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852" r:id="rId2"/>
    <p:sldMasterId id="2147483865" r:id="rId3"/>
  </p:sldMasterIdLst>
  <p:notesMasterIdLst>
    <p:notesMasterId r:id="rId135"/>
  </p:notesMasterIdLst>
  <p:sldIdLst>
    <p:sldId id="256" r:id="rId4"/>
    <p:sldId id="730" r:id="rId5"/>
    <p:sldId id="278" r:id="rId6"/>
    <p:sldId id="335" r:id="rId7"/>
    <p:sldId id="652" r:id="rId8"/>
    <p:sldId id="716" r:id="rId9"/>
    <p:sldId id="656" r:id="rId10"/>
    <p:sldId id="661" r:id="rId11"/>
    <p:sldId id="658" r:id="rId12"/>
    <p:sldId id="697" r:id="rId13"/>
    <p:sldId id="698" r:id="rId14"/>
    <p:sldId id="699" r:id="rId15"/>
    <p:sldId id="717" r:id="rId16"/>
    <p:sldId id="710" r:id="rId17"/>
    <p:sldId id="700" r:id="rId18"/>
    <p:sldId id="662" r:id="rId19"/>
    <p:sldId id="703" r:id="rId20"/>
    <p:sldId id="718" r:id="rId21"/>
    <p:sldId id="705" r:id="rId22"/>
    <p:sldId id="719" r:id="rId23"/>
    <p:sldId id="333" r:id="rId24"/>
    <p:sldId id="348" r:id="rId25"/>
    <p:sldId id="330" r:id="rId26"/>
    <p:sldId id="308" r:id="rId27"/>
    <p:sldId id="280" r:id="rId28"/>
    <p:sldId id="281" r:id="rId29"/>
    <p:sldId id="282" r:id="rId30"/>
    <p:sldId id="283" r:id="rId31"/>
    <p:sldId id="284" r:id="rId32"/>
    <p:sldId id="339" r:id="rId33"/>
    <p:sldId id="285" r:id="rId34"/>
    <p:sldId id="720" r:id="rId35"/>
    <p:sldId id="340" r:id="rId36"/>
    <p:sldId id="286" r:id="rId37"/>
    <p:sldId id="288" r:id="rId38"/>
    <p:sldId id="723" r:id="rId39"/>
    <p:sldId id="329" r:id="rId40"/>
    <p:sldId id="721" r:id="rId41"/>
    <p:sldId id="722" r:id="rId42"/>
    <p:sldId id="289" r:id="rId43"/>
    <p:sldId id="724" r:id="rId44"/>
    <p:sldId id="725" r:id="rId45"/>
    <p:sldId id="341" r:id="rId46"/>
    <p:sldId id="290" r:id="rId47"/>
    <p:sldId id="291" r:id="rId48"/>
    <p:sldId id="292" r:id="rId49"/>
    <p:sldId id="347" r:id="rId50"/>
    <p:sldId id="726" r:id="rId51"/>
    <p:sldId id="293" r:id="rId52"/>
    <p:sldId id="342" r:id="rId53"/>
    <p:sldId id="727" r:id="rId54"/>
    <p:sldId id="294" r:id="rId55"/>
    <p:sldId id="486" r:id="rId56"/>
    <p:sldId id="728" r:id="rId57"/>
    <p:sldId id="729" r:id="rId58"/>
    <p:sldId id="296" r:id="rId59"/>
    <p:sldId id="343" r:id="rId60"/>
    <p:sldId id="295" r:id="rId61"/>
    <p:sldId id="297" r:id="rId62"/>
    <p:sldId id="298" r:id="rId63"/>
    <p:sldId id="346" r:id="rId64"/>
    <p:sldId id="344" r:id="rId65"/>
    <p:sldId id="301" r:id="rId66"/>
    <p:sldId id="338" r:id="rId67"/>
    <p:sldId id="349" r:id="rId68"/>
    <p:sldId id="350" r:id="rId69"/>
    <p:sldId id="351" r:id="rId70"/>
    <p:sldId id="352" r:id="rId71"/>
    <p:sldId id="353" r:id="rId72"/>
    <p:sldId id="732" r:id="rId73"/>
    <p:sldId id="369" r:id="rId74"/>
    <p:sldId id="368" r:id="rId75"/>
    <p:sldId id="733" r:id="rId76"/>
    <p:sldId id="734" r:id="rId77"/>
    <p:sldId id="310" r:id="rId78"/>
    <p:sldId id="309" r:id="rId79"/>
    <p:sldId id="312" r:id="rId80"/>
    <p:sldId id="375" r:id="rId81"/>
    <p:sldId id="373" r:id="rId82"/>
    <p:sldId id="735" r:id="rId83"/>
    <p:sldId id="322" r:id="rId84"/>
    <p:sldId id="736" r:id="rId85"/>
    <p:sldId id="737" r:id="rId86"/>
    <p:sldId id="345" r:id="rId87"/>
    <p:sldId id="738" r:id="rId88"/>
    <p:sldId id="336" r:id="rId89"/>
    <p:sldId id="311" r:id="rId90"/>
    <p:sldId id="323" r:id="rId91"/>
    <p:sldId id="321" r:id="rId92"/>
    <p:sldId id="326" r:id="rId93"/>
    <p:sldId id="376" r:id="rId94"/>
    <p:sldId id="377" r:id="rId95"/>
    <p:sldId id="327" r:id="rId96"/>
    <p:sldId id="328" r:id="rId97"/>
    <p:sldId id="739" r:id="rId98"/>
    <p:sldId id="740" r:id="rId99"/>
    <p:sldId id="331" r:id="rId100"/>
    <p:sldId id="319" r:id="rId101"/>
    <p:sldId id="751" r:id="rId102"/>
    <p:sldId id="325" r:id="rId103"/>
    <p:sldId id="752" r:id="rId104"/>
    <p:sldId id="320" r:id="rId105"/>
    <p:sldId id="332" r:id="rId106"/>
    <p:sldId id="334" r:id="rId107"/>
    <p:sldId id="741" r:id="rId108"/>
    <p:sldId id="742" r:id="rId109"/>
    <p:sldId id="371" r:id="rId110"/>
    <p:sldId id="743" r:id="rId111"/>
    <p:sldId id="744" r:id="rId112"/>
    <p:sldId id="745" r:id="rId113"/>
    <p:sldId id="372" r:id="rId114"/>
    <p:sldId id="746" r:id="rId115"/>
    <p:sldId id="378" r:id="rId116"/>
    <p:sldId id="747" r:id="rId117"/>
    <p:sldId id="748" r:id="rId118"/>
    <p:sldId id="749" r:id="rId119"/>
    <p:sldId id="750" r:id="rId120"/>
    <p:sldId id="354" r:id="rId121"/>
    <p:sldId id="355" r:id="rId122"/>
    <p:sldId id="356" r:id="rId123"/>
    <p:sldId id="357" r:id="rId124"/>
    <p:sldId id="358" r:id="rId125"/>
    <p:sldId id="359" r:id="rId126"/>
    <p:sldId id="360" r:id="rId127"/>
    <p:sldId id="361" r:id="rId128"/>
    <p:sldId id="362" r:id="rId129"/>
    <p:sldId id="363" r:id="rId130"/>
    <p:sldId id="364" r:id="rId131"/>
    <p:sldId id="365" r:id="rId132"/>
    <p:sldId id="366" r:id="rId133"/>
    <p:sldId id="370" r:id="rId13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268CD2"/>
    <a:srgbClr val="000000"/>
    <a:srgbClr val="800000"/>
    <a:srgbClr val="0066FF"/>
    <a:srgbClr val="660033"/>
    <a:srgbClr val="FF0000"/>
    <a:srgbClr val="FF5D37"/>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92" autoAdjust="0"/>
    <p:restoredTop sz="77101" autoAdjust="0"/>
  </p:normalViewPr>
  <p:slideViewPr>
    <p:cSldViewPr>
      <p:cViewPr varScale="1">
        <p:scale>
          <a:sx n="89" d="100"/>
          <a:sy n="89" d="100"/>
        </p:scale>
        <p:origin x="312" y="5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theme" Target="theme/theme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B1CEE83-67D9-45F5-A491-F9440A3BC251}"/>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zh-CN" altLang="en-US"/>
          </a:p>
        </p:txBody>
      </p:sp>
      <p:sp>
        <p:nvSpPr>
          <p:cNvPr id="3" name="日期占位符 2">
            <a:extLst>
              <a:ext uri="{FF2B5EF4-FFF2-40B4-BE49-F238E27FC236}">
                <a16:creationId xmlns:a16="http://schemas.microsoft.com/office/drawing/2014/main" id="{46ADF80F-1E4A-4111-9850-B94F1A8E0EDF}"/>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9A0A7DA6-1984-463C-8B4A-73A210A80031}" type="datetimeFigureOut">
              <a:rPr lang="zh-CN" altLang="en-US"/>
              <a:pPr>
                <a:defRPr/>
              </a:pPr>
              <a:t>2022/11/17</a:t>
            </a:fld>
            <a:endParaRPr lang="zh-CN" altLang="en-US"/>
          </a:p>
        </p:txBody>
      </p:sp>
      <p:sp>
        <p:nvSpPr>
          <p:cNvPr id="4" name="幻灯片图像占位符 3">
            <a:extLst>
              <a:ext uri="{FF2B5EF4-FFF2-40B4-BE49-F238E27FC236}">
                <a16:creationId xmlns:a16="http://schemas.microsoft.com/office/drawing/2014/main" id="{D8C2A6B1-2AF2-4C80-ABA7-A45417111C7A}"/>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D0856DD4-DEF9-42E8-A49C-4C11D442B0B8}"/>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D8E4C0FA-3F5E-47D4-8DAB-6FE6613ED4EF}"/>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zh-CN" altLang="en-US"/>
          </a:p>
        </p:txBody>
      </p:sp>
      <p:sp>
        <p:nvSpPr>
          <p:cNvPr id="7" name="灯片编号占位符 6">
            <a:extLst>
              <a:ext uri="{FF2B5EF4-FFF2-40B4-BE49-F238E27FC236}">
                <a16:creationId xmlns:a16="http://schemas.microsoft.com/office/drawing/2014/main" id="{85B0D09D-BD83-4141-AC14-D457FF0A83C5}"/>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7454D856-38FB-445C-A48E-17550DE6318C}"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aike.baidu.com/item/%E6%B0%B4%E8%91%AB%E8%8A%A6"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s://baike.baidu.com/item/%E5%A4%A9%E6%95%8C"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baike.baidu.com/item/%E7%94%9F%E7%89%A9%E9%93%BE"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748F44FB-11C6-4FAE-B42C-8AB8893180DE}"/>
              </a:ext>
            </a:extLst>
          </p:cNvPr>
          <p:cNvSpPr>
            <a:spLocks noGrp="1" noRot="1" noChangeAspect="1" noChangeArrowheads="1" noTextEdit="1"/>
          </p:cNvSpPr>
          <p:nvPr>
            <p:ph type="sldImg"/>
          </p:nvPr>
        </p:nvSpPr>
        <p:spPr>
          <a:ln/>
        </p:spPr>
      </p:sp>
      <p:sp>
        <p:nvSpPr>
          <p:cNvPr id="40963" name="备注占位符 2">
            <a:extLst>
              <a:ext uri="{FF2B5EF4-FFF2-40B4-BE49-F238E27FC236}">
                <a16:creationId xmlns:a16="http://schemas.microsoft.com/office/drawing/2014/main" id="{CD3E8226-9B13-4EFA-A49A-81CD7A93093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t>生态位是指一个种群在生态系统中，在时间空间上所占据的位置及其与相关种群之间的功能关系与作用。生态位又称生态龛。表示生态系统中每种生物生存所必需的生境最小阈值。</a:t>
            </a:r>
            <a:endParaRPr lang="en-US" altLang="zh-CN"/>
          </a:p>
          <a:p>
            <a:r>
              <a:rPr lang="zh-CN" altLang="en-US"/>
              <a:t>生态位：种群在生态系统中进行生存所需要的最小的空间和营养物质</a:t>
            </a:r>
          </a:p>
        </p:txBody>
      </p:sp>
      <p:sp>
        <p:nvSpPr>
          <p:cNvPr id="40964" name="灯片编号占位符 3">
            <a:extLst>
              <a:ext uri="{FF2B5EF4-FFF2-40B4-BE49-F238E27FC236}">
                <a16:creationId xmlns:a16="http://schemas.microsoft.com/office/drawing/2014/main" id="{415F7742-6828-43C0-B5C2-443E5742779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fld id="{E197B6E2-408A-4E26-9D8F-4EBEEC6BD84C}" type="slidenum">
              <a:rPr kumimoji="0" lang="en-US" altLang="zh-CN" sz="1200" smtClean="0">
                <a:latin typeface="Times New Roman" panose="02020603050405020304" pitchFamily="18" charset="0"/>
              </a:rPr>
              <a:pPr/>
              <a:t>5</a:t>
            </a:fld>
            <a:endParaRPr kumimoji="0" lang="en-US" altLang="zh-CN" sz="1200">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a:extLst>
              <a:ext uri="{FF2B5EF4-FFF2-40B4-BE49-F238E27FC236}">
                <a16:creationId xmlns:a16="http://schemas.microsoft.com/office/drawing/2014/main" id="{FD8173BE-7C34-4E6E-841F-B2C66B181ADC}"/>
              </a:ext>
            </a:extLst>
          </p:cNvPr>
          <p:cNvSpPr>
            <a:spLocks noGrp="1" noRot="1" noChangeAspect="1" noChangeArrowheads="1" noTextEdit="1"/>
          </p:cNvSpPr>
          <p:nvPr>
            <p:ph type="sldImg"/>
          </p:nvPr>
        </p:nvSpPr>
        <p:spPr>
          <a:ln/>
        </p:spPr>
      </p:sp>
      <p:sp>
        <p:nvSpPr>
          <p:cNvPr id="62467" name="备注占位符 2">
            <a:extLst>
              <a:ext uri="{FF2B5EF4-FFF2-40B4-BE49-F238E27FC236}">
                <a16:creationId xmlns:a16="http://schemas.microsoft.com/office/drawing/2014/main" id="{C4E512C7-3153-4C13-B798-DE8A6C92869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dirty="0"/>
              <a:t>多种海胆可能在同一时间同时繁殖，但是</a:t>
            </a:r>
            <a:r>
              <a:rPr lang="en-US" altLang="zh-CN" dirty="0"/>
              <a:t>A</a:t>
            </a:r>
            <a:r>
              <a:rPr lang="zh-CN" altLang="en-US" dirty="0"/>
              <a:t>物种的精子可能与</a:t>
            </a:r>
            <a:r>
              <a:rPr lang="en-US" altLang="zh-CN" dirty="0"/>
              <a:t>B</a:t>
            </a:r>
            <a:r>
              <a:rPr lang="zh-CN" altLang="en-US" dirty="0"/>
              <a:t>物种的卵不相容，反之亦然</a:t>
            </a:r>
            <a:endParaRPr lang="en-US" altLang="zh-CN" dirty="0"/>
          </a:p>
          <a:p>
            <a:r>
              <a:rPr lang="zh-CN" altLang="en-US" dirty="0"/>
              <a:t>配子：生殖细胞</a:t>
            </a:r>
          </a:p>
        </p:txBody>
      </p:sp>
      <p:sp>
        <p:nvSpPr>
          <p:cNvPr id="62468" name="灯片编号占位符 3">
            <a:extLst>
              <a:ext uri="{FF2B5EF4-FFF2-40B4-BE49-F238E27FC236}">
                <a16:creationId xmlns:a16="http://schemas.microsoft.com/office/drawing/2014/main" id="{B18E0AD1-B2A2-42E8-86A1-8A2000B56EC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fld id="{715AD658-0C3F-4442-9B0C-55A965126BE3}" type="slidenum">
              <a:rPr kumimoji="0" lang="en-US" altLang="zh-CN" sz="1200" smtClean="0">
                <a:latin typeface="Times New Roman" panose="02020603050405020304" pitchFamily="18" charset="0"/>
              </a:rPr>
              <a:pPr/>
              <a:t>15</a:t>
            </a:fld>
            <a:endParaRPr kumimoji="0" lang="en-US" altLang="zh-CN" sz="120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36C1AFD0-0F3B-47F9-BA81-4FBE7CA8C1C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fld id="{2E969049-170F-4470-9BD5-4CE5D278FDD8}" type="slidenum">
              <a:rPr kumimoji="0" lang="en-US" altLang="zh-CN" sz="1200" smtClean="0">
                <a:ea typeface="ヒラギノ角ゴ Pro W3"/>
                <a:cs typeface="ヒラギノ角ゴ Pro W3"/>
              </a:rPr>
              <a:pPr/>
              <a:t>16</a:t>
            </a:fld>
            <a:endParaRPr kumimoji="0" lang="en-US" altLang="zh-CN" sz="1200">
              <a:ea typeface="ヒラギノ角ゴ Pro W3"/>
              <a:cs typeface="ヒラギノ角ゴ Pro W3"/>
            </a:endParaRPr>
          </a:p>
        </p:txBody>
      </p:sp>
      <p:sp>
        <p:nvSpPr>
          <p:cNvPr id="64515" name="Rectangle 2">
            <a:extLst>
              <a:ext uri="{FF2B5EF4-FFF2-40B4-BE49-F238E27FC236}">
                <a16:creationId xmlns:a16="http://schemas.microsoft.com/office/drawing/2014/main" id="{4164933C-D7B8-47C7-BE02-5F834BB2B9E6}"/>
              </a:ext>
            </a:extLst>
          </p:cNvPr>
          <p:cNvSpPr>
            <a:spLocks noGrp="1" noRot="1" noChangeAspect="1" noChangeArrowheads="1" noTextEdit="1"/>
          </p:cNvSpPr>
          <p:nvPr>
            <p:ph type="sldImg"/>
          </p:nvPr>
        </p:nvSpPr>
        <p:spPr>
          <a:solidFill>
            <a:srgbClr val="FFFFFF"/>
          </a:solidFill>
          <a:ln/>
        </p:spPr>
      </p:sp>
      <p:sp>
        <p:nvSpPr>
          <p:cNvPr id="64516" name="Rectangle 3">
            <a:extLst>
              <a:ext uri="{FF2B5EF4-FFF2-40B4-BE49-F238E27FC236}">
                <a16:creationId xmlns:a16="http://schemas.microsoft.com/office/drawing/2014/main" id="{B7FA873A-BE8F-455C-B690-C712448F6E63}"/>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en-US" altLang="zh-CN">
              <a:ea typeface="ヒラギノ角ゴ Pro W3"/>
              <a:cs typeface="ヒラギノ角ゴ Pro W3"/>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a:extLst>
              <a:ext uri="{FF2B5EF4-FFF2-40B4-BE49-F238E27FC236}">
                <a16:creationId xmlns:a16="http://schemas.microsoft.com/office/drawing/2014/main" id="{26078FF6-3B7A-44C9-ACED-E4624DFFB475}"/>
              </a:ext>
            </a:extLst>
          </p:cNvPr>
          <p:cNvSpPr>
            <a:spLocks noGrp="1" noRot="1" noChangeAspect="1" noChangeArrowheads="1" noTextEdit="1"/>
          </p:cNvSpPr>
          <p:nvPr>
            <p:ph type="sldImg"/>
          </p:nvPr>
        </p:nvSpPr>
        <p:spPr>
          <a:ln/>
        </p:spPr>
      </p:sp>
      <p:sp>
        <p:nvSpPr>
          <p:cNvPr id="66563" name="备注占位符 2">
            <a:extLst>
              <a:ext uri="{FF2B5EF4-FFF2-40B4-BE49-F238E27FC236}">
                <a16:creationId xmlns:a16="http://schemas.microsoft.com/office/drawing/2014/main" id="{80C4F408-25B8-40F3-A0DC-4AF418580EC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t>加州蝾螈亚种之间杂交就会产生杂种不活</a:t>
            </a:r>
            <a:endParaRPr lang="en-US" altLang="zh-CN"/>
          </a:p>
          <a:p>
            <a:r>
              <a:rPr lang="zh-CN" altLang="en-US"/>
              <a:t>美国加利福尼亚州不同种的</a:t>
            </a:r>
            <a:r>
              <a:rPr lang="zh-CN" altLang="en-US" b="1">
                <a:latin typeface="宋体" panose="02010600030101010101" pitchFamily="2" charset="-122"/>
                <a:ea typeface="宋体" panose="02010600030101010101" pitchFamily="2" charset="-122"/>
              </a:rPr>
              <a:t>剑螈</a:t>
            </a:r>
            <a:endParaRPr lang="zh-CN" altLang="en-US"/>
          </a:p>
        </p:txBody>
      </p:sp>
      <p:sp>
        <p:nvSpPr>
          <p:cNvPr id="66564" name="灯片编号占位符 3">
            <a:extLst>
              <a:ext uri="{FF2B5EF4-FFF2-40B4-BE49-F238E27FC236}">
                <a16:creationId xmlns:a16="http://schemas.microsoft.com/office/drawing/2014/main" id="{FF14C204-C8A0-4AE5-B7B5-0D84B5CF264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fld id="{315EE364-E30C-4A3D-9D12-3E6F82A14E58}" type="slidenum">
              <a:rPr kumimoji="0" lang="en-US" altLang="zh-CN" sz="1200" smtClean="0">
                <a:latin typeface="Times New Roman" panose="02020603050405020304" pitchFamily="18" charset="0"/>
              </a:rPr>
              <a:pPr/>
              <a:t>17</a:t>
            </a:fld>
            <a:endParaRPr kumimoji="0" lang="en-US" altLang="zh-CN" sz="120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a:extLst>
              <a:ext uri="{FF2B5EF4-FFF2-40B4-BE49-F238E27FC236}">
                <a16:creationId xmlns:a16="http://schemas.microsoft.com/office/drawing/2014/main" id="{566E6AB4-240E-4609-9B53-2B4A01168497}"/>
              </a:ext>
            </a:extLst>
          </p:cNvPr>
          <p:cNvSpPr>
            <a:spLocks noGrp="1" noRot="1" noChangeAspect="1" noChangeArrowheads="1" noTextEdit="1"/>
          </p:cNvSpPr>
          <p:nvPr>
            <p:ph type="sldImg"/>
          </p:nvPr>
        </p:nvSpPr>
        <p:spPr>
          <a:ln/>
        </p:spPr>
      </p:sp>
      <p:sp>
        <p:nvSpPr>
          <p:cNvPr id="68611" name="备注占位符 2">
            <a:extLst>
              <a:ext uri="{FF2B5EF4-FFF2-40B4-BE49-F238E27FC236}">
                <a16:creationId xmlns:a16="http://schemas.microsoft.com/office/drawing/2014/main" id="{8A0E0FE2-165C-4F83-8ACA-E9A45A97AA6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骡子分为马骡和驴骡，由公驴和母马所生又称为马骡，反过来则称为驴骡。马骡力大无比，是马和驴远远不可相及的，而驴骡则善于奔跑，也是驴所无法比拟的。像马和驴，一个染色体数目是</a:t>
            </a:r>
            <a:r>
              <a:rPr lang="en-US" altLang="zh-CN" dirty="0"/>
              <a:t>64</a:t>
            </a:r>
            <a:r>
              <a:rPr lang="zh-CN" altLang="en-US" dirty="0"/>
              <a:t>，一个染色体数目是</a:t>
            </a:r>
            <a:r>
              <a:rPr lang="en-US" altLang="zh-CN" dirty="0"/>
              <a:t>62</a:t>
            </a:r>
            <a:r>
              <a:rPr lang="zh-CN" altLang="en-US" dirty="0"/>
              <a:t>。</a:t>
            </a:r>
          </a:p>
        </p:txBody>
      </p:sp>
      <p:sp>
        <p:nvSpPr>
          <p:cNvPr id="68612" name="灯片编号占位符 3">
            <a:extLst>
              <a:ext uri="{FF2B5EF4-FFF2-40B4-BE49-F238E27FC236}">
                <a16:creationId xmlns:a16="http://schemas.microsoft.com/office/drawing/2014/main" id="{1B85F7AC-EFA1-4D8F-8A18-C79A89F1F3B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fld id="{C29CCBFA-6D6D-4A7D-91AA-6F6F5B95D234}" type="slidenum">
              <a:rPr kumimoji="0" lang="en-US" altLang="zh-CN" sz="1200" smtClean="0">
                <a:latin typeface="Times New Roman" panose="02020603050405020304" pitchFamily="18" charset="0"/>
              </a:rPr>
              <a:pPr/>
              <a:t>18</a:t>
            </a:fld>
            <a:endParaRPr kumimoji="0" lang="en-US" altLang="zh-CN" sz="120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D7E66E3A-94DE-4B91-AD13-8F3EA1580A85}"/>
              </a:ext>
            </a:extLst>
          </p:cNvPr>
          <p:cNvSpPr>
            <a:spLocks noGrp="1" noRot="1" noChangeAspect="1" noTextEdit="1"/>
          </p:cNvSpPr>
          <p:nvPr>
            <p:ph type="sldImg"/>
          </p:nvPr>
        </p:nvSpPr>
        <p:spPr>
          <a:ln/>
        </p:spPr>
      </p:sp>
      <p:sp>
        <p:nvSpPr>
          <p:cNvPr id="49155" name="备注占位符 2">
            <a:extLst>
              <a:ext uri="{FF2B5EF4-FFF2-40B4-BE49-F238E27FC236}">
                <a16:creationId xmlns:a16="http://schemas.microsoft.com/office/drawing/2014/main" id="{F8C32E1C-EE8F-4FEC-ADA4-8DD1EF9B2CB9}"/>
              </a:ext>
            </a:extLst>
          </p:cNvPr>
          <p:cNvSpPr>
            <a:spLocks noGrp="1"/>
          </p:cNvSpPr>
          <p:nvPr>
            <p:ph type="body" idx="1"/>
          </p:nvPr>
        </p:nvSpPr>
        <p:spPr/>
        <p:txBody>
          <a:bodyPr/>
          <a:lstStyle/>
          <a:p>
            <a:pPr eaLnBrk="1" hangingPunct="1">
              <a:spcBef>
                <a:spcPct val="0"/>
              </a:spcBef>
              <a:defRPr/>
            </a:pPr>
            <a:r>
              <a:rPr lang="zh-CN" altLang="en-US" dirty="0"/>
              <a:t>狮子</a:t>
            </a:r>
            <a:r>
              <a:rPr lang="en-US" altLang="zh-CN" dirty="0"/>
              <a:t>n=19 </a:t>
            </a:r>
            <a:r>
              <a:rPr lang="zh-CN" altLang="en-US" dirty="0"/>
              <a:t>老虎</a:t>
            </a:r>
            <a:r>
              <a:rPr lang="en-US" altLang="zh-CN" dirty="0"/>
              <a:t>n=18.</a:t>
            </a:r>
          </a:p>
          <a:p>
            <a:pPr eaLnBrk="1" hangingPunct="1">
              <a:spcBef>
                <a:spcPct val="0"/>
              </a:spcBef>
              <a:defRPr/>
            </a:pPr>
            <a:r>
              <a:rPr lang="zh-CN" altLang="en-US" b="1" dirty="0">
                <a:effectLst>
                  <a:outerShdw blurRad="38100" dist="38100" dir="2700000" algn="tl">
                    <a:srgbClr val="C0C0C0"/>
                  </a:outerShdw>
                </a:effectLst>
                <a:latin typeface="Calligraph421 BT" pitchFamily="66" charset="0"/>
              </a:rPr>
              <a:t>狮虎兽</a:t>
            </a:r>
            <a:r>
              <a:rPr lang="en-US" altLang="zh-CN" b="1" dirty="0">
                <a:effectLst>
                  <a:outerShdw blurRad="38100" dist="38100" dir="2700000" algn="tl">
                    <a:srgbClr val="C0C0C0"/>
                  </a:outerShdw>
                </a:effectLst>
                <a:latin typeface="Calligraph421 BT" pitchFamily="66" charset="0"/>
              </a:rPr>
              <a:t>:</a:t>
            </a:r>
            <a:r>
              <a:rPr lang="zh-CN" altLang="en-US" b="1" dirty="0">
                <a:effectLst>
                  <a:outerShdw blurRad="38100" dist="38100" dir="2700000" algn="tl">
                    <a:srgbClr val="C0C0C0"/>
                  </a:outerShdw>
                </a:effectLst>
                <a:latin typeface="Calligraph421 BT" pitchFamily="66" charset="0"/>
              </a:rPr>
              <a:t>雄狮和雌虎</a:t>
            </a:r>
            <a:endParaRPr lang="en-US" altLang="zh-CN" b="1" dirty="0">
              <a:effectLst>
                <a:outerShdw blurRad="38100" dist="38100" dir="2700000" algn="tl">
                  <a:srgbClr val="C0C0C0"/>
                </a:outerShdw>
              </a:effectLst>
              <a:latin typeface="Calligraph421 BT" pitchFamily="66" charset="0"/>
            </a:endParaRPr>
          </a:p>
          <a:p>
            <a:pPr eaLnBrk="1" hangingPunct="1">
              <a:spcBef>
                <a:spcPct val="0"/>
              </a:spcBef>
              <a:defRPr/>
            </a:pPr>
            <a:r>
              <a:rPr lang="zh-CN" altLang="en-US" b="1" dirty="0">
                <a:effectLst>
                  <a:outerShdw blurRad="38100" dist="38100" dir="2700000" algn="tl">
                    <a:srgbClr val="C0C0C0"/>
                  </a:outerShdw>
                </a:effectLst>
                <a:latin typeface="Calligraph421 BT" pitchFamily="66" charset="0"/>
              </a:rPr>
              <a:t>虎狮兽：雄虎和雌狮</a:t>
            </a:r>
            <a:endParaRPr lang="en-US" altLang="zh-CN" b="1" dirty="0">
              <a:effectLst>
                <a:outerShdw blurRad="38100" dist="38100" dir="2700000" algn="tl">
                  <a:srgbClr val="C0C0C0"/>
                </a:outerShdw>
              </a:effectLst>
              <a:latin typeface="Calligraph421 BT" pitchFamily="66" charset="0"/>
            </a:endParaRPr>
          </a:p>
          <a:p>
            <a:pPr eaLnBrk="1" hangingPunct="1">
              <a:spcBef>
                <a:spcPct val="0"/>
              </a:spcBef>
              <a:defRPr/>
            </a:pPr>
            <a:r>
              <a:rPr lang="zh-CN" altLang="en-US" dirty="0"/>
              <a:t>虎、狮本是水火不相容的两个物种群，狮子是群居动物，老少三代可同在一起生活，老虎是独居的，一般是分笼喂食，否则会因争抢食物而相互撕咬。狮子与老虎相恋、怀孕的概率极低，即使在人工饲养的环境下，虎、狮受孕的机会也仅为</a:t>
            </a:r>
            <a:r>
              <a:rPr lang="en-US" altLang="zh-CN" dirty="0"/>
              <a:t>1%</a:t>
            </a:r>
            <a:r>
              <a:rPr lang="zh-CN" altLang="en-US" dirty="0"/>
              <a:t>至</a:t>
            </a:r>
            <a:r>
              <a:rPr lang="en-US" altLang="zh-CN" dirty="0"/>
              <a:t>2%</a:t>
            </a:r>
            <a:r>
              <a:rPr lang="zh-CN" altLang="en-US" dirty="0"/>
              <a:t>。幼兽由于先天不足等原因，成活率仅为五十万分之一左右。据资料显示，现在世界上存活的狮虎兽只有</a:t>
            </a:r>
            <a:r>
              <a:rPr lang="en-US" altLang="zh-CN" dirty="0"/>
              <a:t>1000</a:t>
            </a:r>
            <a:r>
              <a:rPr lang="zh-CN" altLang="en-US" dirty="0"/>
              <a:t>只左右。</a:t>
            </a:r>
          </a:p>
        </p:txBody>
      </p:sp>
      <p:sp>
        <p:nvSpPr>
          <p:cNvPr id="43012" name="灯片编号占位符 3">
            <a:extLst>
              <a:ext uri="{FF2B5EF4-FFF2-40B4-BE49-F238E27FC236}">
                <a16:creationId xmlns:a16="http://schemas.microsoft.com/office/drawing/2014/main" id="{DF2EAD40-9655-4120-9782-4549EC48BB6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106485-3FC0-43BB-BBFF-59FDC125D60D}" type="slidenum">
              <a:rPr kumimoji="0" lang="zh-CN" altLang="en-US" smtClean="0">
                <a:latin typeface="Arial" panose="020B0604020202020204" pitchFamily="34" charset="0"/>
              </a:rPr>
              <a:pPr>
                <a:spcBef>
                  <a:spcPct val="0"/>
                </a:spcBef>
              </a:pPr>
              <a:t>19</a:t>
            </a:fld>
            <a:endParaRPr kumimoji="0" lang="zh-CN" altLang="en-US">
              <a:latin typeface="Arial" panose="020B0604020202020204" pitchFamily="34" charset="0"/>
            </a:endParaRPr>
          </a:p>
        </p:txBody>
      </p:sp>
    </p:spTree>
    <p:extLst>
      <p:ext uri="{BB962C8B-B14F-4D97-AF65-F5344CB8AC3E}">
        <p14:creationId xmlns:p14="http://schemas.microsoft.com/office/powerpoint/2010/main" val="1997071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a:extLst>
              <a:ext uri="{FF2B5EF4-FFF2-40B4-BE49-F238E27FC236}">
                <a16:creationId xmlns:a16="http://schemas.microsoft.com/office/drawing/2014/main" id="{A5B8F7FE-6F25-482D-A14C-F09BAE40129C}"/>
              </a:ext>
            </a:extLst>
          </p:cNvPr>
          <p:cNvSpPr>
            <a:spLocks noGrp="1" noRot="1" noChangeAspect="1" noChangeArrowheads="1" noTextEdit="1"/>
          </p:cNvSpPr>
          <p:nvPr>
            <p:ph type="sldImg"/>
          </p:nvPr>
        </p:nvSpPr>
        <p:spPr>
          <a:ln/>
        </p:spPr>
      </p:sp>
      <p:sp>
        <p:nvSpPr>
          <p:cNvPr id="77827" name="备注占位符 2">
            <a:extLst>
              <a:ext uri="{FF2B5EF4-FFF2-40B4-BE49-F238E27FC236}">
                <a16:creationId xmlns:a16="http://schemas.microsoft.com/office/drawing/2014/main" id="{9B3EDCE4-2D1D-4207-981A-73839A20499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亩产，孟山都</a:t>
            </a:r>
          </a:p>
        </p:txBody>
      </p:sp>
      <p:sp>
        <p:nvSpPr>
          <p:cNvPr id="77828" name="灯片编号占位符 3">
            <a:extLst>
              <a:ext uri="{FF2B5EF4-FFF2-40B4-BE49-F238E27FC236}">
                <a16:creationId xmlns:a16="http://schemas.microsoft.com/office/drawing/2014/main" id="{51D15EAA-468D-430A-BD8D-FA02D278C99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fld id="{ED4F3D5B-CC1B-464E-BCDB-85AFAC0FE0D5}" type="slidenum">
              <a:rPr kumimoji="0" lang="en-US" altLang="zh-CN" sz="1200" smtClean="0">
                <a:latin typeface="Times New Roman" panose="02020603050405020304" pitchFamily="18" charset="0"/>
              </a:rPr>
              <a:pPr/>
              <a:t>20</a:t>
            </a:fld>
            <a:endParaRPr kumimoji="0" lang="en-US" altLang="zh-CN" sz="120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567E829E-E10E-42E1-9644-2770A215CBB3}"/>
              </a:ext>
            </a:extLst>
          </p:cNvPr>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a:extLst>
              <a:ext uri="{FF2B5EF4-FFF2-40B4-BE49-F238E27FC236}">
                <a16:creationId xmlns:a16="http://schemas.microsoft.com/office/drawing/2014/main" id="{94D9D8BF-7E48-40A0-B5E2-80D2119152C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2292" name="灯片编号占位符 3">
            <a:extLst>
              <a:ext uri="{FF2B5EF4-FFF2-40B4-BE49-F238E27FC236}">
                <a16:creationId xmlns:a16="http://schemas.microsoft.com/office/drawing/2014/main" id="{2CA04BB0-E157-477E-9711-AAB91EFE1C8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B43055C-9C94-4846-8FB3-5280713BF9A4}" type="slidenum">
              <a:rPr lang="zh-CN" altLang="en-US"/>
              <a:pPr/>
              <a:t>21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种群一般不会因为个体的消失而消失，因为虽有个体的死亡，但是他们的后代在继续延续下去</a:t>
            </a:r>
          </a:p>
          <a:p>
            <a:r>
              <a:rPr lang="en-US" altLang="zh-CN" dirty="0"/>
              <a:t>2.</a:t>
            </a:r>
            <a:r>
              <a:rPr lang="zh-CN" altLang="en-US" dirty="0"/>
              <a:t>生活在同一区域中肯定不止一个种群</a:t>
            </a:r>
          </a:p>
          <a:p>
            <a:r>
              <a:rPr lang="en-US" altLang="zh-CN" dirty="0"/>
              <a:t>3.</a:t>
            </a:r>
            <a:r>
              <a:rPr lang="zh-CN" altLang="en-US" dirty="0"/>
              <a:t>不是任何同种个体的总和都能称为种群，必须是生活在一起的，他们相互之间存在着联系，种群不等于个体的简单累加，种群内个体之间通过特定关系构成一个有机整体，从而能表现出个体不具有的特征</a:t>
            </a:r>
          </a:p>
        </p:txBody>
      </p:sp>
      <p:sp>
        <p:nvSpPr>
          <p:cNvPr id="4" name="Slide Number Placeholder 3"/>
          <p:cNvSpPr>
            <a:spLocks noGrp="1"/>
          </p:cNvSpPr>
          <p:nvPr>
            <p:ph type="sldNum" sz="quarter" idx="5"/>
          </p:nvPr>
        </p:nvSpPr>
        <p:spPr/>
        <p:txBody>
          <a:bodyPr/>
          <a:lstStyle/>
          <a:p>
            <a:fld id="{7454D856-38FB-445C-A48E-17550DE6318C}" type="slidenum">
              <a:rPr lang="zh-CN" altLang="en-US" smtClean="0"/>
              <a:pPr/>
              <a:t>23</a:t>
            </a:fld>
            <a:endParaRPr lang="zh-CN" altLang="en-US"/>
          </a:p>
        </p:txBody>
      </p:sp>
    </p:spTree>
    <p:extLst>
      <p:ext uri="{BB962C8B-B14F-4D97-AF65-F5344CB8AC3E}">
        <p14:creationId xmlns:p14="http://schemas.microsoft.com/office/powerpoint/2010/main" val="1253319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7454D856-38FB-445C-A48E-17550DE6318C}" type="slidenum">
              <a:rPr lang="zh-CN" altLang="en-US" smtClean="0"/>
              <a:pPr/>
              <a:t>35</a:t>
            </a:fld>
            <a:endParaRPr lang="zh-CN" altLang="en-US"/>
          </a:p>
        </p:txBody>
      </p:sp>
    </p:spTree>
    <p:extLst>
      <p:ext uri="{BB962C8B-B14F-4D97-AF65-F5344CB8AC3E}">
        <p14:creationId xmlns:p14="http://schemas.microsoft.com/office/powerpoint/2010/main" val="1704402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因为鱼是活动的，不像植物是固定在一个地方。对于活动能力强，活动范围比较大的动物来讲，不宜用样方法来调查它们的种群密度，常用的方法之一是标志重捕法</a:t>
            </a:r>
          </a:p>
        </p:txBody>
      </p:sp>
      <p:sp>
        <p:nvSpPr>
          <p:cNvPr id="4" name="Slide Number Placeholder 3"/>
          <p:cNvSpPr>
            <a:spLocks noGrp="1"/>
          </p:cNvSpPr>
          <p:nvPr>
            <p:ph type="sldNum" sz="quarter" idx="5"/>
          </p:nvPr>
        </p:nvSpPr>
        <p:spPr/>
        <p:txBody>
          <a:bodyPr/>
          <a:lstStyle/>
          <a:p>
            <a:fld id="{7454D856-38FB-445C-A48E-17550DE6318C}" type="slidenum">
              <a:rPr lang="zh-CN" altLang="en-US" smtClean="0"/>
              <a:pPr/>
              <a:t>39</a:t>
            </a:fld>
            <a:endParaRPr lang="zh-CN" altLang="en-US"/>
          </a:p>
        </p:txBody>
      </p:sp>
    </p:spTree>
    <p:extLst>
      <p:ext uri="{BB962C8B-B14F-4D97-AF65-F5344CB8AC3E}">
        <p14:creationId xmlns:p14="http://schemas.microsoft.com/office/powerpoint/2010/main" val="256452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91004126-7689-418B-B783-613668CE1310}"/>
              </a:ext>
            </a:extLst>
          </p:cNvPr>
          <p:cNvSpPr>
            <a:spLocks noGrp="1" noRot="1" noChangeAspect="1" noChangeArrowheads="1" noTextEdit="1"/>
          </p:cNvSpPr>
          <p:nvPr>
            <p:ph type="sldImg"/>
          </p:nvPr>
        </p:nvSpPr>
        <p:spPr>
          <a:ln/>
        </p:spPr>
      </p:sp>
      <p:sp>
        <p:nvSpPr>
          <p:cNvPr id="46083" name="备注占位符 2">
            <a:extLst>
              <a:ext uri="{FF2B5EF4-FFF2-40B4-BE49-F238E27FC236}">
                <a16:creationId xmlns:a16="http://schemas.microsoft.com/office/drawing/2014/main" id="{341C38F3-C2C5-4971-B03B-7E9D2509404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t>合子前隔离</a:t>
            </a:r>
            <a:r>
              <a:rPr lang="zh-CN" altLang="en-US">
                <a:solidFill>
                  <a:srgbClr val="FF0000"/>
                </a:solidFill>
              </a:rPr>
              <a:t>（</a:t>
            </a:r>
            <a:r>
              <a:rPr lang="en-US" altLang="zh-CN">
                <a:solidFill>
                  <a:srgbClr val="FF0000"/>
                </a:solidFill>
              </a:rPr>
              <a:t>Prezygotic </a:t>
            </a:r>
            <a:r>
              <a:rPr lang="en-US" altLang="zh-CN">
                <a:solidFill>
                  <a:srgbClr val="FF0000"/>
                </a:solidFill>
                <a:ea typeface="宋体" panose="02010600030101010101" pitchFamily="2" charset="-122"/>
              </a:rPr>
              <a:t>isolation</a:t>
            </a:r>
            <a:r>
              <a:rPr lang="en-US" altLang="zh-CN">
                <a:solidFill>
                  <a:srgbClr val="FF0000"/>
                </a:solidFill>
              </a:rPr>
              <a:t> </a:t>
            </a:r>
            <a:r>
              <a:rPr lang="zh-CN" altLang="en-US">
                <a:solidFill>
                  <a:srgbClr val="FF0000"/>
                </a:solidFill>
              </a:rPr>
              <a:t>）</a:t>
            </a:r>
            <a:endParaRPr lang="en-US" altLang="zh-CN">
              <a:solidFill>
                <a:srgbClr val="FF0000"/>
              </a:solidFill>
            </a:endParaRPr>
          </a:p>
          <a:p>
            <a:endParaRPr lang="zh-CN" altLang="en-US"/>
          </a:p>
        </p:txBody>
      </p:sp>
      <p:sp>
        <p:nvSpPr>
          <p:cNvPr id="46084" name="灯片编号占位符 3">
            <a:extLst>
              <a:ext uri="{FF2B5EF4-FFF2-40B4-BE49-F238E27FC236}">
                <a16:creationId xmlns:a16="http://schemas.microsoft.com/office/drawing/2014/main" id="{665240CB-C5C0-46D2-9FA5-FF65D95D5A3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fld id="{ECEA6E6E-70C3-4763-9103-61AC6EE22A82}" type="slidenum">
              <a:rPr kumimoji="0" lang="en-US" altLang="zh-CN" sz="1200" smtClean="0">
                <a:latin typeface="Times New Roman" panose="02020603050405020304" pitchFamily="18" charset="0"/>
              </a:rPr>
              <a:pPr/>
              <a:t>7</a:t>
            </a:fld>
            <a:endParaRPr kumimoji="0" lang="en-US" altLang="zh-CN" sz="120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53D198D-5696-4959-A178-25F49977CF77}"/>
              </a:ext>
            </a:extLst>
          </p:cNvPr>
          <p:cNvSpPr>
            <a:spLocks noGrp="1" noChangeArrowheads="1"/>
          </p:cNvSpPr>
          <p:nvPr>
            <p:ph type="sldNum" sz="quarter" idx="5"/>
          </p:nvPr>
        </p:nvSpPr>
        <p:spPr>
          <a:ln/>
        </p:spPr>
        <p:txBody>
          <a:bodyPr/>
          <a:lstStyle/>
          <a:p>
            <a:fld id="{751BD8A0-6934-494E-8BD4-126DCB1C9B6A}" type="slidenum">
              <a:rPr lang="en-US" altLang="zh-CN"/>
              <a:pPr/>
              <a:t>53</a:t>
            </a:fld>
            <a:endParaRPr lang="en-US" altLang="zh-CN"/>
          </a:p>
        </p:txBody>
      </p:sp>
      <p:sp>
        <p:nvSpPr>
          <p:cNvPr id="1149954" name="Rectangle 2">
            <a:extLst>
              <a:ext uri="{FF2B5EF4-FFF2-40B4-BE49-F238E27FC236}">
                <a16:creationId xmlns:a16="http://schemas.microsoft.com/office/drawing/2014/main" id="{322BA1FC-C5CC-48CD-9722-9A46A84CD374}"/>
              </a:ext>
            </a:extLst>
          </p:cNvPr>
          <p:cNvSpPr>
            <a:spLocks noGrp="1" noRot="1" noChangeAspect="1" noChangeArrowheads="1"/>
          </p:cNvSpPr>
          <p:nvPr>
            <p:ph type="sldImg"/>
          </p:nvPr>
        </p:nvSpPr>
        <p:spPr>
          <a:ln/>
        </p:spPr>
      </p:sp>
      <p:sp>
        <p:nvSpPr>
          <p:cNvPr id="1149955" name="Rectangle 3">
            <a:extLst>
              <a:ext uri="{FF2B5EF4-FFF2-40B4-BE49-F238E27FC236}">
                <a16:creationId xmlns:a16="http://schemas.microsoft.com/office/drawing/2014/main" id="{DEF92F08-367E-4B60-B29B-B21149D6CBA1}"/>
              </a:ext>
            </a:extLst>
          </p:cNvPr>
          <p:cNvSpPr>
            <a:spLocks noGrp="1" noChangeArrowheads="1"/>
          </p:cNvSpPr>
          <p:nvPr>
            <p:ph type="body" idx="1"/>
          </p:nvPr>
        </p:nvSpPr>
        <p:spPr/>
        <p:txBody>
          <a:bodyPr/>
          <a:lstStyle/>
          <a:p>
            <a:r>
              <a:rPr kumimoji="0" lang="en-US" altLang="zh-CN" dirty="0">
                <a:ea typeface="宋体" panose="02010600030101010101" pitchFamily="2" charset="-122"/>
              </a:rPr>
              <a:t>Figure 53.25 Age-structure pyramids for the human population of three countries (data as of 2005)</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工蜂是生殖器官发育不完全的雌蜂。之所以发育不完全，是因为在幼虫期只有前三天能吃蜂王浆，之后只能吃普通的食物。如果幼虫从一开始一直食用蜂王浆，就可以发育成蜂王。</a:t>
            </a:r>
            <a:endParaRPr lang="zh-CN" altLang="en-US" dirty="0"/>
          </a:p>
        </p:txBody>
      </p:sp>
      <p:sp>
        <p:nvSpPr>
          <p:cNvPr id="4" name="Slide Number Placeholder 3"/>
          <p:cNvSpPr>
            <a:spLocks noGrp="1"/>
          </p:cNvSpPr>
          <p:nvPr>
            <p:ph type="sldNum" sz="quarter" idx="5"/>
          </p:nvPr>
        </p:nvSpPr>
        <p:spPr/>
        <p:txBody>
          <a:bodyPr/>
          <a:lstStyle/>
          <a:p>
            <a:fld id="{7454D856-38FB-445C-A48E-17550DE6318C}" type="slidenum">
              <a:rPr lang="zh-CN" altLang="en-US" smtClean="0"/>
              <a:pPr/>
              <a:t>59</a:t>
            </a:fld>
            <a:endParaRPr lang="zh-CN" altLang="en-US"/>
          </a:p>
        </p:txBody>
      </p:sp>
    </p:spTree>
    <p:extLst>
      <p:ext uri="{BB962C8B-B14F-4D97-AF65-F5344CB8AC3E}">
        <p14:creationId xmlns:p14="http://schemas.microsoft.com/office/powerpoint/2010/main" val="113077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要搞清楚这些问题，必须搞清楚种群数量变化的规律和种群的特征，那么种群有哪些特征呢？</a:t>
            </a:r>
          </a:p>
        </p:txBody>
      </p:sp>
      <p:sp>
        <p:nvSpPr>
          <p:cNvPr id="4" name="灯片编号占位符 3"/>
          <p:cNvSpPr>
            <a:spLocks noGrp="1"/>
          </p:cNvSpPr>
          <p:nvPr>
            <p:ph type="sldNum" sz="quarter" idx="10"/>
          </p:nvPr>
        </p:nvSpPr>
        <p:spPr/>
        <p:txBody>
          <a:bodyPr/>
          <a:lstStyle/>
          <a:p>
            <a:fld id="{D4938715-FDD5-4C94-96B6-ACC1BEDB21E7}" type="slidenum">
              <a:rPr lang="zh-CN" altLang="en-US" smtClean="0"/>
              <a:pPr/>
              <a:t>72</a:t>
            </a:fld>
            <a:endParaRPr lang="en-US" altLang="zh-CN"/>
          </a:p>
        </p:txBody>
      </p:sp>
    </p:spTree>
    <p:extLst>
      <p:ext uri="{BB962C8B-B14F-4D97-AF65-F5344CB8AC3E}">
        <p14:creationId xmlns:p14="http://schemas.microsoft.com/office/powerpoint/2010/main" val="237653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4B839D53-C72B-4A75-9EFC-9B9881D09B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6AE894C-9D9A-4E85-B3AC-1DEBFCAF93EA}" type="slidenum">
              <a:rPr lang="zh-CN" altLang="en-US"/>
              <a:pPr>
                <a:spcBef>
                  <a:spcPct val="0"/>
                </a:spcBef>
              </a:pPr>
              <a:t>81</a:t>
            </a:fld>
            <a:endParaRPr lang="en-US" altLang="zh-CN"/>
          </a:p>
        </p:txBody>
      </p:sp>
      <p:sp>
        <p:nvSpPr>
          <p:cNvPr id="18435" name="Rectangle 2">
            <a:extLst>
              <a:ext uri="{FF2B5EF4-FFF2-40B4-BE49-F238E27FC236}">
                <a16:creationId xmlns:a16="http://schemas.microsoft.com/office/drawing/2014/main" id="{8F1D17BC-C155-4672-ADA9-46A53944F8E2}"/>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1BEC192-E094-49CB-A5C8-900E477F87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B4F4446F-847C-4AD2-8390-EFCD770AE7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73D6D09-DE3A-4DA4-B703-1C90371FA91F}" type="slidenum">
              <a:rPr lang="zh-CN" altLang="en-US"/>
              <a:pPr>
                <a:spcBef>
                  <a:spcPct val="0"/>
                </a:spcBef>
              </a:pPr>
              <a:t>82</a:t>
            </a:fld>
            <a:endParaRPr lang="en-US" altLang="zh-CN"/>
          </a:p>
        </p:txBody>
      </p:sp>
      <p:sp>
        <p:nvSpPr>
          <p:cNvPr id="20483" name="Rectangle 2">
            <a:extLst>
              <a:ext uri="{FF2B5EF4-FFF2-40B4-BE49-F238E27FC236}">
                <a16:creationId xmlns:a16="http://schemas.microsoft.com/office/drawing/2014/main" id="{D7453A3D-5AF8-43AB-A553-E00C22E07A05}"/>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4E5E9E36-D8C4-4DE5-BB36-61C9C7557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凤眼莲：多年生宿根浮水草本植物。因其在根与叶之间有一像葫芦状的大气泡又称“水葫芦” 。凤眼莲茎叶悬垂于水上，蘖</a:t>
            </a:r>
            <a:r>
              <a:rPr lang="en-US" altLang="zh-CN" dirty="0" err="1">
                <a:latin typeface="Arial" panose="020B0604020202020204" pitchFamily="34" charset="0"/>
              </a:rPr>
              <a:t>nie</a:t>
            </a:r>
            <a:r>
              <a:rPr lang="zh-CN" altLang="en-US" dirty="0">
                <a:latin typeface="Arial" panose="020B0604020202020204" pitchFamily="34" charset="0"/>
              </a:rPr>
              <a:t>四声枝匍匐于水面。花为多棱喇叭状，花色艳丽美观。叶色翠绿偏深。叶全缘，光滑有质感。须根发达，分蘖繁殖快，管理粗放，是美化环境、净化水质的良好植物。但是也有害处： 水葫芦繁殖能力很强，就是因为太强了，覆盖在整个湖面，使得水中的其他植物不能进行光合作用，而水中的动物没有得到充分的空气与食物，不能够维持水中的生态平衡。甚至有时会堵塞水道。 </a:t>
            </a:r>
          </a:p>
          <a:p>
            <a:pPr eaLnBrk="1" hangingPunct="1"/>
            <a:r>
              <a:rPr lang="zh-CN" altLang="en-US" dirty="0">
                <a:latin typeface="Arial" panose="020B0604020202020204" pitchFamily="34" charset="0"/>
              </a:rPr>
              <a:t>儒艮：别称“海牛”、“美人鱼”，每天要消耗</a:t>
            </a:r>
            <a:r>
              <a:rPr lang="en-US" altLang="zh-CN" dirty="0">
                <a:latin typeface="Arial" panose="020B0604020202020204" pitchFamily="34" charset="0"/>
              </a:rPr>
              <a:t>45</a:t>
            </a:r>
            <a:r>
              <a:rPr lang="zh-CN" altLang="en-US" dirty="0">
                <a:latin typeface="Arial" panose="020B0604020202020204" pitchFamily="34" charset="0"/>
              </a:rPr>
              <a:t>公斤以上的水生植物，有很大一部分时间用在摄食上。 </a:t>
            </a:r>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pPr eaLnBrk="1" hangingPunct="1"/>
            <a:r>
              <a:rPr lang="zh-CN" altLang="en-US" dirty="0">
                <a:latin typeface="Arial" panose="020B0604020202020204" pitchFamily="34" charset="0"/>
              </a:rPr>
              <a:t>直根</a:t>
            </a:r>
            <a:endParaRPr lang="en-US" altLang="zh-CN" dirty="0">
              <a:latin typeface="Arial" panose="020B0604020202020204" pitchFamily="34" charset="0"/>
            </a:endParaRPr>
          </a:p>
          <a:p>
            <a:pPr eaLnBrk="1" hangingPunct="1"/>
            <a:r>
              <a:rPr lang="zh-CN" altLang="en-US" dirty="0">
                <a:latin typeface="Arial" panose="020B0604020202020204" pitchFamily="34" charset="0"/>
              </a:rPr>
              <a:t>须根</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4F510056-0BFE-41A1-9DAE-CF4377637D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000A2D3-034E-489A-9DF2-C480441DF11C}" type="slidenum">
              <a:rPr lang="zh-CN" altLang="en-US"/>
              <a:pPr>
                <a:spcBef>
                  <a:spcPct val="0"/>
                </a:spcBef>
              </a:pPr>
              <a:t>83</a:t>
            </a:fld>
            <a:endParaRPr lang="en-US" altLang="zh-CN"/>
          </a:p>
        </p:txBody>
      </p:sp>
      <p:sp>
        <p:nvSpPr>
          <p:cNvPr id="22531" name="Rectangle 2">
            <a:extLst>
              <a:ext uri="{FF2B5EF4-FFF2-40B4-BE49-F238E27FC236}">
                <a16:creationId xmlns:a16="http://schemas.microsoft.com/office/drawing/2014/main" id="{87640658-15F2-4784-B9A1-19FB7F1B3F4C}"/>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7C6A7C9E-9116-4701-BF4D-F7BA6685C6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18150013-20C9-4B46-8DF8-095A431399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29A01C6-29E0-45C3-B926-05A166BBB54F}" type="slidenum">
              <a:rPr lang="zh-CN" altLang="en-US"/>
              <a:pPr>
                <a:spcBef>
                  <a:spcPct val="0"/>
                </a:spcBef>
              </a:pPr>
              <a:t>84</a:t>
            </a:fld>
            <a:endParaRPr lang="en-US" altLang="zh-CN"/>
          </a:p>
        </p:txBody>
      </p:sp>
      <p:sp>
        <p:nvSpPr>
          <p:cNvPr id="24579" name="Rectangle 2">
            <a:extLst>
              <a:ext uri="{FF2B5EF4-FFF2-40B4-BE49-F238E27FC236}">
                <a16:creationId xmlns:a16="http://schemas.microsoft.com/office/drawing/2014/main" id="{B1A9F2EA-61FB-42AA-9A97-B1F7AD2EE59B}"/>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1A88794D-6D45-454C-956A-E12999F68C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AFA9D15D-DDD7-4314-95D1-6108EC484F3E}"/>
              </a:ext>
            </a:extLst>
          </p:cNvPr>
          <p:cNvSpPr>
            <a:spLocks noGrp="1" noRot="1" noChangeAspect="1" noChangeArrowheads="1" noTextEdit="1"/>
          </p:cNvSpPr>
          <p:nvPr>
            <p:ph type="sldImg"/>
          </p:nvPr>
        </p:nvSpPr>
        <p:spPr>
          <a:ln/>
        </p:spPr>
      </p:sp>
      <p:sp>
        <p:nvSpPr>
          <p:cNvPr id="3" name="备注占位符 2">
            <a:extLst>
              <a:ext uri="{FF2B5EF4-FFF2-40B4-BE49-F238E27FC236}">
                <a16:creationId xmlns:a16="http://schemas.microsoft.com/office/drawing/2014/main" id="{68F96F5A-A130-43A9-8A25-D783B4BA882C}"/>
              </a:ext>
            </a:extLst>
          </p:cNvPr>
          <p:cNvSpPr>
            <a:spLocks noGrp="1"/>
          </p:cNvSpPr>
          <p:nvPr>
            <p:ph type="body" idx="1"/>
          </p:nvPr>
        </p:nvSpPr>
        <p:spPr/>
        <p:txBody>
          <a:bodyPr/>
          <a:lstStyle/>
          <a:p>
            <a:pPr>
              <a:defRPr/>
            </a:pPr>
            <a:r>
              <a:rPr lang="zh-CN" altLang="en-US" b="1" dirty="0">
                <a:latin typeface="+mn-ea"/>
              </a:rPr>
              <a:t>使它隆</a:t>
            </a:r>
            <a:r>
              <a:rPr lang="en-US" altLang="zh-CN" b="1" dirty="0">
                <a:latin typeface="+mn-ea"/>
              </a:rPr>
              <a:t>20</a:t>
            </a:r>
            <a:r>
              <a:rPr lang="zh-CN" altLang="en-US" b="1" dirty="0">
                <a:latin typeface="+mn-ea"/>
              </a:rPr>
              <a:t>％乳油：</a:t>
            </a:r>
            <a:r>
              <a:rPr lang="zh-CN" altLang="en-US" dirty="0"/>
              <a:t>严格注意不能在饮用水水面进行，且须注意人畜、鱼类的安全。</a:t>
            </a:r>
            <a:endParaRPr lang="en-US" altLang="zh-CN" dirty="0"/>
          </a:p>
          <a:p>
            <a:pPr>
              <a:defRPr/>
            </a:pPr>
            <a:r>
              <a:rPr lang="zh-CN" altLang="en-US" dirty="0"/>
              <a:t>水葫芦象甲是水葫芦的天敌，它很专一，只吃水葫芦。</a:t>
            </a:r>
            <a:endParaRPr lang="en-US" altLang="zh-CN" dirty="0"/>
          </a:p>
          <a:p>
            <a:pPr>
              <a:defRPr/>
            </a:pPr>
            <a:r>
              <a:rPr lang="zh-CN" altLang="en-US" dirty="0"/>
              <a:t>在原产地，</a:t>
            </a:r>
            <a:r>
              <a:rPr lang="zh-CN" altLang="en-US" dirty="0">
                <a:hlinkClick r:id="rId3"/>
              </a:rPr>
              <a:t>水葫芦</a:t>
            </a:r>
            <a:r>
              <a:rPr lang="zh-CN" altLang="en-US" dirty="0"/>
              <a:t>天敌种类繁多，有节肢动物、螨类、真菌类等。其中专一性较好、能有效地控制水葫芦种群扩展的生物是水葫芦象甲，它的寄生主谱很窄，只能在水葫芦上完成生活史，现已被各国广泛采用并已取得成功。国内研究发现水葫芦象甲对</a:t>
            </a:r>
            <a:r>
              <a:rPr lang="en-US" altLang="zh-CN" dirty="0"/>
              <a:t>23</a:t>
            </a:r>
            <a:r>
              <a:rPr lang="zh-CN" altLang="en-US" dirty="0"/>
              <a:t>科</a:t>
            </a:r>
            <a:r>
              <a:rPr lang="en-US" altLang="zh-CN" dirty="0"/>
              <a:t>46</a:t>
            </a:r>
            <a:r>
              <a:rPr lang="zh-CN" altLang="en-US" dirty="0"/>
              <a:t>种植物不产生危害，不取食花卉、蔬菜、果木、粮食及其他作物，只取食水葫芦，生物防治所需的时间较长，一般从释放</a:t>
            </a:r>
            <a:r>
              <a:rPr lang="zh-CN" altLang="en-US" dirty="0">
                <a:hlinkClick r:id="rId4"/>
              </a:rPr>
              <a:t>天敌</a:t>
            </a:r>
            <a:r>
              <a:rPr lang="zh-CN" altLang="en-US" dirty="0"/>
              <a:t>到获得显著的控制效果至少需要</a:t>
            </a:r>
            <a:r>
              <a:rPr lang="en-US" altLang="zh-CN" dirty="0"/>
              <a:t>3</a:t>
            </a:r>
            <a:r>
              <a:rPr lang="zh-CN" altLang="en-US" dirty="0"/>
              <a:t>～</a:t>
            </a:r>
            <a:r>
              <a:rPr lang="en-US" altLang="zh-CN" dirty="0"/>
              <a:t>5</a:t>
            </a:r>
            <a:r>
              <a:rPr lang="zh-CN" altLang="en-US" dirty="0"/>
              <a:t>年，甚至更长的时间。</a:t>
            </a:r>
            <a:endParaRPr lang="en-US" altLang="zh-CN" dirty="0"/>
          </a:p>
          <a:p>
            <a:pPr>
              <a:defRPr/>
            </a:pPr>
            <a:r>
              <a:rPr lang="zh-CN" altLang="en-US" dirty="0"/>
              <a:t>水葫芦象甲自</a:t>
            </a:r>
            <a:r>
              <a:rPr lang="en-US" altLang="zh-CN" dirty="0"/>
              <a:t>1996</a:t>
            </a:r>
            <a:r>
              <a:rPr lang="zh-CN" altLang="en-US" dirty="0"/>
              <a:t>年首次引进国内，经中国农科院安全测试：该物种对</a:t>
            </a:r>
            <a:r>
              <a:rPr lang="en-US" altLang="zh-CN" dirty="0"/>
              <a:t>63</a:t>
            </a:r>
            <a:r>
              <a:rPr lang="zh-CN" altLang="en-US" dirty="0"/>
              <a:t>种农作物不取食。</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latin typeface="Arial" panose="020B0604020202020204" pitchFamily="34" charset="0"/>
              </a:rPr>
              <a:t>儒艮：别称“海牛”、“美人鱼”，每天要消耗</a:t>
            </a:r>
            <a:r>
              <a:rPr lang="en-US" altLang="zh-CN" dirty="0">
                <a:latin typeface="Arial" panose="020B0604020202020204" pitchFamily="34" charset="0"/>
              </a:rPr>
              <a:t>45</a:t>
            </a:r>
            <a:r>
              <a:rPr lang="zh-CN" altLang="en-US" dirty="0">
                <a:latin typeface="Arial" panose="020B0604020202020204" pitchFamily="34" charset="0"/>
              </a:rPr>
              <a:t>公斤以上的水生植物，有很大一部分时间用在摄食上。 </a:t>
            </a:r>
          </a:p>
          <a:p>
            <a:pPr>
              <a:defRPr/>
            </a:pPr>
            <a:endParaRPr lang="zh-CN" altLang="en-US" dirty="0"/>
          </a:p>
        </p:txBody>
      </p:sp>
      <p:sp>
        <p:nvSpPr>
          <p:cNvPr id="26628" name="灯片编号占位符 3">
            <a:extLst>
              <a:ext uri="{FF2B5EF4-FFF2-40B4-BE49-F238E27FC236}">
                <a16:creationId xmlns:a16="http://schemas.microsoft.com/office/drawing/2014/main" id="{6D162440-9BFB-4288-A1A2-926F991FC0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A4DA012-6F94-4277-9607-A059AE7980DA}" type="slidenum">
              <a:rPr lang="zh-CN" altLang="en-US"/>
              <a:pPr/>
              <a:t>85</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发送链接</a:t>
            </a:r>
          </a:p>
        </p:txBody>
      </p:sp>
      <p:sp>
        <p:nvSpPr>
          <p:cNvPr id="4" name="灯片编号占位符 3"/>
          <p:cNvSpPr>
            <a:spLocks noGrp="1"/>
          </p:cNvSpPr>
          <p:nvPr>
            <p:ph type="sldNum" sz="quarter" idx="5"/>
          </p:nvPr>
        </p:nvSpPr>
        <p:spPr/>
        <p:txBody>
          <a:bodyPr/>
          <a:lstStyle/>
          <a:p>
            <a:fld id="{D4938715-FDD5-4C94-96B6-ACC1BEDB21E7}" type="slidenum">
              <a:rPr lang="zh-CN" altLang="en-US" smtClean="0"/>
              <a:pPr/>
              <a:t>95</a:t>
            </a:fld>
            <a:endParaRPr lang="en-US" altLang="zh-CN"/>
          </a:p>
        </p:txBody>
      </p:sp>
    </p:spTree>
    <p:extLst>
      <p:ext uri="{BB962C8B-B14F-4D97-AF65-F5344CB8AC3E}">
        <p14:creationId xmlns:p14="http://schemas.microsoft.com/office/powerpoint/2010/main" val="1879764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zuoyeFont_mathFont"/>
              </a:rPr>
              <a:t>由于空间和资源是有限的，随着种群密度增加，种群增长速率先增加后减少，最后变为零，此时种群数量达到环境条件允许的最大值，种内斗争最为剧烈</a:t>
            </a:r>
            <a:endParaRPr lang="zh-CN" altLang="en-US" dirty="0"/>
          </a:p>
        </p:txBody>
      </p:sp>
      <p:sp>
        <p:nvSpPr>
          <p:cNvPr id="4" name="灯片编号占位符 3"/>
          <p:cNvSpPr>
            <a:spLocks noGrp="1"/>
          </p:cNvSpPr>
          <p:nvPr>
            <p:ph type="sldNum" sz="quarter" idx="5"/>
          </p:nvPr>
        </p:nvSpPr>
        <p:spPr/>
        <p:txBody>
          <a:bodyPr/>
          <a:lstStyle/>
          <a:p>
            <a:fld id="{D4938715-FDD5-4C94-96B6-ACC1BEDB21E7}" type="slidenum">
              <a:rPr lang="zh-CN" altLang="en-US" smtClean="0"/>
              <a:pPr/>
              <a:t>105</a:t>
            </a:fld>
            <a:endParaRPr lang="en-US" altLang="zh-CN"/>
          </a:p>
        </p:txBody>
      </p:sp>
    </p:spTree>
    <p:extLst>
      <p:ext uri="{BB962C8B-B14F-4D97-AF65-F5344CB8AC3E}">
        <p14:creationId xmlns:p14="http://schemas.microsoft.com/office/powerpoint/2010/main" val="2755948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DDDF83BA-65C5-480D-B925-38DACA65EF1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fld id="{9E197A4F-8A60-4061-8F66-794C39139B02}" type="slidenum">
              <a:rPr kumimoji="0" lang="en-US" altLang="zh-CN" sz="1200" smtClean="0">
                <a:ea typeface="ヒラギノ角ゴ Pro W3"/>
                <a:cs typeface="ヒラギノ角ゴ Pro W3"/>
              </a:rPr>
              <a:pPr/>
              <a:t>8</a:t>
            </a:fld>
            <a:endParaRPr kumimoji="0" lang="en-US" altLang="zh-CN" sz="1200">
              <a:ea typeface="ヒラギノ角ゴ Pro W3"/>
              <a:cs typeface="ヒラギノ角ゴ Pro W3"/>
            </a:endParaRPr>
          </a:p>
        </p:txBody>
      </p:sp>
      <p:sp>
        <p:nvSpPr>
          <p:cNvPr id="48131" name="Rectangle 2">
            <a:extLst>
              <a:ext uri="{FF2B5EF4-FFF2-40B4-BE49-F238E27FC236}">
                <a16:creationId xmlns:a16="http://schemas.microsoft.com/office/drawing/2014/main" id="{B468C432-9E16-4C09-AC5C-715E69E86385}"/>
              </a:ext>
            </a:extLst>
          </p:cNvPr>
          <p:cNvSpPr>
            <a:spLocks noGrp="1" noRot="1" noChangeAspect="1" noChangeArrowheads="1" noTextEdit="1"/>
          </p:cNvSpPr>
          <p:nvPr>
            <p:ph type="sldImg"/>
          </p:nvPr>
        </p:nvSpPr>
        <p:spPr>
          <a:solidFill>
            <a:srgbClr val="FFFFFF"/>
          </a:solidFill>
          <a:ln/>
        </p:spPr>
      </p:sp>
      <p:sp>
        <p:nvSpPr>
          <p:cNvPr id="48132" name="Rectangle 3">
            <a:extLst>
              <a:ext uri="{FF2B5EF4-FFF2-40B4-BE49-F238E27FC236}">
                <a16:creationId xmlns:a16="http://schemas.microsoft.com/office/drawing/2014/main" id="{2C224E20-F896-43A0-9641-BEF216C77D5B}"/>
              </a:ext>
            </a:extLst>
          </p:cNvPr>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a:ea typeface="ヒラギノ角ゴ Pro W3"/>
                <a:cs typeface="ヒラギノ角ゴ Pro W3"/>
              </a:rPr>
              <a:t>Habitat</a:t>
            </a:r>
            <a:r>
              <a:rPr lang="zh-CN" altLang="en-US">
                <a:ea typeface="ヒラギノ角ゴ Pro W3"/>
                <a:cs typeface="ヒラギノ角ゴ Pro W3"/>
              </a:rPr>
              <a:t>：动物栖息地，生境隔离</a:t>
            </a:r>
            <a:endParaRPr lang="en-US" altLang="zh-CN">
              <a:ea typeface="ヒラギノ角ゴ Pro W3"/>
              <a:cs typeface="ヒラギノ角ゴ Pro W3"/>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C4A5423D-176C-46AC-AC16-D6AC08E5EC9C}"/>
              </a:ext>
            </a:extLst>
          </p:cNvPr>
          <p:cNvSpPr>
            <a:spLocks noGrp="1" noRot="1" noChangeAspect="1" noChangeArrowheads="1" noTextEdit="1"/>
          </p:cNvSpPr>
          <p:nvPr>
            <p:ph type="sldImg"/>
          </p:nvPr>
        </p:nvSpPr>
        <p:spPr>
          <a:ln/>
        </p:spPr>
      </p:sp>
      <p:sp>
        <p:nvSpPr>
          <p:cNvPr id="47107" name="备注占位符 2">
            <a:extLst>
              <a:ext uri="{FF2B5EF4-FFF2-40B4-BE49-F238E27FC236}">
                <a16:creationId xmlns:a16="http://schemas.microsoft.com/office/drawing/2014/main" id="{B9EE4D42-D1A5-47FE-949E-635376ED76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逸生植物：从栽培转变为野生状态的植物。通过自然选择适应当地的环境，在野外形成自我更新。</a:t>
            </a:r>
          </a:p>
        </p:txBody>
      </p:sp>
      <p:sp>
        <p:nvSpPr>
          <p:cNvPr id="47108" name="灯片编号占位符 3">
            <a:extLst>
              <a:ext uri="{FF2B5EF4-FFF2-40B4-BE49-F238E27FC236}">
                <a16:creationId xmlns:a16="http://schemas.microsoft.com/office/drawing/2014/main" id="{DCFD02EE-7CBB-4279-8FFF-27CD453F660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54CE176-7306-4D86-86A5-6DA59E5A2730}" type="slidenum">
              <a:rPr lang="zh-CN" altLang="en-US"/>
              <a:pPr>
                <a:spcBef>
                  <a:spcPct val="0"/>
                </a:spcBef>
              </a:pPr>
              <a:t>108</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4F83AF01-37A7-415C-8677-835FD485E3E8}"/>
              </a:ext>
            </a:extLst>
          </p:cNvPr>
          <p:cNvSpPr>
            <a:spLocks noGrp="1" noRot="1" noChangeAspect="1" noChangeArrowheads="1" noTextEdit="1"/>
          </p:cNvSpPr>
          <p:nvPr>
            <p:ph type="sldImg"/>
          </p:nvPr>
        </p:nvSpPr>
        <p:spPr>
          <a:ln/>
        </p:spPr>
      </p:sp>
      <p:sp>
        <p:nvSpPr>
          <p:cNvPr id="52227" name="备注占位符 2">
            <a:extLst>
              <a:ext uri="{FF2B5EF4-FFF2-40B4-BE49-F238E27FC236}">
                <a16:creationId xmlns:a16="http://schemas.microsoft.com/office/drawing/2014/main" id="{651BF1C0-7D4D-4FAE-B47E-99D6111A55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dirty="0">
                <a:latin typeface="Arial Black" panose="020B0A04020102020204" pitchFamily="34" charset="0"/>
                <a:ea typeface="黑体" panose="02010609060101010101" pitchFamily="49" charset="-122"/>
              </a:rPr>
              <a:t>随着生境片段化，残存的次生植被常被入侵种分割、包围和渗透，使本土生物种群进一步破碎化，还可以造成一些物种的近亲繁殖和遗传漂变。有些入侵种可与同属近缘种，甚至不同属的种杂交，例如，加拿大一枝黄花可与假蓍紫菀杂交。入侵种与本地种的基因交流可能导致后者的遗传侵蚀。在植被恢复中将外来种与近缘本地种混植，例如，在华北和东北国产落叶松产区种植日本落叶松，以及在海南国产海桑属产区栽培从孟加拉国引进的无瓣海桑，都存在相关问题，已有一些这些属间、种间杂交的报道。</a:t>
            </a:r>
          </a:p>
          <a:p>
            <a:endParaRPr lang="zh-CN" altLang="en-US" dirty="0">
              <a:latin typeface="Arial" panose="020B0604020202020204" pitchFamily="34" charset="0"/>
            </a:endParaRPr>
          </a:p>
        </p:txBody>
      </p:sp>
      <p:sp>
        <p:nvSpPr>
          <p:cNvPr id="52228" name="灯片编号占位符 3">
            <a:extLst>
              <a:ext uri="{FF2B5EF4-FFF2-40B4-BE49-F238E27FC236}">
                <a16:creationId xmlns:a16="http://schemas.microsoft.com/office/drawing/2014/main" id="{38AAD59A-171F-4821-BA71-14EB47F4CC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DF3D3A-E3A3-4BFB-91A4-84600F17FC21}" type="slidenum">
              <a:rPr lang="zh-CN" altLang="en-US"/>
              <a:pPr/>
              <a:t>112</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4F83AF01-37A7-415C-8677-835FD485E3E8}"/>
              </a:ext>
            </a:extLst>
          </p:cNvPr>
          <p:cNvSpPr>
            <a:spLocks noGrp="1" noRot="1" noChangeAspect="1" noChangeArrowheads="1" noTextEdit="1"/>
          </p:cNvSpPr>
          <p:nvPr>
            <p:ph type="sldImg"/>
          </p:nvPr>
        </p:nvSpPr>
        <p:spPr>
          <a:ln/>
        </p:spPr>
      </p:sp>
      <p:sp>
        <p:nvSpPr>
          <p:cNvPr id="52227" name="备注占位符 2">
            <a:extLst>
              <a:ext uri="{FF2B5EF4-FFF2-40B4-BE49-F238E27FC236}">
                <a16:creationId xmlns:a16="http://schemas.microsoft.com/office/drawing/2014/main" id="{651BF1C0-7D4D-4FAE-B47E-99D6111A55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dirty="0">
                <a:latin typeface="Arial Black" panose="020B0A04020102020204" pitchFamily="34" charset="0"/>
                <a:ea typeface="黑体" panose="02010609060101010101" pitchFamily="49" charset="-122"/>
              </a:rPr>
              <a:t>随着生境片段化，残存的次生植被常被入侵种分割、包围和渗透，使本土生物种群进一步破碎化，还可以造成一些物种的近亲繁殖和遗传漂变。有些入侵种可与同属近缘种，甚至不同属的种杂交，例如，加拿大一枝黄花可与假蓍紫菀杂交。入侵种与本地种的基因交流可能导致后者的遗传侵蚀。在植被恢复中将外来种与近缘本地种混植，例如，在华北和东北国产落叶松产区种植日本落叶松，以及在海南国产海桑属产区栽培从孟加拉国引进的无瓣海桑，都存在相关问题，已有一些这些属间、种间杂交的报道。</a:t>
            </a:r>
          </a:p>
          <a:p>
            <a:endParaRPr lang="zh-CN" altLang="en-US" dirty="0">
              <a:latin typeface="Arial" panose="020B0604020202020204" pitchFamily="34" charset="0"/>
            </a:endParaRPr>
          </a:p>
        </p:txBody>
      </p:sp>
      <p:sp>
        <p:nvSpPr>
          <p:cNvPr id="52228" name="灯片编号占位符 3">
            <a:extLst>
              <a:ext uri="{FF2B5EF4-FFF2-40B4-BE49-F238E27FC236}">
                <a16:creationId xmlns:a16="http://schemas.microsoft.com/office/drawing/2014/main" id="{38AAD59A-171F-4821-BA71-14EB47F4CC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DF3D3A-E3A3-4BFB-91A4-84600F17FC21}" type="slidenum">
              <a:rPr lang="zh-CN" altLang="en-US"/>
              <a:pPr/>
              <a:t>113</a:t>
            </a:fld>
            <a:endParaRPr lang="en-US" altLang="zh-CN"/>
          </a:p>
        </p:txBody>
      </p:sp>
    </p:spTree>
    <p:extLst>
      <p:ext uri="{BB962C8B-B14F-4D97-AF65-F5344CB8AC3E}">
        <p14:creationId xmlns:p14="http://schemas.microsoft.com/office/powerpoint/2010/main" val="25144686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a:extLst>
              <a:ext uri="{FF2B5EF4-FFF2-40B4-BE49-F238E27FC236}">
                <a16:creationId xmlns:a16="http://schemas.microsoft.com/office/drawing/2014/main" id="{0B93F10F-E7D9-4877-AF7D-DE852EA32A6B}"/>
              </a:ext>
            </a:extLst>
          </p:cNvPr>
          <p:cNvSpPr>
            <a:spLocks noGrp="1" noRot="1" noChangeAspect="1" noChangeArrowheads="1" noTextEdit="1"/>
          </p:cNvSpPr>
          <p:nvPr>
            <p:ph type="sldImg"/>
          </p:nvPr>
        </p:nvSpPr>
        <p:spPr>
          <a:ln/>
        </p:spPr>
      </p:sp>
      <p:sp>
        <p:nvSpPr>
          <p:cNvPr id="54275" name="备注占位符 2">
            <a:extLst>
              <a:ext uri="{FF2B5EF4-FFF2-40B4-BE49-F238E27FC236}">
                <a16:creationId xmlns:a16="http://schemas.microsoft.com/office/drawing/2014/main" id="{C2D42270-D1C8-400D-985E-F5F8957EBE0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latin typeface="Arial" panose="020B0604020202020204" pitchFamily="34" charset="0"/>
            </a:endParaRPr>
          </a:p>
        </p:txBody>
      </p:sp>
      <p:sp>
        <p:nvSpPr>
          <p:cNvPr id="54276" name="灯片编号占位符 3">
            <a:extLst>
              <a:ext uri="{FF2B5EF4-FFF2-40B4-BE49-F238E27FC236}">
                <a16:creationId xmlns:a16="http://schemas.microsoft.com/office/drawing/2014/main" id="{898D5AD4-027D-4EA1-AF6C-8B6277FA0F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CE3B12D-9E3D-43AC-8407-4A17B8089255}" type="slidenum">
              <a:rPr lang="zh-CN" altLang="en-US"/>
              <a:pPr>
                <a:spcBef>
                  <a:spcPct val="0"/>
                </a:spcBef>
              </a:pPr>
              <a:t>114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6C105F51-99E7-45B1-AD53-A8FD843C512B}"/>
              </a:ext>
            </a:extLst>
          </p:cNvPr>
          <p:cNvSpPr>
            <a:spLocks noGrp="1" noRot="1" noChangeAspect="1" noChangeArrowheads="1" noTextEdit="1"/>
          </p:cNvSpPr>
          <p:nvPr>
            <p:ph type="sldImg"/>
          </p:nvPr>
        </p:nvSpPr>
        <p:spPr>
          <a:ln/>
        </p:spPr>
      </p:sp>
      <p:sp>
        <p:nvSpPr>
          <p:cNvPr id="56323" name="备注占位符 2">
            <a:extLst>
              <a:ext uri="{FF2B5EF4-FFF2-40B4-BE49-F238E27FC236}">
                <a16:creationId xmlns:a16="http://schemas.microsoft.com/office/drawing/2014/main" id="{20779BD7-47FC-4053-85E9-B273461494B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6324" name="灯片编号占位符 3">
            <a:extLst>
              <a:ext uri="{FF2B5EF4-FFF2-40B4-BE49-F238E27FC236}">
                <a16:creationId xmlns:a16="http://schemas.microsoft.com/office/drawing/2014/main" id="{14710CEB-A530-42C9-834E-EE70C7DB326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B54727F-121B-490F-B5F6-26FEF80DA8F8}" type="slidenum">
              <a:rPr lang="zh-CN" altLang="en-US"/>
              <a:pPr>
                <a:spcBef>
                  <a:spcPct val="0"/>
                </a:spcBef>
              </a:pPr>
              <a:t>115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B3522D3E-4650-4371-9491-FF1CDCE4FE6E}"/>
              </a:ext>
            </a:extLst>
          </p:cNvPr>
          <p:cNvSpPr>
            <a:spLocks noGrp="1" noRot="1" noChangeAspect="1" noChangeArrowheads="1" noTextEdit="1"/>
          </p:cNvSpPr>
          <p:nvPr>
            <p:ph type="sldImg"/>
          </p:nvPr>
        </p:nvSpPr>
        <p:spPr>
          <a:ln/>
        </p:spPr>
      </p:sp>
      <p:sp>
        <p:nvSpPr>
          <p:cNvPr id="58371" name="备注占位符 2">
            <a:extLst>
              <a:ext uri="{FF2B5EF4-FFF2-40B4-BE49-F238E27FC236}">
                <a16:creationId xmlns:a16="http://schemas.microsoft.com/office/drawing/2014/main" id="{BCD77E58-31D6-4004-89BF-8D127D3E36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zh-CN" sz="1800" kern="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1890</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年，美国一位名叫尤金</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施齐费林的莎士比亚崇拜者在纽约放飞了他从欧洲带回来的</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60</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只欧洲椋鸟。他希望能够把莎士比亚作品中所提到的鸟类都引入到美国境内。第二年，他又出于同样的目的放飞了</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40</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只欧洲椋鸟。</a:t>
            </a:r>
            <a:endParaRPr lang="zh-CN" altLang="zh-CN" sz="1800" kern="100" dirty="0">
              <a:effectLst/>
              <a:latin typeface="Times New Roman" panose="02020603050405020304" pitchFamily="18" charset="0"/>
              <a:ea typeface="宋体" panose="02010600030101010101" pitchFamily="2" charset="-122"/>
            </a:endParaRPr>
          </a:p>
          <a:p>
            <a:pPr algn="l"/>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最终的结果是什么？如今，无所不在的欧洲椋鸟不仅仅是噪音的制造者，而且还对美国的农业生产造成了巨大的影响。据了解，每年欧洲椋鸟所造成的美国农业经济损失达</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亿美元。此外，大量的飞鸟对飞机的飞行也是一个致命的威胁。椋鸟是一种群居鸟类，经常会形成一个个庞大的鸟群，数量高达</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100</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万只，甚至更多。尽管天空中庞大的鸟群可以产生一幅幅壮观的画面，但是现在已经有人对它们的存在表示反感。</a:t>
            </a:r>
            <a:endParaRPr lang="zh-CN" altLang="zh-CN" sz="1800" kern="100" dirty="0">
              <a:effectLst/>
              <a:latin typeface="Times New Roman" panose="02020603050405020304" pitchFamily="18" charset="0"/>
              <a:ea typeface="宋体" panose="02010600030101010101" pitchFamily="2" charset="-122"/>
            </a:endParaRPr>
          </a:p>
          <a:p>
            <a:endParaRPr lang="zh-CN" altLang="en-US" dirty="0">
              <a:latin typeface="Arial" panose="020B0604020202020204" pitchFamily="34" charset="0"/>
            </a:endParaRPr>
          </a:p>
        </p:txBody>
      </p:sp>
      <p:sp>
        <p:nvSpPr>
          <p:cNvPr id="58372" name="灯片编号占位符 3">
            <a:extLst>
              <a:ext uri="{FF2B5EF4-FFF2-40B4-BE49-F238E27FC236}">
                <a16:creationId xmlns:a16="http://schemas.microsoft.com/office/drawing/2014/main" id="{F116E26D-E345-45D4-857F-D93D6F7BDF2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7F1C012-FEB7-455C-9038-1143063737FB}" type="slidenum">
              <a:rPr lang="zh-CN" altLang="en-US"/>
              <a:pPr>
                <a:spcBef>
                  <a:spcPct val="0"/>
                </a:spcBef>
              </a:pPr>
              <a:t>116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a:extLst>
              <a:ext uri="{FF2B5EF4-FFF2-40B4-BE49-F238E27FC236}">
                <a16:creationId xmlns:a16="http://schemas.microsoft.com/office/drawing/2014/main" id="{B59A37B1-5B65-48BF-A96A-777FD2DB2624}"/>
              </a:ext>
            </a:extLst>
          </p:cNvPr>
          <p:cNvSpPr>
            <a:spLocks noGrp="1" noRot="1" noChangeAspect="1" noChangeArrowheads="1" noTextEdit="1"/>
          </p:cNvSpPr>
          <p:nvPr>
            <p:ph type="sldImg"/>
          </p:nvPr>
        </p:nvSpPr>
        <p:spPr>
          <a:ln/>
        </p:spPr>
      </p:sp>
      <p:sp>
        <p:nvSpPr>
          <p:cNvPr id="60419" name="备注占位符 2">
            <a:extLst>
              <a:ext uri="{FF2B5EF4-FFF2-40B4-BE49-F238E27FC236}">
                <a16:creationId xmlns:a16="http://schemas.microsoft.com/office/drawing/2014/main" id="{75100B1B-B5CB-4F03-A959-F7EA2E760FD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缅甸蟒现在对于美国佛罗里达州来说就是一种灾难。据佛罗里达州政府部门估计，位于该州的沼泽国家公园里滋生着大批缅甸蟒，大约有</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万多条。由于这种外来入侵者在当地几乎没有天敌，因此这一数据仍将有可能会继续增加。缅甸蟒体型巨大，最长可以达到</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20</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英尺</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约合</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6</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米</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长，甚至连美洲鳄鱼都不是它们的对手。有人曾经在一条被捕获的缅甸蟒腹内发现了一只长约</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5</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英尺</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约合</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1.5</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米</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的美洲鳄鱼。当地许多濒危物种对于这种庞然大物根本没有还手之力。</a:t>
            </a:r>
            <a:endParaRPr lang="zh-CN" altLang="zh-CN" sz="1800" kern="100" dirty="0">
              <a:effectLst/>
              <a:latin typeface="Times New Roman" panose="02020603050405020304" pitchFamily="18" charset="0"/>
              <a:ea typeface="宋体" panose="02010600030101010101" pitchFamily="2" charset="-122"/>
            </a:endParaRPr>
          </a:p>
          <a:p>
            <a:pPr algn="l"/>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佛罗里达州的缅甸蟒有的是逃自宠物商店或动物园，有的是被宠物主人放生，还有可能是来自动物偷渡者。全球气候变暖为这种动物在美国东南部地区大批滋生并泛滥成灾提供了适宜的生活条件。</a:t>
            </a:r>
            <a:endParaRPr lang="zh-CN" altLang="zh-CN" sz="1800" kern="100" dirty="0">
              <a:effectLst/>
              <a:latin typeface="Times New Roman" panose="02020603050405020304" pitchFamily="18" charset="0"/>
              <a:ea typeface="宋体" panose="02010600030101010101" pitchFamily="2" charset="-122"/>
            </a:endParaRPr>
          </a:p>
        </p:txBody>
      </p:sp>
      <p:sp>
        <p:nvSpPr>
          <p:cNvPr id="60420" name="灯片编号占位符 3">
            <a:extLst>
              <a:ext uri="{FF2B5EF4-FFF2-40B4-BE49-F238E27FC236}">
                <a16:creationId xmlns:a16="http://schemas.microsoft.com/office/drawing/2014/main" id="{165F04D1-6905-4AA9-8FFB-6C3D203172D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19545AD-A759-429A-8150-16812D291E09}" type="slidenum">
              <a:rPr lang="zh-CN" altLang="en-US"/>
              <a:pPr>
                <a:spcBef>
                  <a:spcPct val="0"/>
                </a:spcBef>
              </a:pPr>
              <a:t>117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a:extLst>
              <a:ext uri="{FF2B5EF4-FFF2-40B4-BE49-F238E27FC236}">
                <a16:creationId xmlns:a16="http://schemas.microsoft.com/office/drawing/2014/main" id="{60BA0FCC-2CD9-4B8E-B861-AD81C2BDCEF9}"/>
              </a:ext>
            </a:extLst>
          </p:cNvPr>
          <p:cNvSpPr>
            <a:spLocks noGrp="1" noRot="1" noChangeAspect="1" noChangeArrowheads="1" noTextEdit="1"/>
          </p:cNvSpPr>
          <p:nvPr>
            <p:ph type="sldImg"/>
          </p:nvPr>
        </p:nvSpPr>
        <p:spPr>
          <a:ln/>
        </p:spPr>
      </p:sp>
      <p:sp>
        <p:nvSpPr>
          <p:cNvPr id="62467" name="备注占位符 2">
            <a:extLst>
              <a:ext uri="{FF2B5EF4-FFF2-40B4-BE49-F238E27FC236}">
                <a16:creationId xmlns:a16="http://schemas.microsoft.com/office/drawing/2014/main" id="{D7E00B97-9507-4A45-90A1-1573B88BDFE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20000"/>
          </a:bodyPr>
          <a:lstStyle/>
          <a:p>
            <a:pPr algn="l"/>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也许你会认为，澳大利亚人既然有过一次放生野兔的惨痛经历，那么他们就应该从中吸取教训，不再引入外来物种。没想到的是，他们接着又做出了一个傻得可爱的错误决定。为了控制甘蔗园中的虫害，他们引进了大批海蟾蜍，指望它们把甘蔗虫吃光。海蟾蜍又名甘蔗蟾蜍，是原产于中美洲及南美洲的一种陆生蟾蜍。</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1935</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年，澳大利亚人引入了首批</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20</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只海蟾蜍并投放到昆士兰州的甘蔗园中。到</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1937</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年，总共大约有</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6</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万只海蟾蜍被引入澳大利亚。</a:t>
            </a:r>
            <a:endParaRPr lang="zh-CN" altLang="zh-CN" sz="1800" kern="100" dirty="0">
              <a:effectLst/>
              <a:latin typeface="Times New Roman" panose="02020603050405020304" pitchFamily="18" charset="0"/>
              <a:ea typeface="宋体" panose="02010600030101010101" pitchFamily="2" charset="-122"/>
            </a:endParaRPr>
          </a:p>
          <a:p>
            <a:pPr algn="l"/>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然而，事与愿违。海蟾蜍并没有起到灭虫的作用，反而带来了另一场灾难。首先，虽然甘蔗地的食物无法满足海蟾蜍的营养需要，但是它们胃口很好，可以吃掉身边所有的可能食物，这对当地食物链造成严重影响。其次，它们身上的毒液可以杀死许多捕食者，让它们在澳大利亚成为没有天敌的强者。诸多原因最终导致了海蟾蜍的泛滥成灾。海蟾蜍最长可以有</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15</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英寸</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约合</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38</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厘米</a:t>
            </a:r>
            <a:r>
              <a:rPr lang="en-US"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长。</a:t>
            </a:r>
            <a:endParaRPr lang="zh-CN" altLang="zh-CN" sz="1800" kern="100" dirty="0">
              <a:effectLst/>
              <a:latin typeface="Times New Roman" panose="02020603050405020304" pitchFamily="18" charset="0"/>
              <a:ea typeface="宋体" panose="02010600030101010101" pitchFamily="2" charset="-122"/>
            </a:endParaRPr>
          </a:p>
          <a:p>
            <a:endParaRPr lang="zh-CN" altLang="en-US" dirty="0">
              <a:latin typeface="Arial" panose="020B0604020202020204" pitchFamily="34" charset="0"/>
            </a:endParaRPr>
          </a:p>
        </p:txBody>
      </p:sp>
      <p:sp>
        <p:nvSpPr>
          <p:cNvPr id="62468" name="灯片编号占位符 3">
            <a:extLst>
              <a:ext uri="{FF2B5EF4-FFF2-40B4-BE49-F238E27FC236}">
                <a16:creationId xmlns:a16="http://schemas.microsoft.com/office/drawing/2014/main" id="{5320A2C6-146A-40AF-ACD6-EF5E0D166AA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FB27CC9-3C16-4A76-B0E7-CC2BA5337FF8}" type="slidenum">
              <a:rPr lang="zh-CN" altLang="en-US"/>
              <a:pPr>
                <a:spcBef>
                  <a:spcPct val="0"/>
                </a:spcBef>
              </a:pPr>
              <a:t>118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51D96E29-64F3-43A8-BE81-AF8AEF64AA84}"/>
              </a:ext>
            </a:extLst>
          </p:cNvPr>
          <p:cNvSpPr>
            <a:spLocks noGrp="1" noRot="1" noChangeAspect="1" noChangeArrowheads="1" noTextEdit="1"/>
          </p:cNvSpPr>
          <p:nvPr>
            <p:ph type="sldImg"/>
          </p:nvPr>
        </p:nvSpPr>
        <p:spPr>
          <a:ln/>
        </p:spPr>
      </p:sp>
      <p:sp>
        <p:nvSpPr>
          <p:cNvPr id="64515" name="备注占位符 2">
            <a:extLst>
              <a:ext uri="{FF2B5EF4-FFF2-40B4-BE49-F238E27FC236}">
                <a16:creationId xmlns:a16="http://schemas.microsoft.com/office/drawing/2014/main" id="{E84EBA0D-73C2-4835-BD54-4C56BB3DC47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再见不勇敢的我</a:t>
            </a:r>
          </a:p>
        </p:txBody>
      </p:sp>
      <p:sp>
        <p:nvSpPr>
          <p:cNvPr id="64516" name="灯片编号占位符 3">
            <a:extLst>
              <a:ext uri="{FF2B5EF4-FFF2-40B4-BE49-F238E27FC236}">
                <a16:creationId xmlns:a16="http://schemas.microsoft.com/office/drawing/2014/main" id="{1308F0AC-A0DD-4451-AEB8-AB7F83DA990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EB7E9F2-91D2-41B6-A42C-C3391E41A43F}" type="slidenum">
              <a:rPr lang="zh-CN" altLang="en-US"/>
              <a:pPr>
                <a:spcBef>
                  <a:spcPct val="0"/>
                </a:spcBef>
              </a:pPr>
              <a:t>119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a:extLst>
              <a:ext uri="{FF2B5EF4-FFF2-40B4-BE49-F238E27FC236}">
                <a16:creationId xmlns:a16="http://schemas.microsoft.com/office/drawing/2014/main" id="{4E345306-292F-4B0F-AAF2-F2A82B1FECF6}"/>
              </a:ext>
            </a:extLst>
          </p:cNvPr>
          <p:cNvSpPr>
            <a:spLocks noGrp="1" noRot="1" noChangeAspect="1" noChangeArrowheads="1" noTextEdit="1"/>
          </p:cNvSpPr>
          <p:nvPr>
            <p:ph type="sldImg"/>
          </p:nvPr>
        </p:nvSpPr>
        <p:spPr>
          <a:ln/>
        </p:spPr>
      </p:sp>
      <p:sp>
        <p:nvSpPr>
          <p:cNvPr id="66563" name="备注占位符 2">
            <a:extLst>
              <a:ext uri="{FF2B5EF4-FFF2-40B4-BE49-F238E27FC236}">
                <a16:creationId xmlns:a16="http://schemas.microsoft.com/office/drawing/2014/main" id="{ED65059F-7808-4F3D-A041-AA4892BEB0E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6564" name="灯片编号占位符 3">
            <a:extLst>
              <a:ext uri="{FF2B5EF4-FFF2-40B4-BE49-F238E27FC236}">
                <a16:creationId xmlns:a16="http://schemas.microsoft.com/office/drawing/2014/main" id="{87EDA763-38E4-4984-A290-6D67A94B2B0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47F74B5-CB41-4831-ACFB-8426D67B0926}" type="slidenum">
              <a:rPr lang="zh-CN" altLang="en-US"/>
              <a:pPr>
                <a:spcBef>
                  <a:spcPct val="0"/>
                </a:spcBef>
              </a:pPr>
              <a:t>120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C69668F0-2B20-4CFE-AA98-3C1DAB0B0853}"/>
              </a:ext>
            </a:extLst>
          </p:cNvPr>
          <p:cNvSpPr>
            <a:spLocks noGrp="1" noRot="1" noChangeAspect="1" noChangeArrowheads="1" noTextEdit="1"/>
          </p:cNvSpPr>
          <p:nvPr>
            <p:ph type="sldImg"/>
          </p:nvPr>
        </p:nvSpPr>
        <p:spPr>
          <a:ln/>
        </p:spPr>
      </p:sp>
      <p:sp>
        <p:nvSpPr>
          <p:cNvPr id="50179" name="备注占位符 2">
            <a:extLst>
              <a:ext uri="{FF2B5EF4-FFF2-40B4-BE49-F238E27FC236}">
                <a16:creationId xmlns:a16="http://schemas.microsoft.com/office/drawing/2014/main" id="{9DBC3626-BFFE-4F68-8A94-43683902218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t>即使没有被物理屏障隔离，两个物种也很少或根本不会相遇，因为它们占据不同的栖息地</a:t>
            </a:r>
          </a:p>
          <a:p>
            <a:endParaRPr lang="zh-CN" altLang="en-US"/>
          </a:p>
        </p:txBody>
      </p:sp>
      <p:sp>
        <p:nvSpPr>
          <p:cNvPr id="50180" name="灯片编号占位符 3">
            <a:extLst>
              <a:ext uri="{FF2B5EF4-FFF2-40B4-BE49-F238E27FC236}">
                <a16:creationId xmlns:a16="http://schemas.microsoft.com/office/drawing/2014/main" id="{138D65B5-2872-4361-8764-8D66C57AE9B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fld id="{29A107C3-3F48-403F-AFE3-FF5871D7E3AB}" type="slidenum">
              <a:rPr kumimoji="0" lang="en-US" altLang="zh-CN" sz="1200" smtClean="0">
                <a:latin typeface="Times New Roman" panose="02020603050405020304" pitchFamily="18" charset="0"/>
              </a:rPr>
              <a:pPr/>
              <a:t>9</a:t>
            </a:fld>
            <a:endParaRPr kumimoji="0" lang="en-US" altLang="zh-CN" sz="1200">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a:extLst>
              <a:ext uri="{FF2B5EF4-FFF2-40B4-BE49-F238E27FC236}">
                <a16:creationId xmlns:a16="http://schemas.microsoft.com/office/drawing/2014/main" id="{DD5916EC-CD92-4934-8772-F2AF76B22942}"/>
              </a:ext>
            </a:extLst>
          </p:cNvPr>
          <p:cNvSpPr>
            <a:spLocks noGrp="1" noRot="1" noChangeAspect="1" noChangeArrowheads="1" noTextEdit="1"/>
          </p:cNvSpPr>
          <p:nvPr>
            <p:ph type="sldImg"/>
          </p:nvPr>
        </p:nvSpPr>
        <p:spPr>
          <a:ln/>
        </p:spPr>
      </p:sp>
      <p:sp>
        <p:nvSpPr>
          <p:cNvPr id="68611" name="备注占位符 2">
            <a:extLst>
              <a:ext uri="{FF2B5EF4-FFF2-40B4-BE49-F238E27FC236}">
                <a16:creationId xmlns:a16="http://schemas.microsoft.com/office/drawing/2014/main" id="{AC509938-77C0-48AA-865F-9AF3E99022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8612" name="灯片编号占位符 3">
            <a:extLst>
              <a:ext uri="{FF2B5EF4-FFF2-40B4-BE49-F238E27FC236}">
                <a16:creationId xmlns:a16="http://schemas.microsoft.com/office/drawing/2014/main" id="{E3E5ABF8-B9AA-47B1-8E42-96D294DD505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EEFE3A8-F1A8-4A98-9778-A34F3E137222}" type="slidenum">
              <a:rPr lang="zh-CN" altLang="en-US"/>
              <a:pPr>
                <a:spcBef>
                  <a:spcPct val="0"/>
                </a:spcBef>
              </a:pPr>
              <a:t>121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8DBD3B7E-9A39-4471-99FA-2B9666073827}"/>
              </a:ext>
            </a:extLst>
          </p:cNvPr>
          <p:cNvSpPr>
            <a:spLocks noGrp="1" noRot="1" noChangeAspect="1" noChangeArrowheads="1" noTextEdit="1"/>
          </p:cNvSpPr>
          <p:nvPr>
            <p:ph type="sldImg"/>
          </p:nvPr>
        </p:nvSpPr>
        <p:spPr>
          <a:ln/>
        </p:spPr>
      </p:sp>
      <p:sp>
        <p:nvSpPr>
          <p:cNvPr id="70659" name="备注占位符 2">
            <a:extLst>
              <a:ext uri="{FF2B5EF4-FFF2-40B4-BE49-F238E27FC236}">
                <a16:creationId xmlns:a16="http://schemas.microsoft.com/office/drawing/2014/main" id="{95CE5872-C607-43E4-BE1B-24B7F08E75C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0660" name="灯片编号占位符 3">
            <a:extLst>
              <a:ext uri="{FF2B5EF4-FFF2-40B4-BE49-F238E27FC236}">
                <a16:creationId xmlns:a16="http://schemas.microsoft.com/office/drawing/2014/main" id="{911C2EC4-F03F-4D75-B940-DB639E5D29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72D3DE8-1025-47D6-8015-2B9D8346B1EC}" type="slidenum">
              <a:rPr lang="zh-CN" altLang="en-US"/>
              <a:pPr>
                <a:spcBef>
                  <a:spcPct val="0"/>
                </a:spcBef>
              </a:pPr>
              <a:t>122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a:extLst>
              <a:ext uri="{FF2B5EF4-FFF2-40B4-BE49-F238E27FC236}">
                <a16:creationId xmlns:a16="http://schemas.microsoft.com/office/drawing/2014/main" id="{A69EE7F9-95A7-47ED-986D-103DCD0A09E3}"/>
              </a:ext>
            </a:extLst>
          </p:cNvPr>
          <p:cNvSpPr>
            <a:spLocks noGrp="1" noRot="1" noChangeAspect="1" noChangeArrowheads="1" noTextEdit="1"/>
          </p:cNvSpPr>
          <p:nvPr>
            <p:ph type="sldImg"/>
          </p:nvPr>
        </p:nvSpPr>
        <p:spPr>
          <a:ln/>
        </p:spPr>
      </p:sp>
      <p:sp>
        <p:nvSpPr>
          <p:cNvPr id="72707" name="备注占位符 2">
            <a:extLst>
              <a:ext uri="{FF2B5EF4-FFF2-40B4-BE49-F238E27FC236}">
                <a16:creationId xmlns:a16="http://schemas.microsoft.com/office/drawing/2014/main" id="{127B48AB-602D-415E-A93C-36EF866FA6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2708" name="灯片编号占位符 3">
            <a:extLst>
              <a:ext uri="{FF2B5EF4-FFF2-40B4-BE49-F238E27FC236}">
                <a16:creationId xmlns:a16="http://schemas.microsoft.com/office/drawing/2014/main" id="{C29B5B4B-3194-4221-B532-E6499FCE51D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7637A1B-E77E-42D4-8119-6496C77FA829}" type="slidenum">
              <a:rPr lang="zh-CN" altLang="en-US"/>
              <a:pPr>
                <a:spcBef>
                  <a:spcPct val="0"/>
                </a:spcBef>
              </a:pPr>
              <a:t>123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a:extLst>
              <a:ext uri="{FF2B5EF4-FFF2-40B4-BE49-F238E27FC236}">
                <a16:creationId xmlns:a16="http://schemas.microsoft.com/office/drawing/2014/main" id="{08E74089-3C05-40A5-8F94-537A61010C80}"/>
              </a:ext>
            </a:extLst>
          </p:cNvPr>
          <p:cNvSpPr>
            <a:spLocks noGrp="1" noRot="1" noChangeAspect="1" noChangeArrowheads="1" noTextEdit="1"/>
          </p:cNvSpPr>
          <p:nvPr>
            <p:ph type="sldImg"/>
          </p:nvPr>
        </p:nvSpPr>
        <p:spPr>
          <a:ln/>
        </p:spPr>
      </p:sp>
      <p:sp>
        <p:nvSpPr>
          <p:cNvPr id="76803" name="备注占位符 2">
            <a:extLst>
              <a:ext uri="{FF2B5EF4-FFF2-40B4-BE49-F238E27FC236}">
                <a16:creationId xmlns:a16="http://schemas.microsoft.com/office/drawing/2014/main" id="{514682EA-1438-4F5A-904B-168A45AB2C3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latin typeface="Arial" panose="020B0604020202020204" pitchFamily="34" charset="0"/>
            </a:endParaRPr>
          </a:p>
        </p:txBody>
      </p:sp>
      <p:sp>
        <p:nvSpPr>
          <p:cNvPr id="76804" name="灯片编号占位符 3">
            <a:extLst>
              <a:ext uri="{FF2B5EF4-FFF2-40B4-BE49-F238E27FC236}">
                <a16:creationId xmlns:a16="http://schemas.microsoft.com/office/drawing/2014/main" id="{7D796FF7-9A78-472F-8345-EAEA7CFE6B0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CADC238-B09C-4637-8BC9-3A6CF1DCC488}" type="slidenum">
              <a:rPr lang="zh-CN" altLang="en-US"/>
              <a:pPr>
                <a:spcBef>
                  <a:spcPct val="0"/>
                </a:spcBef>
              </a:pPr>
              <a:t>126</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a:extLst>
              <a:ext uri="{FF2B5EF4-FFF2-40B4-BE49-F238E27FC236}">
                <a16:creationId xmlns:a16="http://schemas.microsoft.com/office/drawing/2014/main" id="{1BCCBC45-671F-4007-A1B8-9086184EE1C3}"/>
              </a:ext>
            </a:extLst>
          </p:cNvPr>
          <p:cNvSpPr>
            <a:spLocks noGrp="1" noRot="1" noChangeAspect="1" noChangeArrowheads="1" noTextEdit="1"/>
          </p:cNvSpPr>
          <p:nvPr>
            <p:ph type="sldImg"/>
          </p:nvPr>
        </p:nvSpPr>
        <p:spPr>
          <a:ln/>
        </p:spPr>
      </p:sp>
      <p:sp>
        <p:nvSpPr>
          <p:cNvPr id="78851" name="备注占位符 2">
            <a:extLst>
              <a:ext uri="{FF2B5EF4-FFF2-40B4-BE49-F238E27FC236}">
                <a16:creationId xmlns:a16="http://schemas.microsoft.com/office/drawing/2014/main" id="{D8DD325A-0101-451D-9577-9A50FD925C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b="0" i="0" dirty="0">
                <a:solidFill>
                  <a:srgbClr val="333333"/>
                </a:solidFill>
                <a:effectLst/>
                <a:latin typeface="arial" panose="020B0604020202020204" pitchFamily="34" charset="0"/>
              </a:rPr>
              <a:t>体质强壮、对水质要求不严的“食人鱼”在南方广大地区都能找到适宜其繁殖生长的气候条件和水体，一旦流入自然水域将打破</a:t>
            </a:r>
            <a:r>
              <a:rPr lang="zh-CN" altLang="en-US" b="0" i="0" u="none" strike="noStrike" dirty="0">
                <a:solidFill>
                  <a:srgbClr val="136EC2"/>
                </a:solidFill>
                <a:effectLst/>
                <a:latin typeface="arial" panose="020B0604020202020204" pitchFamily="34" charset="0"/>
                <a:hlinkClick r:id="rId3"/>
              </a:rPr>
              <a:t>生物链</a:t>
            </a:r>
            <a:r>
              <a:rPr lang="zh-CN" altLang="en-US" b="0" i="0" dirty="0">
                <a:solidFill>
                  <a:srgbClr val="333333"/>
                </a:solidFill>
                <a:effectLst/>
                <a:latin typeface="arial" panose="020B0604020202020204" pitchFamily="34" charset="0"/>
              </a:rPr>
              <a:t>，威胁中国的本土鱼类，破坏现有的鱼类区系，降低生物多样性，而且会对中国渔业资源和生产造成重大损失。</a:t>
            </a:r>
            <a:endParaRPr lang="zh-CN" altLang="en-US" dirty="0">
              <a:latin typeface="Arial" panose="020B0604020202020204" pitchFamily="34" charset="0"/>
            </a:endParaRPr>
          </a:p>
        </p:txBody>
      </p:sp>
      <p:sp>
        <p:nvSpPr>
          <p:cNvPr id="78852" name="灯片编号占位符 3">
            <a:extLst>
              <a:ext uri="{FF2B5EF4-FFF2-40B4-BE49-F238E27FC236}">
                <a16:creationId xmlns:a16="http://schemas.microsoft.com/office/drawing/2014/main" id="{E7642969-B78F-4060-BCC6-927456773FA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D1C2767-4BE5-4DA6-828A-E198950DBBE1}" type="slidenum">
              <a:rPr lang="zh-CN" altLang="en-US"/>
              <a:pPr>
                <a:spcBef>
                  <a:spcPct val="0"/>
                </a:spcBef>
              </a:pPr>
              <a:t>127</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a16="http://schemas.microsoft.com/office/drawing/2014/main" id="{4C82656F-E179-40E8-9344-5160667AB3C1}"/>
              </a:ext>
            </a:extLst>
          </p:cNvPr>
          <p:cNvSpPr>
            <a:spLocks noGrp="1" noRot="1" noChangeAspect="1" noChangeArrowheads="1" noTextEdit="1"/>
          </p:cNvSpPr>
          <p:nvPr>
            <p:ph type="sldImg"/>
          </p:nvPr>
        </p:nvSpPr>
        <p:spPr>
          <a:ln/>
        </p:spPr>
      </p:sp>
      <p:sp>
        <p:nvSpPr>
          <p:cNvPr id="80899" name="备注占位符 2">
            <a:extLst>
              <a:ext uri="{FF2B5EF4-FFF2-40B4-BE49-F238E27FC236}">
                <a16:creationId xmlns:a16="http://schemas.microsoft.com/office/drawing/2014/main" id="{1D9FE4D4-F55E-4B7C-9374-C3C43F6DD7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latin typeface="Arial" panose="020B0604020202020204" pitchFamily="34" charset="0"/>
            </a:endParaRPr>
          </a:p>
        </p:txBody>
      </p:sp>
      <p:sp>
        <p:nvSpPr>
          <p:cNvPr id="80900" name="灯片编号占位符 3">
            <a:extLst>
              <a:ext uri="{FF2B5EF4-FFF2-40B4-BE49-F238E27FC236}">
                <a16:creationId xmlns:a16="http://schemas.microsoft.com/office/drawing/2014/main" id="{AC4A278D-61D8-4B1B-8203-C828EFA6B3C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AA23817-8678-4556-87F7-C6989479E484}" type="slidenum">
              <a:rPr lang="zh-CN" altLang="en-US"/>
              <a:pPr>
                <a:spcBef>
                  <a:spcPct val="0"/>
                </a:spcBef>
              </a:pPr>
              <a:t>128</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a:extLst>
              <a:ext uri="{FF2B5EF4-FFF2-40B4-BE49-F238E27FC236}">
                <a16:creationId xmlns:a16="http://schemas.microsoft.com/office/drawing/2014/main" id="{826A6AC2-9FBF-431E-BE25-1F5CF0B1C221}"/>
              </a:ext>
            </a:extLst>
          </p:cNvPr>
          <p:cNvSpPr>
            <a:spLocks noGrp="1" noRot="1" noChangeAspect="1" noChangeArrowheads="1" noTextEdit="1"/>
          </p:cNvSpPr>
          <p:nvPr>
            <p:ph type="sldImg"/>
          </p:nvPr>
        </p:nvSpPr>
        <p:spPr>
          <a:ln/>
        </p:spPr>
      </p:sp>
      <p:sp>
        <p:nvSpPr>
          <p:cNvPr id="83971" name="备注占位符 2">
            <a:extLst>
              <a:ext uri="{FF2B5EF4-FFF2-40B4-BE49-F238E27FC236}">
                <a16:creationId xmlns:a16="http://schemas.microsoft.com/office/drawing/2014/main" id="{FF51019C-652F-4635-92C4-12F577483C0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83972" name="灯片编号占位符 3">
            <a:extLst>
              <a:ext uri="{FF2B5EF4-FFF2-40B4-BE49-F238E27FC236}">
                <a16:creationId xmlns:a16="http://schemas.microsoft.com/office/drawing/2014/main" id="{1E8AC868-060C-44D8-8B5C-2D51D5ABE06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74A681D-8AC8-4C88-9FCC-69FA8B8B0081}" type="slidenum">
              <a:rPr lang="zh-CN" altLang="en-US"/>
              <a:pPr>
                <a:spcBef>
                  <a:spcPct val="0"/>
                </a:spcBef>
              </a:pPr>
              <a:t>130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2F261C83-A7DF-4E87-A28F-8FE5BC2447B3}"/>
              </a:ext>
            </a:extLst>
          </p:cNvPr>
          <p:cNvSpPr>
            <a:spLocks noGrp="1" noRot="1" noChangeAspect="1" noChangeArrowheads="1" noTextEdit="1"/>
          </p:cNvSpPr>
          <p:nvPr>
            <p:ph type="sldImg"/>
          </p:nvPr>
        </p:nvSpPr>
        <p:spPr>
          <a:ln/>
        </p:spPr>
      </p:sp>
      <p:sp>
        <p:nvSpPr>
          <p:cNvPr id="52227" name="备注占位符 2">
            <a:extLst>
              <a:ext uri="{FF2B5EF4-FFF2-40B4-BE49-F238E27FC236}">
                <a16:creationId xmlns:a16="http://schemas.microsoft.com/office/drawing/2014/main" id="{071D8635-F28C-476E-BC61-E6412C4DAC4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t>时间隔离也叫季节隔离</a:t>
            </a:r>
            <a:endParaRPr lang="en-US" altLang="zh-CN"/>
          </a:p>
          <a:p>
            <a:r>
              <a:rPr lang="zh-CN" altLang="en-US"/>
              <a:t>即使西部斑臭鼬和东部斑臭鼬的领地有重叠，但西部斑臭鼬在夏末交配，而东部斑臭鼬在冬末繁殖</a:t>
            </a:r>
          </a:p>
        </p:txBody>
      </p:sp>
      <p:sp>
        <p:nvSpPr>
          <p:cNvPr id="52228" name="灯片编号占位符 3">
            <a:extLst>
              <a:ext uri="{FF2B5EF4-FFF2-40B4-BE49-F238E27FC236}">
                <a16:creationId xmlns:a16="http://schemas.microsoft.com/office/drawing/2014/main" id="{5FA28EC7-9350-4E92-B410-4F9B322D236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fld id="{8A2B0F79-1889-4C0B-A302-80BC7EE82A48}" type="slidenum">
              <a:rPr kumimoji="0" lang="en-US" altLang="zh-CN" sz="1200" smtClean="0">
                <a:latin typeface="Times New Roman" panose="02020603050405020304" pitchFamily="18" charset="0"/>
              </a:rPr>
              <a:pPr/>
              <a:t>10</a:t>
            </a:fld>
            <a:endParaRPr kumimoji="0" lang="en-US" altLang="zh-CN" sz="120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a:extLst>
              <a:ext uri="{FF2B5EF4-FFF2-40B4-BE49-F238E27FC236}">
                <a16:creationId xmlns:a16="http://schemas.microsoft.com/office/drawing/2014/main" id="{74D7835C-56F8-4B43-AAFA-718C5A9C93D2}"/>
              </a:ext>
            </a:extLst>
          </p:cNvPr>
          <p:cNvSpPr>
            <a:spLocks noGrp="1" noRot="1" noChangeAspect="1" noChangeArrowheads="1" noTextEdit="1"/>
          </p:cNvSpPr>
          <p:nvPr>
            <p:ph type="sldImg"/>
          </p:nvPr>
        </p:nvSpPr>
        <p:spPr>
          <a:ln/>
        </p:spPr>
      </p:sp>
      <p:sp>
        <p:nvSpPr>
          <p:cNvPr id="54275" name="备注占位符 2">
            <a:extLst>
              <a:ext uri="{FF2B5EF4-FFF2-40B4-BE49-F238E27FC236}">
                <a16:creationId xmlns:a16="http://schemas.microsoft.com/office/drawing/2014/main" id="{078BE520-BE19-4743-BE25-B0D8395FF6F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zh-CN" altLang="en-US" b="0" i="0" dirty="0">
                <a:solidFill>
                  <a:srgbClr val="333333"/>
                </a:solidFill>
                <a:effectLst/>
                <a:latin typeface="Helvetica Neue"/>
              </a:rPr>
              <a:t>我们知道，许多鱼类肌肉中富含类胡萝卜素</a:t>
            </a:r>
            <a:r>
              <a:rPr lang="en-US" altLang="zh-CN" b="0" i="0" dirty="0">
                <a:solidFill>
                  <a:srgbClr val="333333"/>
                </a:solidFill>
                <a:effectLst/>
                <a:latin typeface="Helvetica Neue"/>
              </a:rPr>
              <a:t>——</a:t>
            </a:r>
            <a:r>
              <a:rPr lang="zh-CN" altLang="en-US" b="0" i="0" dirty="0">
                <a:solidFill>
                  <a:srgbClr val="333333"/>
                </a:solidFill>
                <a:effectLst/>
                <a:latin typeface="Helvetica Neue"/>
              </a:rPr>
              <a:t>比如虾青素，那么这些类胡萝卜素会不会和蓝脚鲣鸟独特的体色有关呢？研究人员使用不含类胡萝卜素的人工饲料饲养蓝脚鲣鸟，仅仅一个月之后，脚蹼的颜色就出现了明显的退化。果然，是来自沙丁鱼体内的类胡萝卜素在进入蓝脚鲣鸟体内后，与一些特殊的蛋白质结合，才形成了它们独特的蔚蓝色的脚蹼。</a:t>
            </a:r>
          </a:p>
          <a:p>
            <a:pPr algn="l"/>
            <a:r>
              <a:rPr lang="zh-CN" altLang="en-US" b="0" i="0" dirty="0">
                <a:solidFill>
                  <a:srgbClr val="333333"/>
                </a:solidFill>
                <a:effectLst/>
                <a:latin typeface="Helvetica Neue"/>
              </a:rPr>
              <a:t>也就是说，蓝脚鲣鸟的脚蹼颜色，实际上与它们的摄食息息相关。一只雄性蓝脚鲣鸟的脚蹼颜色越蓝，就越能代表它吃的很好、营养很充足，相应的体格也自然会更强健，而它娴熟的捕猎技巧，自然也会给后代提供源源不断的充足的食物，这样的汉子当然能拾得美人心了。</a:t>
            </a:r>
          </a:p>
          <a:p>
            <a:endParaRPr lang="zh-CN" altLang="en-US" dirty="0"/>
          </a:p>
        </p:txBody>
      </p:sp>
      <p:sp>
        <p:nvSpPr>
          <p:cNvPr id="54276" name="灯片编号占位符 3">
            <a:extLst>
              <a:ext uri="{FF2B5EF4-FFF2-40B4-BE49-F238E27FC236}">
                <a16:creationId xmlns:a16="http://schemas.microsoft.com/office/drawing/2014/main" id="{3080EA8E-3DB2-45E6-A514-B7D2BD583D4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fld id="{B558A0D9-E36F-4395-9599-BA9991BEBA87}" type="slidenum">
              <a:rPr kumimoji="0" lang="en-US" altLang="zh-CN" sz="1200" smtClean="0">
                <a:latin typeface="Times New Roman" panose="02020603050405020304" pitchFamily="18" charset="0"/>
              </a:rPr>
              <a:pPr/>
              <a:t>11</a:t>
            </a:fld>
            <a:endParaRPr kumimoji="0" lang="en-US" altLang="zh-CN" sz="1200">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DC594D05-7A33-4440-8490-C576B342DBE3}"/>
              </a:ext>
            </a:extLst>
          </p:cNvPr>
          <p:cNvSpPr>
            <a:spLocks noGrp="1" noRot="1" noChangeAspect="1" noChangeArrowheads="1" noTextEdit="1"/>
          </p:cNvSpPr>
          <p:nvPr>
            <p:ph type="sldImg"/>
          </p:nvPr>
        </p:nvSpPr>
        <p:spPr>
          <a:ln/>
        </p:spPr>
      </p:sp>
      <p:sp>
        <p:nvSpPr>
          <p:cNvPr id="56323" name="备注占位符 2">
            <a:extLst>
              <a:ext uri="{FF2B5EF4-FFF2-40B4-BE49-F238E27FC236}">
                <a16:creationId xmlns:a16="http://schemas.microsoft.com/office/drawing/2014/main" id="{EABE67EE-4951-4E55-A37B-19C657A9DA2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t>器质隔离</a:t>
            </a:r>
          </a:p>
        </p:txBody>
      </p:sp>
      <p:sp>
        <p:nvSpPr>
          <p:cNvPr id="56324" name="灯片编号占位符 3">
            <a:extLst>
              <a:ext uri="{FF2B5EF4-FFF2-40B4-BE49-F238E27FC236}">
                <a16:creationId xmlns:a16="http://schemas.microsoft.com/office/drawing/2014/main" id="{71911127-1E18-476A-866F-A30C093DB9C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fld id="{A7CBBBF4-681F-4531-8660-F22EB56576BC}" type="slidenum">
              <a:rPr kumimoji="0" lang="en-US" altLang="zh-CN" sz="1200" smtClean="0">
                <a:latin typeface="Times New Roman" panose="02020603050405020304" pitchFamily="18" charset="0"/>
              </a:rPr>
              <a:pPr/>
              <a:t>12</a:t>
            </a:fld>
            <a:endParaRPr kumimoji="0" lang="en-US" altLang="zh-CN" sz="120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AE2F004E-D6AF-4F91-BEC8-2F8EE95A39FE}"/>
              </a:ext>
            </a:extLst>
          </p:cNvPr>
          <p:cNvSpPr>
            <a:spLocks noGrp="1" noRot="1" noChangeAspect="1" noChangeArrowheads="1" noTextEdit="1"/>
          </p:cNvSpPr>
          <p:nvPr>
            <p:ph type="sldImg"/>
          </p:nvPr>
        </p:nvSpPr>
        <p:spPr>
          <a:ln/>
        </p:spPr>
      </p:sp>
      <p:sp>
        <p:nvSpPr>
          <p:cNvPr id="58371" name="备注占位符 2">
            <a:extLst>
              <a:ext uri="{FF2B5EF4-FFF2-40B4-BE49-F238E27FC236}">
                <a16:creationId xmlns:a16="http://schemas.microsoft.com/office/drawing/2014/main" id="{26033C1B-D30A-41BD-B234-B74721AFC4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Monkey flower</a:t>
            </a:r>
            <a:r>
              <a:rPr lang="zh-CN" altLang="en-US"/>
              <a:t>，上：蜂鸟传播，下：虫子传播</a:t>
            </a:r>
          </a:p>
        </p:txBody>
      </p:sp>
      <p:sp>
        <p:nvSpPr>
          <p:cNvPr id="58372" name="灯片编号占位符 3">
            <a:extLst>
              <a:ext uri="{FF2B5EF4-FFF2-40B4-BE49-F238E27FC236}">
                <a16:creationId xmlns:a16="http://schemas.microsoft.com/office/drawing/2014/main" id="{5B6F67DA-F2DC-414F-A1DB-E6701528CEC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fld id="{79D48C2A-7E32-44D0-8AA4-3004C7A3C354}" type="slidenum">
              <a:rPr kumimoji="0" lang="en-US" altLang="zh-CN" sz="1200" smtClean="0">
                <a:latin typeface="Times New Roman" panose="02020603050405020304" pitchFamily="18" charset="0"/>
              </a:rPr>
              <a:pPr/>
              <a:t>13</a:t>
            </a:fld>
            <a:endParaRPr kumimoji="0" lang="en-US" altLang="zh-CN" sz="120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a:extLst>
              <a:ext uri="{FF2B5EF4-FFF2-40B4-BE49-F238E27FC236}">
                <a16:creationId xmlns:a16="http://schemas.microsoft.com/office/drawing/2014/main" id="{8F3C5B98-87E0-47DC-8F31-24FC99F692AB}"/>
              </a:ext>
            </a:extLst>
          </p:cNvPr>
          <p:cNvSpPr>
            <a:spLocks noGrp="1" noRot="1" noChangeAspect="1" noChangeArrowheads="1" noTextEdit="1"/>
          </p:cNvSpPr>
          <p:nvPr>
            <p:ph type="sldImg"/>
          </p:nvPr>
        </p:nvSpPr>
        <p:spPr>
          <a:ln/>
        </p:spPr>
      </p:sp>
      <p:sp>
        <p:nvSpPr>
          <p:cNvPr id="60419" name="备注占位符 2">
            <a:extLst>
              <a:ext uri="{FF2B5EF4-FFF2-40B4-BE49-F238E27FC236}">
                <a16:creationId xmlns:a16="http://schemas.microsoft.com/office/drawing/2014/main" id="{03D7FA61-E40F-4D55-8984-A24BA6C7FF9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t>除形态像雌性胡蜂，还会释放类似雌性胡蜂的气味</a:t>
            </a:r>
          </a:p>
        </p:txBody>
      </p:sp>
      <p:sp>
        <p:nvSpPr>
          <p:cNvPr id="60420" name="灯片编号占位符 3">
            <a:extLst>
              <a:ext uri="{FF2B5EF4-FFF2-40B4-BE49-F238E27FC236}">
                <a16:creationId xmlns:a16="http://schemas.microsoft.com/office/drawing/2014/main" id="{59C7090C-6848-43F0-843A-EAB2F25C703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fld id="{7C5F1C06-7E58-44A0-B15B-CBC131248099}" type="slidenum">
              <a:rPr kumimoji="0" lang="en-US" altLang="zh-CN" sz="1200" smtClean="0">
                <a:latin typeface="Times New Roman" panose="02020603050405020304" pitchFamily="18" charset="0"/>
              </a:rPr>
              <a:pPr/>
              <a:t>14</a:t>
            </a:fld>
            <a:endParaRPr kumimoji="0" lang="en-US" altLang="zh-CN" sz="120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E280133A-AF04-4165-A0E4-467A12E756BE}"/>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7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sz="900"/>
          </a:p>
        </p:txBody>
      </p:sp>
    </p:spTree>
    <p:extLst>
      <p:ext uri="{BB962C8B-B14F-4D97-AF65-F5344CB8AC3E}">
        <p14:creationId xmlns:p14="http://schemas.microsoft.com/office/powerpoint/2010/main" val="2952516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533400" y="76202"/>
            <a:ext cx="8305800" cy="563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a:extLst>
              <a:ext uri="{FF2B5EF4-FFF2-40B4-BE49-F238E27FC236}">
                <a16:creationId xmlns:a16="http://schemas.microsoft.com/office/drawing/2014/main" id="{9D45F909-1C56-48AD-8875-7E33CCB8446E}"/>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7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sz="900"/>
          </a:p>
        </p:txBody>
      </p:sp>
    </p:spTree>
    <p:extLst>
      <p:ext uri="{BB962C8B-B14F-4D97-AF65-F5344CB8AC3E}">
        <p14:creationId xmlns:p14="http://schemas.microsoft.com/office/powerpoint/2010/main" val="4072289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50051" y="76200"/>
            <a:ext cx="2089150" cy="62626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82600" y="76200"/>
            <a:ext cx="6115050" cy="62626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a:extLst>
              <a:ext uri="{FF2B5EF4-FFF2-40B4-BE49-F238E27FC236}">
                <a16:creationId xmlns:a16="http://schemas.microsoft.com/office/drawing/2014/main" id="{23FDD420-DFE8-4138-BBBD-D3F54B4FCC3D}"/>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7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sz="900"/>
          </a:p>
        </p:txBody>
      </p:sp>
    </p:spTree>
    <p:extLst>
      <p:ext uri="{BB962C8B-B14F-4D97-AF65-F5344CB8AC3E}">
        <p14:creationId xmlns:p14="http://schemas.microsoft.com/office/powerpoint/2010/main" val="2235946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pic>
        <p:nvPicPr>
          <p:cNvPr id="58386" name="Picture 18">
            <a:extLst>
              <a:ext uri="{FF2B5EF4-FFF2-40B4-BE49-F238E27FC236}">
                <a16:creationId xmlns:a16="http://schemas.microsoft.com/office/drawing/2014/main" id="{A8933E44-1D63-48AB-8231-C6B2CC827B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53714" b="2774"/>
          <a:stretch>
            <a:fillRect/>
          </a:stretch>
        </p:blipFill>
        <p:spPr bwMode="auto">
          <a:xfrm>
            <a:off x="0" y="0"/>
            <a:ext cx="9147175" cy="6248400"/>
          </a:xfrm>
          <a:prstGeom prst="rect">
            <a:avLst/>
          </a:prstGeom>
          <a:noFill/>
          <a:extLst>
            <a:ext uri="{909E8E84-426E-40DD-AFC4-6F175D3DCCD1}">
              <a14:hiddenFill xmlns:a14="http://schemas.microsoft.com/office/drawing/2010/main">
                <a:solidFill>
                  <a:srgbClr val="FFFFFF"/>
                </a:solidFill>
              </a14:hiddenFill>
            </a:ext>
          </a:extLst>
        </p:spPr>
      </p:pic>
      <p:sp>
        <p:nvSpPr>
          <p:cNvPr id="58387" name="Rectangle 19">
            <a:extLst>
              <a:ext uri="{FF2B5EF4-FFF2-40B4-BE49-F238E27FC236}">
                <a16:creationId xmlns:a16="http://schemas.microsoft.com/office/drawing/2014/main" id="{FCCCCD60-3F8B-411B-BEAA-4F52FE62D2E8}"/>
              </a:ext>
            </a:extLst>
          </p:cNvPr>
          <p:cNvSpPr>
            <a:spLocks noChangeArrowheads="1"/>
          </p:cNvSpPr>
          <p:nvPr userDrawn="1"/>
        </p:nvSpPr>
        <p:spPr bwMode="auto">
          <a:xfrm>
            <a:off x="0" y="0"/>
            <a:ext cx="9140825" cy="6856413"/>
          </a:xfrm>
          <a:prstGeom prst="rect">
            <a:avLst/>
          </a:prstGeom>
          <a:solidFill>
            <a:schemeClr val="bg1">
              <a:alpha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0" lang="zh-CN" altLang="zh-CN" sz="2700">
              <a:latin typeface="Times New Roman" panose="02020603050405020304" pitchFamily="18" charset="0"/>
            </a:endParaRPr>
          </a:p>
        </p:txBody>
      </p:sp>
      <p:sp>
        <p:nvSpPr>
          <p:cNvPr id="58388" name="Rectangle 20">
            <a:extLst>
              <a:ext uri="{FF2B5EF4-FFF2-40B4-BE49-F238E27FC236}">
                <a16:creationId xmlns:a16="http://schemas.microsoft.com/office/drawing/2014/main" id="{A2D1E638-AB50-4C41-AFE1-2D4ADF6D502D}"/>
              </a:ext>
            </a:extLst>
          </p:cNvPr>
          <p:cNvSpPr>
            <a:spLocks noChangeArrowheads="1"/>
          </p:cNvSpPr>
          <p:nvPr userDrawn="1"/>
        </p:nvSpPr>
        <p:spPr bwMode="auto">
          <a:xfrm>
            <a:off x="0" y="6019800"/>
            <a:ext cx="9144000" cy="577552"/>
          </a:xfrm>
          <a:prstGeom prst="rect">
            <a:avLst/>
          </a:prstGeom>
          <a:solidFill>
            <a:srgbClr val="584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9" name="Rectangle 21">
            <a:extLst>
              <a:ext uri="{FF2B5EF4-FFF2-40B4-BE49-F238E27FC236}">
                <a16:creationId xmlns:a16="http://schemas.microsoft.com/office/drawing/2014/main" id="{B65601B1-535E-4D11-BA4F-15B6917D0AAD}"/>
              </a:ext>
            </a:extLst>
          </p:cNvPr>
          <p:cNvSpPr>
            <a:spLocks noChangeArrowheads="1"/>
          </p:cNvSpPr>
          <p:nvPr userDrawn="1"/>
        </p:nvSpPr>
        <p:spPr bwMode="auto">
          <a:xfrm>
            <a:off x="0" y="0"/>
            <a:ext cx="9144000" cy="1524000"/>
          </a:xfrm>
          <a:prstGeom prst="rect">
            <a:avLst/>
          </a:prstGeom>
          <a:solidFill>
            <a:srgbClr val="57B29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8" name="TextBox 8">
            <a:extLst>
              <a:ext uri="{FF2B5EF4-FFF2-40B4-BE49-F238E27FC236}">
                <a16:creationId xmlns:a16="http://schemas.microsoft.com/office/drawing/2014/main" id="{2CD4D343-059C-4A96-B8B0-5D0CF0A0EE81}"/>
              </a:ext>
            </a:extLst>
          </p:cNvPr>
          <p:cNvSpPr txBox="1">
            <a:spLocks noChangeArrowheads="1"/>
          </p:cNvSpPr>
          <p:nvPr userDrawn="1"/>
        </p:nvSpPr>
        <p:spPr bwMode="auto">
          <a:xfrm>
            <a:off x="457200" y="6107113"/>
            <a:ext cx="3124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itchFamily="18" charset="0"/>
              </a:defRPr>
            </a:lvl1pPr>
            <a:lvl2pPr marL="742950" indent="-285750">
              <a:defRPr kumimoji="1" sz="2400" b="1">
                <a:solidFill>
                  <a:schemeClr val="tx1"/>
                </a:solidFill>
                <a:latin typeface="Times New Roman" pitchFamily="18" charset="0"/>
              </a:defRPr>
            </a:lvl2pPr>
            <a:lvl3pPr marL="1143000" indent="-228600">
              <a:defRPr kumimoji="1" sz="2400" b="1">
                <a:solidFill>
                  <a:schemeClr val="tx1"/>
                </a:solidFill>
                <a:latin typeface="Times New Roman" pitchFamily="18" charset="0"/>
              </a:defRPr>
            </a:lvl3pPr>
            <a:lvl4pPr marL="1600200" indent="-228600">
              <a:defRPr kumimoji="1" sz="2400" b="1">
                <a:solidFill>
                  <a:schemeClr val="tx1"/>
                </a:solidFill>
                <a:latin typeface="Times New Roman" pitchFamily="18" charset="0"/>
              </a:defRPr>
            </a:lvl4pPr>
            <a:lvl5pPr marL="2057400" indent="-228600">
              <a:defRPr kumimoji="1" sz="2400" b="1">
                <a:solidFill>
                  <a:schemeClr val="tx1"/>
                </a:solidFill>
                <a:latin typeface="Times New Roman" pitchFamily="18" charset="0"/>
              </a:defRPr>
            </a:lvl5pPr>
            <a:lvl6pPr marL="2514600" indent="-228600" eaLnBrk="0" fontAlgn="base" hangingPunct="0">
              <a:spcBef>
                <a:spcPct val="0"/>
              </a:spcBef>
              <a:spcAft>
                <a:spcPct val="0"/>
              </a:spcAft>
              <a:defRPr kumimoji="1" sz="2400" b="1">
                <a:solidFill>
                  <a:schemeClr val="tx1"/>
                </a:solidFill>
                <a:latin typeface="Times New Roman" pitchFamily="18" charset="0"/>
              </a:defRPr>
            </a:lvl6pPr>
            <a:lvl7pPr marL="2971800" indent="-228600" eaLnBrk="0" fontAlgn="base" hangingPunct="0">
              <a:spcBef>
                <a:spcPct val="0"/>
              </a:spcBef>
              <a:spcAft>
                <a:spcPct val="0"/>
              </a:spcAft>
              <a:defRPr kumimoji="1" sz="2400" b="1">
                <a:solidFill>
                  <a:schemeClr val="tx1"/>
                </a:solidFill>
                <a:latin typeface="Times New Roman" pitchFamily="18" charset="0"/>
              </a:defRPr>
            </a:lvl7pPr>
            <a:lvl8pPr marL="3429000" indent="-228600" eaLnBrk="0" fontAlgn="base" hangingPunct="0">
              <a:spcBef>
                <a:spcPct val="0"/>
              </a:spcBef>
              <a:spcAft>
                <a:spcPct val="0"/>
              </a:spcAft>
              <a:defRPr kumimoji="1" sz="2400" b="1">
                <a:solidFill>
                  <a:schemeClr val="tx1"/>
                </a:solidFill>
                <a:latin typeface="Times New Roman" pitchFamily="18" charset="0"/>
              </a:defRPr>
            </a:lvl8pPr>
            <a:lvl9pPr marL="3886200" indent="-228600" eaLnBrk="0" fontAlgn="base" hangingPunct="0">
              <a:spcBef>
                <a:spcPct val="0"/>
              </a:spcBef>
              <a:spcAft>
                <a:spcPct val="0"/>
              </a:spcAft>
              <a:defRPr kumimoji="1" sz="2400" b="1">
                <a:solidFill>
                  <a:schemeClr val="tx1"/>
                </a:solidFill>
                <a:latin typeface="Times New Roman" pitchFamily="18" charset="0"/>
              </a:defRPr>
            </a:lvl9pPr>
          </a:lstStyle>
          <a:p>
            <a:pPr>
              <a:defRPr/>
            </a:pPr>
            <a:r>
              <a:rPr kumimoji="0" lang="zh-CN" altLang="en-US" sz="1800" dirty="0">
                <a:solidFill>
                  <a:schemeClr val="bg1"/>
                </a:solidFill>
                <a:latin typeface="黑体" panose="02010609060101010101" pitchFamily="49" charset="-122"/>
                <a:ea typeface="黑体" panose="02010609060101010101" pitchFamily="49" charset="-122"/>
              </a:rPr>
              <a:t>闫菡 生命科学与技术学院</a:t>
            </a:r>
          </a:p>
        </p:txBody>
      </p:sp>
      <p:sp>
        <p:nvSpPr>
          <p:cNvPr id="9" name="Text Box 17">
            <a:extLst>
              <a:ext uri="{FF2B5EF4-FFF2-40B4-BE49-F238E27FC236}">
                <a16:creationId xmlns:a16="http://schemas.microsoft.com/office/drawing/2014/main" id="{F2620AEF-B6E9-4CAB-8190-9E13FFD01EE6}"/>
              </a:ext>
            </a:extLst>
          </p:cNvPr>
          <p:cNvSpPr txBox="1">
            <a:spLocks noChangeArrowheads="1"/>
          </p:cNvSpPr>
          <p:nvPr userDrawn="1"/>
        </p:nvSpPr>
        <p:spPr bwMode="auto">
          <a:xfrm>
            <a:off x="6350" y="4759325"/>
            <a:ext cx="3727450" cy="1108075"/>
          </a:xfrm>
          <a:prstGeom prst="rect">
            <a:avLst/>
          </a:prstGeom>
          <a:noFill/>
          <a:ln>
            <a:noFill/>
          </a:ln>
          <a:effectLst/>
        </p:spPr>
        <p:txBody>
          <a:bodyPr>
            <a:spAutoFit/>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pPr algn="ctr">
              <a:defRPr/>
            </a:pPr>
            <a:r>
              <a:rPr kumimoji="0" lang="en-US" altLang="zh-CN" sz="1800" b="1" dirty="0">
                <a:latin typeface="Arial Narrow" panose="020B0606020202030204" pitchFamily="34" charset="0"/>
                <a:ea typeface="宋体" panose="02010600030101010101" pitchFamily="2" charset="-122"/>
              </a:rPr>
              <a:t>PowerPoint</a:t>
            </a:r>
            <a:r>
              <a:rPr kumimoji="0" lang="en-US" altLang="zh-CN" sz="1800" b="1" baseline="30000" dirty="0">
                <a:latin typeface="Arial Narrow" panose="020B0606020202030204" pitchFamily="34" charset="0"/>
                <a:ea typeface="宋体" panose="02010600030101010101" pitchFamily="2" charset="-122"/>
              </a:rPr>
              <a:t>®</a:t>
            </a:r>
            <a:r>
              <a:rPr kumimoji="0" lang="en-US" altLang="zh-CN" sz="1800" b="1" dirty="0">
                <a:latin typeface="Arial Narrow" panose="020B0606020202030204" pitchFamily="34" charset="0"/>
                <a:ea typeface="宋体" panose="02010600030101010101" pitchFamily="2" charset="-122"/>
              </a:rPr>
              <a:t> Lecture Presentations for</a:t>
            </a:r>
            <a:r>
              <a:rPr kumimoji="0" lang="en-US" altLang="zh-CN" sz="1800" b="1" dirty="0">
                <a:solidFill>
                  <a:srgbClr val="006699"/>
                </a:solidFill>
                <a:ea typeface="宋体" panose="02010600030101010101" pitchFamily="2" charset="-122"/>
              </a:rPr>
              <a:t> </a:t>
            </a:r>
          </a:p>
          <a:p>
            <a:pPr algn="ctr">
              <a:defRPr/>
            </a:pPr>
            <a:r>
              <a:rPr kumimoji="0" lang="en-US" altLang="zh-CN" sz="4800" b="1" dirty="0">
                <a:ea typeface="宋体" panose="02010600030101010101" pitchFamily="2" charset="-122"/>
              </a:rPr>
              <a:t>Biology</a:t>
            </a:r>
            <a:r>
              <a:rPr kumimoji="0" lang="en-US" altLang="zh-CN" sz="2400" b="1" dirty="0">
                <a:ea typeface="宋体" panose="02010600030101010101" pitchFamily="2" charset="-122"/>
              </a:rPr>
              <a:t> </a:t>
            </a:r>
          </a:p>
        </p:txBody>
      </p:sp>
      <p:sp>
        <p:nvSpPr>
          <p:cNvPr id="10" name="Rectangle 3">
            <a:extLst>
              <a:ext uri="{FF2B5EF4-FFF2-40B4-BE49-F238E27FC236}">
                <a16:creationId xmlns:a16="http://schemas.microsoft.com/office/drawing/2014/main" id="{3CD3FF09-AFA1-4690-95AA-B5255CB562D6}"/>
              </a:ext>
            </a:extLst>
          </p:cNvPr>
          <p:cNvSpPr>
            <a:spLocks noGrp="1" noChangeArrowheads="1"/>
          </p:cNvSpPr>
          <p:nvPr>
            <p:ph type="subTitle" idx="1"/>
          </p:nvPr>
        </p:nvSpPr>
        <p:spPr>
          <a:xfrm>
            <a:off x="238125" y="1531938"/>
            <a:ext cx="8677275" cy="1752600"/>
          </a:xfrm>
        </p:spPr>
        <p:txBody>
          <a:bodyPr/>
          <a:lstStyle>
            <a:lvl1pPr marL="0" indent="0">
              <a:buFontTx/>
              <a:buNone/>
              <a:defRPr sz="5500">
                <a:solidFill>
                  <a:srgbClr val="990066"/>
                </a:solidFill>
                <a:latin typeface="Times New Roman" pitchFamily="18" charset="0"/>
              </a:defRPr>
            </a:lvl1pPr>
          </a:lstStyle>
          <a:p>
            <a:pPr lvl="0"/>
            <a:r>
              <a:rPr lang="en-US" altLang="zh-CN" noProof="0" dirty="0"/>
              <a:t>Click to edit Master subtitle style</a:t>
            </a:r>
          </a:p>
        </p:txBody>
      </p:sp>
      <p:sp>
        <p:nvSpPr>
          <p:cNvPr id="11" name="Rectangle 9">
            <a:extLst>
              <a:ext uri="{FF2B5EF4-FFF2-40B4-BE49-F238E27FC236}">
                <a16:creationId xmlns:a16="http://schemas.microsoft.com/office/drawing/2014/main" id="{4C620F3E-32FB-4321-B6D1-15263FCA22BD}"/>
              </a:ext>
            </a:extLst>
          </p:cNvPr>
          <p:cNvSpPr>
            <a:spLocks noGrp="1" noChangeArrowheads="1"/>
          </p:cNvSpPr>
          <p:nvPr>
            <p:ph type="ctrTitle"/>
          </p:nvPr>
        </p:nvSpPr>
        <p:spPr>
          <a:xfrm>
            <a:off x="206375" y="157163"/>
            <a:ext cx="8709025" cy="1143000"/>
          </a:xfrm>
          <a:effectLst>
            <a:outerShdw dist="35921" dir="2700000" algn="ctr" rotWithShape="0">
              <a:srgbClr val="808080"/>
            </a:outerShdw>
          </a:effectLst>
          <a:extLst>
            <a:ext uri="{909E8E84-426E-40DD-AFC4-6F175D3DCCD1}">
              <a14:hiddenFill xmlns:a14="http://schemas.microsoft.com/office/drawing/2010/main">
                <a:solidFill>
                  <a:schemeClr val="tx1"/>
                </a:solidFill>
              </a14:hiddenFill>
            </a:ext>
          </a:extLst>
        </p:spPr>
        <p:txBody>
          <a:bodyPr anchor="ctr"/>
          <a:lstStyle>
            <a:lvl1pPr marL="0" indent="0">
              <a:defRPr sz="5000">
                <a:solidFill>
                  <a:schemeClr val="bg1"/>
                </a:solidFill>
                <a:latin typeface="Arial" charset="0"/>
              </a:defRPr>
            </a:lvl1pPr>
          </a:lstStyle>
          <a:p>
            <a:pPr lvl="0"/>
            <a:r>
              <a:rPr lang="en-US" altLang="zh-CN" noProof="0" dirty="0"/>
              <a:t>Click to edit Master title style</a:t>
            </a:r>
          </a:p>
        </p:txBody>
      </p:sp>
    </p:spTree>
    <p:extLst>
      <p:ext uri="{BB962C8B-B14F-4D97-AF65-F5344CB8AC3E}">
        <p14:creationId xmlns:p14="http://schemas.microsoft.com/office/powerpoint/2010/main" val="1601629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1D98C-637A-42DB-939A-7DBC8AFA2881}"/>
              </a:ext>
            </a:extLst>
          </p:cNvPr>
          <p:cNvSpPr>
            <a:spLocks noGrp="1"/>
          </p:cNvSpPr>
          <p:nvPr>
            <p:ph type="title"/>
          </p:nvPr>
        </p:nvSpPr>
        <p:spPr>
          <a:xfrm>
            <a:off x="304800" y="188640"/>
            <a:ext cx="8534400" cy="646331"/>
          </a:xfrm>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6BE1AF19-A3A8-4BD8-9047-2769950A546A}"/>
              </a:ext>
            </a:extLst>
          </p:cNvPr>
          <p:cNvSpPr>
            <a:spLocks noGrp="1"/>
          </p:cNvSpPr>
          <p:nvPr>
            <p:ph idx="1"/>
          </p:nvPr>
        </p:nvSpPr>
        <p:spPr/>
        <p:txBody>
          <a:bodyPr/>
          <a:lstStyle>
            <a:lvl1pPr>
              <a:defRPr sz="3200"/>
            </a:lvl1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Rectangle 6">
            <a:extLst>
              <a:ext uri="{FF2B5EF4-FFF2-40B4-BE49-F238E27FC236}">
                <a16:creationId xmlns:a16="http://schemas.microsoft.com/office/drawing/2014/main" id="{801C2626-ADE4-41F7-8EAF-B01E230443DE}"/>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3247553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CC7A0B-2A8A-4DAA-BFBD-CE861020B02D}"/>
              </a:ext>
            </a:extLst>
          </p:cNvPr>
          <p:cNvSpPr>
            <a:spLocks noGrp="1"/>
          </p:cNvSpPr>
          <p:nvPr>
            <p:ph type="title"/>
          </p:nvPr>
        </p:nvSpPr>
        <p:spPr>
          <a:xfrm>
            <a:off x="623888" y="2808150"/>
            <a:ext cx="7886700" cy="1754326"/>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E088FFE-A47E-423C-85C2-3E63DD192EF6}"/>
              </a:ext>
            </a:extLst>
          </p:cNvPr>
          <p:cNvSpPr>
            <a:spLocks noGrp="1"/>
          </p:cNvSpPr>
          <p:nvPr>
            <p:ph type="body" idx="1"/>
          </p:nvPr>
        </p:nvSpPr>
        <p:spPr>
          <a:xfrm>
            <a:off x="623888" y="4589465"/>
            <a:ext cx="7886700" cy="46166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D65324D6-9E75-4318-925F-7B4AF43A21C5}"/>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2185529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A3CA9-F0DF-4DF0-8D22-41DCE381664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EB8CCDE-4220-4FBD-9DA1-E0ACCD25C8C9}"/>
              </a:ext>
            </a:extLst>
          </p:cNvPr>
          <p:cNvSpPr>
            <a:spLocks noGrp="1"/>
          </p:cNvSpPr>
          <p:nvPr>
            <p:ph sz="half" idx="1"/>
          </p:nvPr>
        </p:nvSpPr>
        <p:spPr>
          <a:xfrm>
            <a:off x="304800" y="1219200"/>
            <a:ext cx="4191000"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26BE598-2472-4E4E-8814-67936B5F3C40}"/>
              </a:ext>
            </a:extLst>
          </p:cNvPr>
          <p:cNvSpPr>
            <a:spLocks noGrp="1"/>
          </p:cNvSpPr>
          <p:nvPr>
            <p:ph sz="half" idx="2"/>
          </p:nvPr>
        </p:nvSpPr>
        <p:spPr>
          <a:xfrm>
            <a:off x="4648200" y="1219200"/>
            <a:ext cx="4191000"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6">
            <a:extLst>
              <a:ext uri="{FF2B5EF4-FFF2-40B4-BE49-F238E27FC236}">
                <a16:creationId xmlns:a16="http://schemas.microsoft.com/office/drawing/2014/main" id="{2B942DB3-B8DE-405C-9C21-F063BBD304D7}"/>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3523058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510557-CE9A-4FEA-8B49-423F200C4826}"/>
              </a:ext>
            </a:extLst>
          </p:cNvPr>
          <p:cNvSpPr>
            <a:spLocks noGrp="1"/>
          </p:cNvSpPr>
          <p:nvPr>
            <p:ph type="title"/>
          </p:nvPr>
        </p:nvSpPr>
        <p:spPr>
          <a:xfrm>
            <a:off x="630238" y="365127"/>
            <a:ext cx="7886700" cy="646331"/>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9C8EC39-EC24-41CA-AE20-6C7FA02E9579}"/>
              </a:ext>
            </a:extLst>
          </p:cNvPr>
          <p:cNvSpPr>
            <a:spLocks noGrp="1"/>
          </p:cNvSpPr>
          <p:nvPr>
            <p:ph type="body" idx="1"/>
          </p:nvPr>
        </p:nvSpPr>
        <p:spPr>
          <a:xfrm>
            <a:off x="630239" y="2043411"/>
            <a:ext cx="3868737" cy="4616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CA66BFE-2766-423D-8EF9-A00681345ADA}"/>
              </a:ext>
            </a:extLst>
          </p:cNvPr>
          <p:cNvSpPr>
            <a:spLocks noGrp="1"/>
          </p:cNvSpPr>
          <p:nvPr>
            <p:ph sz="half" idx="2"/>
          </p:nvPr>
        </p:nvSpPr>
        <p:spPr>
          <a:xfrm>
            <a:off x="630239" y="2505076"/>
            <a:ext cx="3868737"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4788692-56EB-4017-BED7-E8EAFEF5B6C8}"/>
              </a:ext>
            </a:extLst>
          </p:cNvPr>
          <p:cNvSpPr>
            <a:spLocks noGrp="1"/>
          </p:cNvSpPr>
          <p:nvPr>
            <p:ph type="body" sz="quarter" idx="3"/>
          </p:nvPr>
        </p:nvSpPr>
        <p:spPr>
          <a:xfrm>
            <a:off x="4629150" y="2043411"/>
            <a:ext cx="3887788" cy="4616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3755E2-4AEC-4B16-A72D-CD3D5A92CDDF}"/>
              </a:ext>
            </a:extLst>
          </p:cNvPr>
          <p:cNvSpPr>
            <a:spLocks noGrp="1"/>
          </p:cNvSpPr>
          <p:nvPr>
            <p:ph sz="quarter" idx="4"/>
          </p:nvPr>
        </p:nvSpPr>
        <p:spPr>
          <a:xfrm>
            <a:off x="4629150" y="2505076"/>
            <a:ext cx="3887788"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Slide Number Placeholder 6">
            <a:extLst>
              <a:ext uri="{FF2B5EF4-FFF2-40B4-BE49-F238E27FC236}">
                <a16:creationId xmlns:a16="http://schemas.microsoft.com/office/drawing/2014/main" id="{7E2F0AAA-DBD5-4FE2-96A8-DC007A3B7DAC}"/>
              </a:ext>
            </a:extLst>
          </p:cNvPr>
          <p:cNvSpPr>
            <a:spLocks noGrp="1" noChangeArrowheads="1"/>
          </p:cNvSpPr>
          <p:nvPr>
            <p:ph type="sldNum" sz="quarter" idx="10"/>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238125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1CE70-6CB5-4AD9-8F19-5E80D892E0DF}"/>
              </a:ext>
            </a:extLst>
          </p:cNvPr>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D50B836D-1338-40E3-B37E-494EEFF29112}"/>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4227692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7C767BBF-F5F0-4150-B9B7-EE8311F265E8}"/>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23116139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7DECE-B408-43BB-BCEC-2152D8E4D67A}"/>
              </a:ext>
            </a:extLst>
          </p:cNvPr>
          <p:cNvSpPr>
            <a:spLocks noGrp="1"/>
          </p:cNvSpPr>
          <p:nvPr>
            <p:ph type="title"/>
          </p:nvPr>
        </p:nvSpPr>
        <p:spPr>
          <a:xfrm>
            <a:off x="630239" y="1078672"/>
            <a:ext cx="2949575" cy="978729"/>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F30327-B4FA-4DD3-B920-31A3D78F9D40}"/>
              </a:ext>
            </a:extLst>
          </p:cNvPr>
          <p:cNvSpPr>
            <a:spLocks noGrp="1"/>
          </p:cNvSpPr>
          <p:nvPr>
            <p:ph idx="1"/>
          </p:nvPr>
        </p:nvSpPr>
        <p:spPr>
          <a:xfrm>
            <a:off x="3887788" y="987427"/>
            <a:ext cx="4629150" cy="34501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AE292E-B9D7-48E3-80DF-B21CC32A9C43}"/>
              </a:ext>
            </a:extLst>
          </p:cNvPr>
          <p:cNvSpPr>
            <a:spLocks noGrp="1"/>
          </p:cNvSpPr>
          <p:nvPr>
            <p:ph type="body" sz="half" idx="2"/>
          </p:nvPr>
        </p:nvSpPr>
        <p:spPr>
          <a:xfrm>
            <a:off x="630239" y="2057400"/>
            <a:ext cx="2949575" cy="3385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4C2BBE5C-DCD4-41F5-9D1B-3F0E8FE8C037}"/>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2446465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76202"/>
            <a:ext cx="8305800" cy="563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a:extLst>
              <a:ext uri="{FF2B5EF4-FFF2-40B4-BE49-F238E27FC236}">
                <a16:creationId xmlns:a16="http://schemas.microsoft.com/office/drawing/2014/main" id="{9DA5E1D2-46FD-48EB-A59F-B06AE40C2C41}"/>
              </a:ext>
            </a:extLst>
          </p:cNvPr>
          <p:cNvSpPr txBox="1">
            <a:spLocks noChangeArrowheads="1"/>
          </p:cNvSpPr>
          <p:nvPr userDrawn="1"/>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900" kern="1200">
                <a:solidFill>
                  <a:schemeClr val="bg2">
                    <a:lumMod val="75000"/>
                  </a:schemeClr>
                </a:solidFill>
                <a:latin typeface="Arial" panose="020B0604020202020204" pitchFamily="34" charset="0"/>
                <a:ea typeface="宋体" panose="02010600030101010101" pitchFamily="2" charset="-122"/>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93DF7D58-C163-484A-9F19-E649904DD7E3}" type="slidenum">
              <a:rPr lang="zh-CN" altLang="en-US" sz="900" smtClean="0"/>
              <a:pPr/>
              <a:t>‹#›</a:t>
            </a:fld>
            <a:endParaRPr lang="en-US" altLang="zh-CN" sz="900"/>
          </a:p>
        </p:txBody>
      </p:sp>
    </p:spTree>
    <p:extLst>
      <p:ext uri="{BB962C8B-B14F-4D97-AF65-F5344CB8AC3E}">
        <p14:creationId xmlns:p14="http://schemas.microsoft.com/office/powerpoint/2010/main" val="36599987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EC2703-69D2-4845-BA81-81A33FFDB726}"/>
              </a:ext>
            </a:extLst>
          </p:cNvPr>
          <p:cNvSpPr>
            <a:spLocks noGrp="1"/>
          </p:cNvSpPr>
          <p:nvPr>
            <p:ph type="title"/>
          </p:nvPr>
        </p:nvSpPr>
        <p:spPr>
          <a:xfrm>
            <a:off x="630239" y="1078672"/>
            <a:ext cx="2949575" cy="978729"/>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4382078-BE48-44C2-8EDA-BDE1E419508B}"/>
              </a:ext>
            </a:extLst>
          </p:cNvPr>
          <p:cNvSpPr>
            <a:spLocks noGrp="1"/>
          </p:cNvSpPr>
          <p:nvPr>
            <p:ph type="pic" idx="1"/>
          </p:nvPr>
        </p:nvSpPr>
        <p:spPr>
          <a:xfrm>
            <a:off x="3887788" y="987427"/>
            <a:ext cx="4629150" cy="584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5D45C89-E11A-456B-96EF-5F10DC8B7380}"/>
              </a:ext>
            </a:extLst>
          </p:cNvPr>
          <p:cNvSpPr>
            <a:spLocks noGrp="1"/>
          </p:cNvSpPr>
          <p:nvPr>
            <p:ph type="body" sz="half" idx="2"/>
          </p:nvPr>
        </p:nvSpPr>
        <p:spPr>
          <a:xfrm>
            <a:off x="630239" y="2057400"/>
            <a:ext cx="2949575" cy="3385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68AD40E4-6B09-4987-98DB-06B76D421DC8}"/>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24469425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4B22D-BB84-405B-B220-361EF8DFD6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F2F076-4746-4E83-A3C8-DFD81577FC24}"/>
              </a:ext>
            </a:extLst>
          </p:cNvPr>
          <p:cNvSpPr>
            <a:spLocks noGrp="1"/>
          </p:cNvSpPr>
          <p:nvPr>
            <p:ph type="body" orient="vert" idx="1"/>
          </p:nvPr>
        </p:nvSpPr>
        <p:spPr>
          <a:xfrm>
            <a:off x="4881193" y="1219200"/>
            <a:ext cx="3958007" cy="34607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6">
            <a:extLst>
              <a:ext uri="{FF2B5EF4-FFF2-40B4-BE49-F238E27FC236}">
                <a16:creationId xmlns:a16="http://schemas.microsoft.com/office/drawing/2014/main" id="{3F519BF9-1280-4573-A672-6B3CB0AB7D8B}"/>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1237243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2855F0E-333E-4505-90C7-A8085895E3A8}"/>
              </a:ext>
            </a:extLst>
          </p:cNvPr>
          <p:cNvSpPr>
            <a:spLocks noGrp="1"/>
          </p:cNvSpPr>
          <p:nvPr>
            <p:ph type="title" orient="vert"/>
          </p:nvPr>
        </p:nvSpPr>
        <p:spPr>
          <a:xfrm>
            <a:off x="7546538" y="76200"/>
            <a:ext cx="1292662" cy="46037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46CDBF-8E49-4F0B-A868-5DF83AECBE04}"/>
              </a:ext>
            </a:extLst>
          </p:cNvPr>
          <p:cNvSpPr>
            <a:spLocks noGrp="1"/>
          </p:cNvSpPr>
          <p:nvPr>
            <p:ph type="body" orient="vert" idx="1"/>
          </p:nvPr>
        </p:nvSpPr>
        <p:spPr>
          <a:xfrm>
            <a:off x="2595193" y="76200"/>
            <a:ext cx="3958007" cy="46037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6">
            <a:extLst>
              <a:ext uri="{FF2B5EF4-FFF2-40B4-BE49-F238E27FC236}">
                <a16:creationId xmlns:a16="http://schemas.microsoft.com/office/drawing/2014/main" id="{62BF9B8D-0917-49C6-A5F8-4D24CBA4C2A4}"/>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7154272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pic>
        <p:nvPicPr>
          <p:cNvPr id="58386" name="Picture 18">
            <a:extLst>
              <a:ext uri="{FF2B5EF4-FFF2-40B4-BE49-F238E27FC236}">
                <a16:creationId xmlns:a16="http://schemas.microsoft.com/office/drawing/2014/main" id="{A8933E44-1D63-48AB-8231-C6B2CC827B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53714" b="2774"/>
          <a:stretch>
            <a:fillRect/>
          </a:stretch>
        </p:blipFill>
        <p:spPr bwMode="auto">
          <a:xfrm>
            <a:off x="0" y="0"/>
            <a:ext cx="9147175" cy="6248400"/>
          </a:xfrm>
          <a:prstGeom prst="rect">
            <a:avLst/>
          </a:prstGeom>
          <a:noFill/>
          <a:extLst>
            <a:ext uri="{909E8E84-426E-40DD-AFC4-6F175D3DCCD1}">
              <a14:hiddenFill xmlns:a14="http://schemas.microsoft.com/office/drawing/2010/main">
                <a:solidFill>
                  <a:srgbClr val="FFFFFF"/>
                </a:solidFill>
              </a14:hiddenFill>
            </a:ext>
          </a:extLst>
        </p:spPr>
      </p:pic>
      <p:sp>
        <p:nvSpPr>
          <p:cNvPr id="58387" name="Rectangle 19">
            <a:extLst>
              <a:ext uri="{FF2B5EF4-FFF2-40B4-BE49-F238E27FC236}">
                <a16:creationId xmlns:a16="http://schemas.microsoft.com/office/drawing/2014/main" id="{FCCCCD60-3F8B-411B-BEAA-4F52FE62D2E8}"/>
              </a:ext>
            </a:extLst>
          </p:cNvPr>
          <p:cNvSpPr>
            <a:spLocks noChangeArrowheads="1"/>
          </p:cNvSpPr>
          <p:nvPr userDrawn="1"/>
        </p:nvSpPr>
        <p:spPr bwMode="auto">
          <a:xfrm>
            <a:off x="0" y="0"/>
            <a:ext cx="9140825" cy="6856413"/>
          </a:xfrm>
          <a:prstGeom prst="rect">
            <a:avLst/>
          </a:prstGeom>
          <a:solidFill>
            <a:schemeClr val="bg1">
              <a:alpha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0" lang="zh-CN" altLang="zh-CN" sz="2700">
              <a:latin typeface="Times New Roman" panose="02020603050405020304" pitchFamily="18" charset="0"/>
            </a:endParaRPr>
          </a:p>
        </p:txBody>
      </p:sp>
      <p:sp>
        <p:nvSpPr>
          <p:cNvPr id="58388" name="Rectangle 20">
            <a:extLst>
              <a:ext uri="{FF2B5EF4-FFF2-40B4-BE49-F238E27FC236}">
                <a16:creationId xmlns:a16="http://schemas.microsoft.com/office/drawing/2014/main" id="{A2D1E638-AB50-4C41-AFE1-2D4ADF6D502D}"/>
              </a:ext>
            </a:extLst>
          </p:cNvPr>
          <p:cNvSpPr>
            <a:spLocks noChangeArrowheads="1"/>
          </p:cNvSpPr>
          <p:nvPr userDrawn="1"/>
        </p:nvSpPr>
        <p:spPr bwMode="auto">
          <a:xfrm>
            <a:off x="0" y="6019800"/>
            <a:ext cx="9144000" cy="864000"/>
          </a:xfrm>
          <a:prstGeom prst="rect">
            <a:avLst/>
          </a:prstGeom>
          <a:solidFill>
            <a:srgbClr val="584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9" name="Rectangle 21">
            <a:extLst>
              <a:ext uri="{FF2B5EF4-FFF2-40B4-BE49-F238E27FC236}">
                <a16:creationId xmlns:a16="http://schemas.microsoft.com/office/drawing/2014/main" id="{B65601B1-535E-4D11-BA4F-15B6917D0AAD}"/>
              </a:ext>
            </a:extLst>
          </p:cNvPr>
          <p:cNvSpPr>
            <a:spLocks noChangeArrowheads="1"/>
          </p:cNvSpPr>
          <p:nvPr userDrawn="1"/>
        </p:nvSpPr>
        <p:spPr bwMode="auto">
          <a:xfrm>
            <a:off x="0" y="0"/>
            <a:ext cx="9144000" cy="1524000"/>
          </a:xfrm>
          <a:prstGeom prst="rect">
            <a:avLst/>
          </a:prstGeom>
          <a:solidFill>
            <a:srgbClr val="57B29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58393" name="Rectangle 25">
            <a:extLst>
              <a:ext uri="{FF2B5EF4-FFF2-40B4-BE49-F238E27FC236}">
                <a16:creationId xmlns:a16="http://schemas.microsoft.com/office/drawing/2014/main" id="{599287BF-5FB2-41C9-990F-1AD4F9E0FA88}"/>
              </a:ext>
            </a:extLst>
          </p:cNvPr>
          <p:cNvSpPr>
            <a:spLocks noGrp="1" noChangeArrowheads="1"/>
          </p:cNvSpPr>
          <p:nvPr>
            <p:ph type="subTitle" idx="1"/>
          </p:nvPr>
        </p:nvSpPr>
        <p:spPr>
          <a:xfrm>
            <a:off x="238125" y="1531938"/>
            <a:ext cx="8677275" cy="1785104"/>
          </a:xfrm>
        </p:spPr>
        <p:txBody>
          <a:bodyPr/>
          <a:lstStyle>
            <a:lvl1pPr marL="0" indent="0">
              <a:buFontTx/>
              <a:buNone/>
              <a:defRPr sz="5500">
                <a:solidFill>
                  <a:srgbClr val="990066"/>
                </a:solidFill>
                <a:latin typeface="微软雅黑" panose="020B0503020204020204" pitchFamily="34" charset="-122"/>
                <a:ea typeface="微软雅黑" panose="020B0503020204020204" pitchFamily="34" charset="-122"/>
              </a:defRPr>
            </a:lvl1pPr>
          </a:lstStyle>
          <a:p>
            <a:pPr lvl="0"/>
            <a:r>
              <a:rPr lang="en-US" altLang="zh-CN" noProof="0" dirty="0"/>
              <a:t>Click to edit Master subtitle style</a:t>
            </a:r>
          </a:p>
        </p:txBody>
      </p:sp>
      <p:sp>
        <p:nvSpPr>
          <p:cNvPr id="58394" name="Rectangle 26">
            <a:extLst>
              <a:ext uri="{FF2B5EF4-FFF2-40B4-BE49-F238E27FC236}">
                <a16:creationId xmlns:a16="http://schemas.microsoft.com/office/drawing/2014/main" id="{279E4CD5-EFE2-4F0C-9820-5F7C1C056A00}"/>
              </a:ext>
            </a:extLst>
          </p:cNvPr>
          <p:cNvSpPr>
            <a:spLocks noGrp="1" noChangeArrowheads="1"/>
          </p:cNvSpPr>
          <p:nvPr>
            <p:ph type="ctrTitle"/>
          </p:nvPr>
        </p:nvSpPr>
        <p:spPr>
          <a:xfrm>
            <a:off x="206375" y="-148499"/>
            <a:ext cx="8709025" cy="1754326"/>
          </a:xfrm>
          <a:effectLst>
            <a:outerShdw dist="35921" dir="2700000" algn="ctr" rotWithShape="0">
              <a:srgbClr val="808080"/>
            </a:outerShdw>
          </a:effectLst>
          <a:extLst>
            <a:ext uri="{909E8E84-426E-40DD-AFC4-6F175D3DCCD1}">
              <a14:hiddenFill xmlns:a14="http://schemas.microsoft.com/office/drawing/2010/main">
                <a:solidFill>
                  <a:schemeClr val="tx1"/>
                </a:solidFill>
              </a14:hiddenFill>
            </a:ext>
          </a:extLst>
        </p:spPr>
        <p:txBody>
          <a:bodyPr anchor="ctr"/>
          <a:lstStyle>
            <a:lvl1pPr marL="0" indent="55563">
              <a:defRPr sz="6000">
                <a:solidFill>
                  <a:schemeClr val="bg1"/>
                </a:solidFill>
                <a:latin typeface="微软雅黑" panose="020B0503020204020204" pitchFamily="34" charset="-122"/>
                <a:ea typeface="微软雅黑" panose="020B0503020204020204" pitchFamily="34" charset="-122"/>
              </a:defRPr>
            </a:lvl1pPr>
          </a:lstStyle>
          <a:p>
            <a:pPr lvl="0"/>
            <a:r>
              <a:rPr lang="en-US" altLang="zh-CN" noProof="0" dirty="0"/>
              <a:t>Click to edit Master title style</a:t>
            </a:r>
          </a:p>
        </p:txBody>
      </p:sp>
    </p:spTree>
    <p:extLst>
      <p:ext uri="{BB962C8B-B14F-4D97-AF65-F5344CB8AC3E}">
        <p14:creationId xmlns:p14="http://schemas.microsoft.com/office/powerpoint/2010/main" val="26669549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1D98C-637A-42DB-939A-7DBC8AFA2881}"/>
              </a:ext>
            </a:extLst>
          </p:cNvPr>
          <p:cNvSpPr>
            <a:spLocks noGrp="1"/>
          </p:cNvSpPr>
          <p:nvPr>
            <p:ph type="title"/>
          </p:nvPr>
        </p:nvSpPr>
        <p:spPr>
          <a:xfrm>
            <a:off x="304800" y="188640"/>
            <a:ext cx="8534400" cy="646331"/>
          </a:xfrm>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6BE1AF19-A3A8-4BD8-9047-2769950A546A}"/>
              </a:ext>
            </a:extLst>
          </p:cNvPr>
          <p:cNvSpPr>
            <a:spLocks noGrp="1"/>
          </p:cNvSpPr>
          <p:nvPr>
            <p:ph idx="1"/>
          </p:nvPr>
        </p:nvSpPr>
        <p:spPr/>
        <p:txBody>
          <a:bodyPr/>
          <a:lstStyle>
            <a:lvl1pPr>
              <a:defRPr sz="3200"/>
            </a:lvl1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Rectangle 6">
            <a:extLst>
              <a:ext uri="{FF2B5EF4-FFF2-40B4-BE49-F238E27FC236}">
                <a16:creationId xmlns:a16="http://schemas.microsoft.com/office/drawing/2014/main" id="{801C2626-ADE4-41F7-8EAF-B01E230443DE}"/>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13897357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CC7A0B-2A8A-4DAA-BFBD-CE861020B02D}"/>
              </a:ext>
            </a:extLst>
          </p:cNvPr>
          <p:cNvSpPr>
            <a:spLocks noGrp="1"/>
          </p:cNvSpPr>
          <p:nvPr>
            <p:ph type="title"/>
          </p:nvPr>
        </p:nvSpPr>
        <p:spPr>
          <a:xfrm>
            <a:off x="623888" y="2808150"/>
            <a:ext cx="7886700" cy="1754326"/>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E088FFE-A47E-423C-85C2-3E63DD192EF6}"/>
              </a:ext>
            </a:extLst>
          </p:cNvPr>
          <p:cNvSpPr>
            <a:spLocks noGrp="1"/>
          </p:cNvSpPr>
          <p:nvPr>
            <p:ph type="body" idx="1"/>
          </p:nvPr>
        </p:nvSpPr>
        <p:spPr>
          <a:xfrm>
            <a:off x="623888" y="4589465"/>
            <a:ext cx="7886700" cy="46166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D65324D6-9E75-4318-925F-7B4AF43A21C5}"/>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10670731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A3CA9-F0DF-4DF0-8D22-41DCE381664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EB8CCDE-4220-4FBD-9DA1-E0ACCD25C8C9}"/>
              </a:ext>
            </a:extLst>
          </p:cNvPr>
          <p:cNvSpPr>
            <a:spLocks noGrp="1"/>
          </p:cNvSpPr>
          <p:nvPr>
            <p:ph sz="half" idx="1"/>
          </p:nvPr>
        </p:nvSpPr>
        <p:spPr>
          <a:xfrm>
            <a:off x="304800" y="1219200"/>
            <a:ext cx="4191000"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26BE598-2472-4E4E-8814-67936B5F3C40}"/>
              </a:ext>
            </a:extLst>
          </p:cNvPr>
          <p:cNvSpPr>
            <a:spLocks noGrp="1"/>
          </p:cNvSpPr>
          <p:nvPr>
            <p:ph sz="half" idx="2"/>
          </p:nvPr>
        </p:nvSpPr>
        <p:spPr>
          <a:xfrm>
            <a:off x="4648200" y="1219200"/>
            <a:ext cx="4191000"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6">
            <a:extLst>
              <a:ext uri="{FF2B5EF4-FFF2-40B4-BE49-F238E27FC236}">
                <a16:creationId xmlns:a16="http://schemas.microsoft.com/office/drawing/2014/main" id="{2B942DB3-B8DE-405C-9C21-F063BBD304D7}"/>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13805052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510557-CE9A-4FEA-8B49-423F200C4826}"/>
              </a:ext>
            </a:extLst>
          </p:cNvPr>
          <p:cNvSpPr>
            <a:spLocks noGrp="1"/>
          </p:cNvSpPr>
          <p:nvPr>
            <p:ph type="title"/>
          </p:nvPr>
        </p:nvSpPr>
        <p:spPr>
          <a:xfrm>
            <a:off x="630238" y="365127"/>
            <a:ext cx="7886700" cy="646331"/>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9C8EC39-EC24-41CA-AE20-6C7FA02E9579}"/>
              </a:ext>
            </a:extLst>
          </p:cNvPr>
          <p:cNvSpPr>
            <a:spLocks noGrp="1"/>
          </p:cNvSpPr>
          <p:nvPr>
            <p:ph type="body" idx="1"/>
          </p:nvPr>
        </p:nvSpPr>
        <p:spPr>
          <a:xfrm>
            <a:off x="630239" y="2043411"/>
            <a:ext cx="3868737" cy="4616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CA66BFE-2766-423D-8EF9-A00681345ADA}"/>
              </a:ext>
            </a:extLst>
          </p:cNvPr>
          <p:cNvSpPr>
            <a:spLocks noGrp="1"/>
          </p:cNvSpPr>
          <p:nvPr>
            <p:ph sz="half" idx="2"/>
          </p:nvPr>
        </p:nvSpPr>
        <p:spPr>
          <a:xfrm>
            <a:off x="630239" y="2505076"/>
            <a:ext cx="3868737"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4788692-56EB-4017-BED7-E8EAFEF5B6C8}"/>
              </a:ext>
            </a:extLst>
          </p:cNvPr>
          <p:cNvSpPr>
            <a:spLocks noGrp="1"/>
          </p:cNvSpPr>
          <p:nvPr>
            <p:ph type="body" sz="quarter" idx="3"/>
          </p:nvPr>
        </p:nvSpPr>
        <p:spPr>
          <a:xfrm>
            <a:off x="4629150" y="2043411"/>
            <a:ext cx="3887788" cy="4616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3755E2-4AEC-4B16-A72D-CD3D5A92CDDF}"/>
              </a:ext>
            </a:extLst>
          </p:cNvPr>
          <p:cNvSpPr>
            <a:spLocks noGrp="1"/>
          </p:cNvSpPr>
          <p:nvPr>
            <p:ph sz="quarter" idx="4"/>
          </p:nvPr>
        </p:nvSpPr>
        <p:spPr>
          <a:xfrm>
            <a:off x="4629150" y="2505076"/>
            <a:ext cx="3887788"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Slide Number Placeholder 6">
            <a:extLst>
              <a:ext uri="{FF2B5EF4-FFF2-40B4-BE49-F238E27FC236}">
                <a16:creationId xmlns:a16="http://schemas.microsoft.com/office/drawing/2014/main" id="{7E2F0AAA-DBD5-4FE2-96A8-DC007A3B7DAC}"/>
              </a:ext>
            </a:extLst>
          </p:cNvPr>
          <p:cNvSpPr>
            <a:spLocks noGrp="1" noChangeArrowheads="1"/>
          </p:cNvSpPr>
          <p:nvPr>
            <p:ph type="sldNum" sz="quarter" idx="10"/>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37546195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1CE70-6CB5-4AD9-8F19-5E80D892E0DF}"/>
              </a:ext>
            </a:extLst>
          </p:cNvPr>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D50B836D-1338-40E3-B37E-494EEFF29112}"/>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30809749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7C767BBF-F5F0-4150-B9B7-EE8311F265E8}"/>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575373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6" name="Rectangle 6">
            <a:extLst>
              <a:ext uri="{FF2B5EF4-FFF2-40B4-BE49-F238E27FC236}">
                <a16:creationId xmlns:a16="http://schemas.microsoft.com/office/drawing/2014/main" id="{AD39818B-CA46-422F-B854-500C41E18678}"/>
              </a:ext>
            </a:extLst>
          </p:cNvPr>
          <p:cNvSpPr txBox="1">
            <a:spLocks noChangeArrowheads="1"/>
          </p:cNvSpPr>
          <p:nvPr userDrawn="1"/>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900" kern="1200">
                <a:solidFill>
                  <a:schemeClr val="bg2">
                    <a:lumMod val="75000"/>
                  </a:schemeClr>
                </a:solidFill>
                <a:latin typeface="Arial" panose="020B0604020202020204" pitchFamily="34" charset="0"/>
                <a:ea typeface="宋体" panose="02010600030101010101" pitchFamily="2" charset="-122"/>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93DF7D58-C163-484A-9F19-E649904DD7E3}" type="slidenum">
              <a:rPr lang="zh-CN" altLang="en-US" sz="900" smtClean="0"/>
              <a:pPr/>
              <a:t>‹#›</a:t>
            </a:fld>
            <a:endParaRPr lang="en-US" altLang="zh-CN" sz="900"/>
          </a:p>
        </p:txBody>
      </p:sp>
    </p:spTree>
    <p:extLst>
      <p:ext uri="{BB962C8B-B14F-4D97-AF65-F5344CB8AC3E}">
        <p14:creationId xmlns:p14="http://schemas.microsoft.com/office/powerpoint/2010/main" val="35257706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7DECE-B408-43BB-BCEC-2152D8E4D67A}"/>
              </a:ext>
            </a:extLst>
          </p:cNvPr>
          <p:cNvSpPr>
            <a:spLocks noGrp="1"/>
          </p:cNvSpPr>
          <p:nvPr>
            <p:ph type="title"/>
          </p:nvPr>
        </p:nvSpPr>
        <p:spPr>
          <a:xfrm>
            <a:off x="630239" y="1078672"/>
            <a:ext cx="2949575" cy="978729"/>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F30327-B4FA-4DD3-B920-31A3D78F9D40}"/>
              </a:ext>
            </a:extLst>
          </p:cNvPr>
          <p:cNvSpPr>
            <a:spLocks noGrp="1"/>
          </p:cNvSpPr>
          <p:nvPr>
            <p:ph idx="1"/>
          </p:nvPr>
        </p:nvSpPr>
        <p:spPr>
          <a:xfrm>
            <a:off x="3887788" y="987427"/>
            <a:ext cx="4629150" cy="34501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AE292E-B9D7-48E3-80DF-B21CC32A9C43}"/>
              </a:ext>
            </a:extLst>
          </p:cNvPr>
          <p:cNvSpPr>
            <a:spLocks noGrp="1"/>
          </p:cNvSpPr>
          <p:nvPr>
            <p:ph type="body" sz="half" idx="2"/>
          </p:nvPr>
        </p:nvSpPr>
        <p:spPr>
          <a:xfrm>
            <a:off x="630239" y="2057400"/>
            <a:ext cx="2949575" cy="3385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4C2BBE5C-DCD4-41F5-9D1B-3F0E8FE8C037}"/>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18005321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EC2703-69D2-4845-BA81-81A33FFDB726}"/>
              </a:ext>
            </a:extLst>
          </p:cNvPr>
          <p:cNvSpPr>
            <a:spLocks noGrp="1"/>
          </p:cNvSpPr>
          <p:nvPr>
            <p:ph type="title"/>
          </p:nvPr>
        </p:nvSpPr>
        <p:spPr>
          <a:xfrm>
            <a:off x="630239" y="1078672"/>
            <a:ext cx="2949575" cy="978729"/>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4382078-BE48-44C2-8EDA-BDE1E419508B}"/>
              </a:ext>
            </a:extLst>
          </p:cNvPr>
          <p:cNvSpPr>
            <a:spLocks noGrp="1"/>
          </p:cNvSpPr>
          <p:nvPr>
            <p:ph type="pic" idx="1"/>
          </p:nvPr>
        </p:nvSpPr>
        <p:spPr>
          <a:xfrm>
            <a:off x="3887788" y="987427"/>
            <a:ext cx="4629150" cy="584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5D45C89-E11A-456B-96EF-5F10DC8B7380}"/>
              </a:ext>
            </a:extLst>
          </p:cNvPr>
          <p:cNvSpPr>
            <a:spLocks noGrp="1"/>
          </p:cNvSpPr>
          <p:nvPr>
            <p:ph type="body" sz="half" idx="2"/>
          </p:nvPr>
        </p:nvSpPr>
        <p:spPr>
          <a:xfrm>
            <a:off x="630239" y="2057400"/>
            <a:ext cx="2949575" cy="3385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68AD40E4-6B09-4987-98DB-06B76D421DC8}"/>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19476640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4B22D-BB84-405B-B220-361EF8DFD6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F2F076-4746-4E83-A3C8-DFD81577FC24}"/>
              </a:ext>
            </a:extLst>
          </p:cNvPr>
          <p:cNvSpPr>
            <a:spLocks noGrp="1"/>
          </p:cNvSpPr>
          <p:nvPr>
            <p:ph type="body" orient="vert" idx="1"/>
          </p:nvPr>
        </p:nvSpPr>
        <p:spPr>
          <a:xfrm>
            <a:off x="4881193" y="1219200"/>
            <a:ext cx="3958007" cy="34607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6">
            <a:extLst>
              <a:ext uri="{FF2B5EF4-FFF2-40B4-BE49-F238E27FC236}">
                <a16:creationId xmlns:a16="http://schemas.microsoft.com/office/drawing/2014/main" id="{3F519BF9-1280-4573-A672-6B3CB0AB7D8B}"/>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35365018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2855F0E-333E-4505-90C7-A8085895E3A8}"/>
              </a:ext>
            </a:extLst>
          </p:cNvPr>
          <p:cNvSpPr>
            <a:spLocks noGrp="1"/>
          </p:cNvSpPr>
          <p:nvPr>
            <p:ph type="title" orient="vert"/>
          </p:nvPr>
        </p:nvSpPr>
        <p:spPr>
          <a:xfrm>
            <a:off x="7546538" y="76200"/>
            <a:ext cx="1292662" cy="46037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46CDBF-8E49-4F0B-A868-5DF83AECBE04}"/>
              </a:ext>
            </a:extLst>
          </p:cNvPr>
          <p:cNvSpPr>
            <a:spLocks noGrp="1"/>
          </p:cNvSpPr>
          <p:nvPr>
            <p:ph type="body" orient="vert" idx="1"/>
          </p:nvPr>
        </p:nvSpPr>
        <p:spPr>
          <a:xfrm>
            <a:off x="2595193" y="76200"/>
            <a:ext cx="3958007" cy="46037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6">
            <a:extLst>
              <a:ext uri="{FF2B5EF4-FFF2-40B4-BE49-F238E27FC236}">
                <a16:creationId xmlns:a16="http://schemas.microsoft.com/office/drawing/2014/main" id="{62BF9B8D-0917-49C6-A5F8-4D24CBA4C2A4}"/>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1742640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76202"/>
            <a:ext cx="8305800" cy="563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82601" y="990600"/>
            <a:ext cx="4102100" cy="5348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37100" y="990600"/>
            <a:ext cx="4102100" cy="5348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Slide Number Placeholder 6">
            <a:extLst>
              <a:ext uri="{FF2B5EF4-FFF2-40B4-BE49-F238E27FC236}">
                <a16:creationId xmlns:a16="http://schemas.microsoft.com/office/drawing/2014/main" id="{789E0D61-A60E-474F-A8EF-CAF14DE15687}"/>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7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sz="900"/>
          </a:p>
        </p:txBody>
      </p:sp>
    </p:spTree>
    <p:extLst>
      <p:ext uri="{BB962C8B-B14F-4D97-AF65-F5344CB8AC3E}">
        <p14:creationId xmlns:p14="http://schemas.microsoft.com/office/powerpoint/2010/main" val="833756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a:extLst>
              <a:ext uri="{FF2B5EF4-FFF2-40B4-BE49-F238E27FC236}">
                <a16:creationId xmlns:a16="http://schemas.microsoft.com/office/drawing/2014/main" id="{BF1989BC-C574-4ED6-A3BD-9200D1FEBA98}"/>
              </a:ext>
            </a:extLst>
          </p:cNvPr>
          <p:cNvSpPr txBox="1">
            <a:spLocks noChangeArrowheads="1"/>
          </p:cNvSpPr>
          <p:nvPr userDrawn="1"/>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900" kern="1200">
                <a:solidFill>
                  <a:schemeClr val="bg2">
                    <a:lumMod val="75000"/>
                  </a:schemeClr>
                </a:solidFill>
                <a:latin typeface="Arial" panose="020B0604020202020204" pitchFamily="34" charset="0"/>
                <a:ea typeface="宋体" panose="02010600030101010101" pitchFamily="2" charset="-122"/>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93DF7D58-C163-484A-9F19-E649904DD7E3}" type="slidenum">
              <a:rPr lang="zh-CN" altLang="en-US" sz="900" smtClean="0"/>
              <a:pPr/>
              <a:t>‹#›</a:t>
            </a:fld>
            <a:endParaRPr lang="en-US" altLang="zh-CN" sz="900"/>
          </a:p>
        </p:txBody>
      </p:sp>
    </p:spTree>
    <p:extLst>
      <p:ext uri="{BB962C8B-B14F-4D97-AF65-F5344CB8AC3E}">
        <p14:creationId xmlns:p14="http://schemas.microsoft.com/office/powerpoint/2010/main" val="2692288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167848E9-ED7A-4FAB-B748-C5C724E74AFA}"/>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7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sz="900"/>
          </a:p>
        </p:txBody>
      </p:sp>
    </p:spTree>
    <p:extLst>
      <p:ext uri="{BB962C8B-B14F-4D97-AF65-F5344CB8AC3E}">
        <p14:creationId xmlns:p14="http://schemas.microsoft.com/office/powerpoint/2010/main" val="466018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9D26E58B-67AA-4FE2-9EDD-E6383A6A2E33}"/>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7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sz="900"/>
          </a:p>
        </p:txBody>
      </p:sp>
    </p:spTree>
    <p:extLst>
      <p:ext uri="{BB962C8B-B14F-4D97-AF65-F5344CB8AC3E}">
        <p14:creationId xmlns:p14="http://schemas.microsoft.com/office/powerpoint/2010/main" val="3008408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Slide Number Placeholder 6">
            <a:extLst>
              <a:ext uri="{FF2B5EF4-FFF2-40B4-BE49-F238E27FC236}">
                <a16:creationId xmlns:a16="http://schemas.microsoft.com/office/drawing/2014/main" id="{7B1B6302-8F84-41A0-A521-8DD5AF4CDCEF}"/>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7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sz="900"/>
          </a:p>
        </p:txBody>
      </p:sp>
    </p:spTree>
    <p:extLst>
      <p:ext uri="{BB962C8B-B14F-4D97-AF65-F5344CB8AC3E}">
        <p14:creationId xmlns:p14="http://schemas.microsoft.com/office/powerpoint/2010/main" val="3125057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Slide Number Placeholder 6">
            <a:extLst>
              <a:ext uri="{FF2B5EF4-FFF2-40B4-BE49-F238E27FC236}">
                <a16:creationId xmlns:a16="http://schemas.microsoft.com/office/drawing/2014/main" id="{69C70121-FD70-48E2-A0DE-B19CF26374C3}"/>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7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sz="900"/>
          </a:p>
        </p:txBody>
      </p:sp>
    </p:spTree>
    <p:extLst>
      <p:ext uri="{BB962C8B-B14F-4D97-AF65-F5344CB8AC3E}">
        <p14:creationId xmlns:p14="http://schemas.microsoft.com/office/powerpoint/2010/main" val="116018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E2965D81-9AA4-4441-8BA8-3A9A0F162BBC}"/>
              </a:ext>
            </a:extLst>
          </p:cNvPr>
          <p:cNvSpPr>
            <a:spLocks noGrp="1" noChangeArrowheads="1"/>
          </p:cNvSpPr>
          <p:nvPr>
            <p:ph type="body" idx="1"/>
          </p:nvPr>
        </p:nvSpPr>
        <p:spPr bwMode="auto">
          <a:xfrm>
            <a:off x="482601" y="990600"/>
            <a:ext cx="8356600" cy="534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0" name="Rectangle 6">
            <a:extLst>
              <a:ext uri="{FF2B5EF4-FFF2-40B4-BE49-F238E27FC236}">
                <a16:creationId xmlns:a16="http://schemas.microsoft.com/office/drawing/2014/main" id="{9867DAFC-A463-4A8C-869B-3842B87C589A}"/>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7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sz="900"/>
          </a:p>
        </p:txBody>
      </p:sp>
    </p:spTree>
  </p:cSld>
  <p:clrMap bg1="lt1" tx1="dk1" bg2="lt2" tx2="dk2" accent1="accent1" accent2="accent2" accent3="accent3" accent4="accent4" accent5="accent5" accent6="accent6" hlink="hlink" folHlink="folHlink"/>
  <p:sldLayoutIdLst>
    <p:sldLayoutId id="2147483851"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hf hdr="0" ftr="0" dt="0"/>
  <p:txStyles>
    <p:title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fontAlgn="base">
        <a:spcBef>
          <a:spcPct val="0"/>
        </a:spcBef>
        <a:spcAft>
          <a:spcPct val="0"/>
        </a:spcAft>
        <a:defRPr sz="3200" b="1">
          <a:solidFill>
            <a:schemeClr val="bg1"/>
          </a:solidFill>
          <a:latin typeface="Verdana" pitchFamily="34" charset="0"/>
        </a:defRPr>
      </a:lvl6pPr>
      <a:lvl7pPr marL="914400" algn="ctr" rtl="0" fontAlgn="base">
        <a:spcBef>
          <a:spcPct val="0"/>
        </a:spcBef>
        <a:spcAft>
          <a:spcPct val="0"/>
        </a:spcAft>
        <a:defRPr sz="3200" b="1">
          <a:solidFill>
            <a:schemeClr val="bg1"/>
          </a:solidFill>
          <a:latin typeface="Verdana" pitchFamily="34" charset="0"/>
        </a:defRPr>
      </a:lvl7pPr>
      <a:lvl8pPr marL="1371600" algn="ctr" rtl="0" fontAlgn="base">
        <a:spcBef>
          <a:spcPct val="0"/>
        </a:spcBef>
        <a:spcAft>
          <a:spcPct val="0"/>
        </a:spcAft>
        <a:defRPr sz="3200" b="1">
          <a:solidFill>
            <a:schemeClr val="bg1"/>
          </a:solidFill>
          <a:latin typeface="Verdana" pitchFamily="34" charset="0"/>
        </a:defRPr>
      </a:lvl8pPr>
      <a:lvl9pPr marL="1828800" algn="ctr" rtl="0" fontAlgn="base">
        <a:spcBef>
          <a:spcPct val="0"/>
        </a:spcBef>
        <a:spcAft>
          <a:spcPct val="0"/>
        </a:spcAft>
        <a:defRPr sz="3200" b="1">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FA33A2B5-3574-47EC-9473-6E3B1BB5C6C8}"/>
              </a:ext>
            </a:extLst>
          </p:cNvPr>
          <p:cNvSpPr>
            <a:spLocks noGrp="1" noChangeArrowheads="1"/>
          </p:cNvSpPr>
          <p:nvPr>
            <p:ph type="title"/>
          </p:nvPr>
        </p:nvSpPr>
        <p:spPr bwMode="auto">
          <a:xfrm>
            <a:off x="315913" y="188640"/>
            <a:ext cx="8534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zh-CN" dirty="0"/>
              <a:t>Click to edit Master title style</a:t>
            </a:r>
          </a:p>
        </p:txBody>
      </p:sp>
      <p:sp>
        <p:nvSpPr>
          <p:cNvPr id="57347" name="Rectangle 3">
            <a:extLst>
              <a:ext uri="{FF2B5EF4-FFF2-40B4-BE49-F238E27FC236}">
                <a16:creationId xmlns:a16="http://schemas.microsoft.com/office/drawing/2014/main" id="{DB051A30-1F05-447E-8C2E-C12532020E79}"/>
              </a:ext>
            </a:extLst>
          </p:cNvPr>
          <p:cNvSpPr>
            <a:spLocks noGrp="1" noChangeArrowheads="1"/>
          </p:cNvSpPr>
          <p:nvPr>
            <p:ph type="body" idx="1"/>
          </p:nvPr>
        </p:nvSpPr>
        <p:spPr bwMode="auto">
          <a:xfrm>
            <a:off x="304800" y="1219200"/>
            <a:ext cx="8534400" cy="346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57350" name="Line 6">
            <a:extLst>
              <a:ext uri="{FF2B5EF4-FFF2-40B4-BE49-F238E27FC236}">
                <a16:creationId xmlns:a16="http://schemas.microsoft.com/office/drawing/2014/main" id="{413E912B-F541-4D03-AF6E-A6B5A3E6C828}"/>
              </a:ext>
            </a:extLst>
          </p:cNvPr>
          <p:cNvSpPr>
            <a:spLocks noChangeShapeType="1"/>
          </p:cNvSpPr>
          <p:nvPr/>
        </p:nvSpPr>
        <p:spPr bwMode="auto">
          <a:xfrm>
            <a:off x="315913" y="908720"/>
            <a:ext cx="8534400"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7" name="Slide Number Placeholder 6">
            <a:extLst>
              <a:ext uri="{FF2B5EF4-FFF2-40B4-BE49-F238E27FC236}">
                <a16:creationId xmlns:a16="http://schemas.microsoft.com/office/drawing/2014/main" id="{ECCEE341-45FC-4CB7-9E12-DB8C35B22E61}"/>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2608259178"/>
      </p:ext>
    </p:extLst>
  </p:cSld>
  <p:clrMap bg1="lt1" tx1="dk1" bg2="lt2" tx2="dk2" accent1="accent1" accent2="accent2" accent3="accent3" accent4="accent4" accent5="accent5" accent6="accent6" hlink="hlink" folHlink="folHlink"/>
  <p:sldLayoutIdLst>
    <p:sldLayoutId id="2147483864"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ftr="0" dt="0"/>
  <p:txStyles>
    <p:titleStyle>
      <a:lvl1pPr marL="53975" indent="1588" algn="l" rtl="0" fontAlgn="base">
        <a:lnSpc>
          <a:spcPct val="90000"/>
        </a:lnSpc>
        <a:spcBef>
          <a:spcPct val="0"/>
        </a:spcBef>
        <a:spcAft>
          <a:spcPct val="0"/>
        </a:spcAft>
        <a:defRPr sz="4000" b="1" kern="1200">
          <a:solidFill>
            <a:schemeClr val="bg2"/>
          </a:solidFill>
          <a:latin typeface="微软雅黑" panose="020B0503020204020204" pitchFamily="34" charset="-122"/>
          <a:ea typeface="微软雅黑" panose="020B0503020204020204" pitchFamily="34" charset="-122"/>
          <a:cs typeface="+mj-cs"/>
        </a:defRPr>
      </a:lvl1pPr>
      <a:lvl2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2pPr>
      <a:lvl3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3pPr>
      <a:lvl4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4pPr>
      <a:lvl5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5pPr>
      <a:lvl6pPr marL="511175" indent="1588" algn="l" rtl="0"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algn="l" rtl="0"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algn="l" rtl="0"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algn="l" rtl="0" fontAlgn="base">
        <a:lnSpc>
          <a:spcPct val="90000"/>
        </a:lnSpc>
        <a:spcBef>
          <a:spcPct val="0"/>
        </a:spcBef>
        <a:spcAft>
          <a:spcPct val="0"/>
        </a:spcAft>
        <a:defRPr sz="3000" b="1">
          <a:solidFill>
            <a:schemeClr val="tx2"/>
          </a:solidFill>
          <a:latin typeface="Times New Roman" panose="02020603050405020304" pitchFamily="18" charset="0"/>
        </a:defRPr>
      </a:lvl9pPr>
    </p:titleStyle>
    <p:bodyStyle>
      <a:lvl1pPr marL="350838" indent="-350838" algn="l" rtl="0" fontAlgn="base">
        <a:spcBef>
          <a:spcPct val="45000"/>
        </a:spcBef>
        <a:spcAft>
          <a:spcPct val="20000"/>
        </a:spcAft>
        <a:buClr>
          <a:schemeClr val="tx2"/>
        </a:buClr>
        <a:buChar char="•"/>
        <a:defRPr sz="3200" b="1" kern="1200">
          <a:solidFill>
            <a:schemeClr val="tx1"/>
          </a:solidFill>
          <a:latin typeface="微软雅黑" panose="020B0503020204020204" pitchFamily="34" charset="-122"/>
          <a:ea typeface="微软雅黑" panose="020B0503020204020204" pitchFamily="34" charset="-122"/>
          <a:cs typeface="+mn-cs"/>
        </a:defRPr>
      </a:lvl1pPr>
      <a:lvl2pPr marL="914400" indent="-449263" algn="l" rtl="0" fontAlgn="base">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2pPr>
      <a:lvl3pPr marL="1371600" indent="-342900" algn="l" rtl="0" fontAlgn="base">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3pPr>
      <a:lvl4pPr marL="1828800" indent="-342900" algn="l" rtl="0" fontAlgn="base">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4pPr>
      <a:lvl5pPr marL="2286000" indent="-334963" algn="l" rtl="0" fontAlgn="base">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FA33A2B5-3574-47EC-9473-6E3B1BB5C6C8}"/>
              </a:ext>
            </a:extLst>
          </p:cNvPr>
          <p:cNvSpPr>
            <a:spLocks noGrp="1" noChangeArrowheads="1"/>
          </p:cNvSpPr>
          <p:nvPr>
            <p:ph type="title"/>
          </p:nvPr>
        </p:nvSpPr>
        <p:spPr bwMode="auto">
          <a:xfrm>
            <a:off x="315913" y="188640"/>
            <a:ext cx="8534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zh-CN" dirty="0"/>
              <a:t>Click to edit Master title style</a:t>
            </a:r>
          </a:p>
        </p:txBody>
      </p:sp>
      <p:sp>
        <p:nvSpPr>
          <p:cNvPr id="57347" name="Rectangle 3">
            <a:extLst>
              <a:ext uri="{FF2B5EF4-FFF2-40B4-BE49-F238E27FC236}">
                <a16:creationId xmlns:a16="http://schemas.microsoft.com/office/drawing/2014/main" id="{DB051A30-1F05-447E-8C2E-C12532020E79}"/>
              </a:ext>
            </a:extLst>
          </p:cNvPr>
          <p:cNvSpPr>
            <a:spLocks noGrp="1" noChangeArrowheads="1"/>
          </p:cNvSpPr>
          <p:nvPr>
            <p:ph type="body" idx="1"/>
          </p:nvPr>
        </p:nvSpPr>
        <p:spPr bwMode="auto">
          <a:xfrm>
            <a:off x="304800" y="1219200"/>
            <a:ext cx="8534400" cy="346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7" name="Slide Number Placeholder 6">
            <a:extLst>
              <a:ext uri="{FF2B5EF4-FFF2-40B4-BE49-F238E27FC236}">
                <a16:creationId xmlns:a16="http://schemas.microsoft.com/office/drawing/2014/main" id="{ECCEE341-45FC-4CB7-9E12-DB8C35B22E61}"/>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3130283109"/>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Lst>
  <p:hf hdr="0" ftr="0" dt="0"/>
  <p:txStyles>
    <p:titleStyle>
      <a:lvl1pPr marL="53975" indent="1588" algn="l" rtl="0" fontAlgn="base">
        <a:lnSpc>
          <a:spcPct val="90000"/>
        </a:lnSpc>
        <a:spcBef>
          <a:spcPct val="0"/>
        </a:spcBef>
        <a:spcAft>
          <a:spcPct val="0"/>
        </a:spcAft>
        <a:defRPr sz="4000" b="1" kern="1200">
          <a:solidFill>
            <a:schemeClr val="bg2"/>
          </a:solidFill>
          <a:latin typeface="微软雅黑" panose="020B0503020204020204" pitchFamily="34" charset="-122"/>
          <a:ea typeface="微软雅黑" panose="020B0503020204020204" pitchFamily="34" charset="-122"/>
          <a:cs typeface="+mj-cs"/>
        </a:defRPr>
      </a:lvl1pPr>
      <a:lvl2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2pPr>
      <a:lvl3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3pPr>
      <a:lvl4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4pPr>
      <a:lvl5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5pPr>
      <a:lvl6pPr marL="511175" indent="1588" algn="l" rtl="0"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algn="l" rtl="0"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algn="l" rtl="0"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algn="l" rtl="0" fontAlgn="base">
        <a:lnSpc>
          <a:spcPct val="90000"/>
        </a:lnSpc>
        <a:spcBef>
          <a:spcPct val="0"/>
        </a:spcBef>
        <a:spcAft>
          <a:spcPct val="0"/>
        </a:spcAft>
        <a:defRPr sz="3000" b="1">
          <a:solidFill>
            <a:schemeClr val="tx2"/>
          </a:solidFill>
          <a:latin typeface="Times New Roman" panose="02020603050405020304" pitchFamily="18" charset="0"/>
        </a:defRPr>
      </a:lvl9pPr>
    </p:titleStyle>
    <p:bodyStyle>
      <a:lvl1pPr marL="350838" indent="-350838" algn="l" rtl="0" fontAlgn="base">
        <a:spcBef>
          <a:spcPct val="45000"/>
        </a:spcBef>
        <a:spcAft>
          <a:spcPct val="20000"/>
        </a:spcAft>
        <a:buClr>
          <a:schemeClr val="tx2"/>
        </a:buClr>
        <a:buChar char="•"/>
        <a:defRPr sz="3200" b="1" kern="1200">
          <a:solidFill>
            <a:schemeClr val="tx1"/>
          </a:solidFill>
          <a:latin typeface="微软雅黑" panose="020B0503020204020204" pitchFamily="34" charset="-122"/>
          <a:ea typeface="微软雅黑" panose="020B0503020204020204" pitchFamily="34" charset="-122"/>
          <a:cs typeface="+mn-cs"/>
        </a:defRPr>
      </a:lvl1pPr>
      <a:lvl2pPr marL="914400" indent="-449263" algn="l" rtl="0" fontAlgn="base">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2pPr>
      <a:lvl3pPr marL="1371600" indent="-342900" algn="l" rtl="0" fontAlgn="base">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3pPr>
      <a:lvl4pPr marL="1828800" indent="-342900" algn="l" rtl="0" fontAlgn="base">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4pPr>
      <a:lvl5pPr marL="2286000" indent="-334963" algn="l" rtl="0" fontAlgn="base">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6.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18.xml"/><Relationship Id="rId4" Type="http://schemas.openxmlformats.org/officeDocument/2006/relationships/image" Target="../media/image89.jpeg"/></Relationships>
</file>

<file path=ppt/slides/_rels/slide108.xml.rels><?xml version="1.0" encoding="UTF-8" standalone="yes"?>
<Relationships xmlns="http://schemas.openxmlformats.org/package/2006/relationships"><Relationship Id="rId3" Type="http://schemas.openxmlformats.org/officeDocument/2006/relationships/hyperlink" Target="http://www.zjsz.net/keti/sw/swtw8.htm"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90.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9.gif"/><Relationship Id="rId5" Type="http://schemas.openxmlformats.org/officeDocument/2006/relationships/image" Target="../media/image8.jpe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98.jpeg"/></Relationships>
</file>

<file path=ppt/slides/_rels/slide11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101.jpg"/><Relationship Id="rId4" Type="http://schemas.openxmlformats.org/officeDocument/2006/relationships/image" Target="../media/image100.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03.jpeg"/></Relationships>
</file>

<file path=ppt/slides/_rels/slide12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07.jpeg"/></Relationships>
</file>

<file path=ppt/slides/_rels/slide12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13.jpeg"/></Relationships>
</file>

<file path=ppt/slides/_rels/slide12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12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120.jpeg"/><Relationship Id="rId4" Type="http://schemas.openxmlformats.org/officeDocument/2006/relationships/image" Target="../media/image119.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31.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7.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image" Target="../media/image31.tmp"/><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45.pn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tags" Target="../tags/tag52.xml"/><Relationship Id="rId26" Type="http://schemas.openxmlformats.org/officeDocument/2006/relationships/slideLayout" Target="../slideLayouts/slideLayout7.xml"/><Relationship Id="rId3" Type="http://schemas.openxmlformats.org/officeDocument/2006/relationships/tags" Target="../tags/tag37.xml"/><Relationship Id="rId21" Type="http://schemas.openxmlformats.org/officeDocument/2006/relationships/tags" Target="../tags/tag55.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5" Type="http://schemas.openxmlformats.org/officeDocument/2006/relationships/tags" Target="../tags/tag59.xml"/><Relationship Id="rId2" Type="http://schemas.openxmlformats.org/officeDocument/2006/relationships/tags" Target="../tags/tag36.xml"/><Relationship Id="rId16" Type="http://schemas.openxmlformats.org/officeDocument/2006/relationships/tags" Target="../tags/tag50.xml"/><Relationship Id="rId20" Type="http://schemas.openxmlformats.org/officeDocument/2006/relationships/tags" Target="../tags/tag54.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24" Type="http://schemas.openxmlformats.org/officeDocument/2006/relationships/tags" Target="../tags/tag58.xml"/><Relationship Id="rId5" Type="http://schemas.openxmlformats.org/officeDocument/2006/relationships/tags" Target="../tags/tag39.xml"/><Relationship Id="rId15" Type="http://schemas.openxmlformats.org/officeDocument/2006/relationships/tags" Target="../tags/tag49.xml"/><Relationship Id="rId23" Type="http://schemas.openxmlformats.org/officeDocument/2006/relationships/tags" Target="../tags/tag57.xml"/><Relationship Id="rId10" Type="http://schemas.openxmlformats.org/officeDocument/2006/relationships/tags" Target="../tags/tag44.xml"/><Relationship Id="rId19" Type="http://schemas.openxmlformats.org/officeDocument/2006/relationships/tags" Target="../tags/tag53.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 Id="rId22" Type="http://schemas.openxmlformats.org/officeDocument/2006/relationships/tags" Target="../tags/tag56.xml"/><Relationship Id="rId27" Type="http://schemas.openxmlformats.org/officeDocument/2006/relationships/image" Target="../media/image31.tmp"/></Relationships>
</file>

<file path=ppt/slides/_rels/slide67.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tags" Target="../tags/tag77.xml"/><Relationship Id="rId26" Type="http://schemas.openxmlformats.org/officeDocument/2006/relationships/tags" Target="../tags/tag85.xml"/><Relationship Id="rId3" Type="http://schemas.openxmlformats.org/officeDocument/2006/relationships/tags" Target="../tags/tag62.xml"/><Relationship Id="rId21" Type="http://schemas.openxmlformats.org/officeDocument/2006/relationships/tags" Target="../tags/tag80.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tags" Target="../tags/tag76.xml"/><Relationship Id="rId25" Type="http://schemas.openxmlformats.org/officeDocument/2006/relationships/tags" Target="../tags/tag84.xml"/><Relationship Id="rId2" Type="http://schemas.openxmlformats.org/officeDocument/2006/relationships/tags" Target="../tags/tag61.xml"/><Relationship Id="rId16" Type="http://schemas.openxmlformats.org/officeDocument/2006/relationships/tags" Target="../tags/tag75.xml"/><Relationship Id="rId20" Type="http://schemas.openxmlformats.org/officeDocument/2006/relationships/tags" Target="../tags/tag79.xml"/><Relationship Id="rId29" Type="http://schemas.openxmlformats.org/officeDocument/2006/relationships/image" Target="../media/image31.tmp"/><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24" Type="http://schemas.openxmlformats.org/officeDocument/2006/relationships/tags" Target="../tags/tag83.xml"/><Relationship Id="rId5" Type="http://schemas.openxmlformats.org/officeDocument/2006/relationships/tags" Target="../tags/tag64.xml"/><Relationship Id="rId15" Type="http://schemas.openxmlformats.org/officeDocument/2006/relationships/tags" Target="../tags/tag74.xml"/><Relationship Id="rId23" Type="http://schemas.openxmlformats.org/officeDocument/2006/relationships/tags" Target="../tags/tag82.xml"/><Relationship Id="rId28" Type="http://schemas.openxmlformats.org/officeDocument/2006/relationships/slideLayout" Target="../slideLayouts/slideLayout7.xml"/><Relationship Id="rId10" Type="http://schemas.openxmlformats.org/officeDocument/2006/relationships/tags" Target="../tags/tag69.xml"/><Relationship Id="rId19" Type="http://schemas.openxmlformats.org/officeDocument/2006/relationships/tags" Target="../tags/tag78.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 Id="rId22" Type="http://schemas.openxmlformats.org/officeDocument/2006/relationships/tags" Target="../tags/tag81.xml"/><Relationship Id="rId27" Type="http://schemas.openxmlformats.org/officeDocument/2006/relationships/tags" Target="../tags/tag86.xml"/></Relationships>
</file>

<file path=ppt/slides/_rels/slide68.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tags" Target="../tags/tag99.xml"/><Relationship Id="rId18" Type="http://schemas.openxmlformats.org/officeDocument/2006/relationships/slideLayout" Target="../slideLayouts/slideLayout7.xml"/><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tags" Target="../tags/tag98.xml"/><Relationship Id="rId17" Type="http://schemas.openxmlformats.org/officeDocument/2006/relationships/tags" Target="../tags/tag103.xml"/><Relationship Id="rId2" Type="http://schemas.openxmlformats.org/officeDocument/2006/relationships/tags" Target="../tags/tag88.xml"/><Relationship Id="rId16" Type="http://schemas.openxmlformats.org/officeDocument/2006/relationships/tags" Target="../tags/tag102.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5" Type="http://schemas.openxmlformats.org/officeDocument/2006/relationships/tags" Target="../tags/tag91.xml"/><Relationship Id="rId15" Type="http://schemas.openxmlformats.org/officeDocument/2006/relationships/tags" Target="../tags/tag101.xml"/><Relationship Id="rId10" Type="http://schemas.openxmlformats.org/officeDocument/2006/relationships/tags" Target="../tags/tag96.xml"/><Relationship Id="rId19" Type="http://schemas.openxmlformats.org/officeDocument/2006/relationships/image" Target="../media/image31.tmp"/><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tags" Target="../tags/tag100.xml"/></Relationships>
</file>

<file path=ppt/slides/_rels/slide69.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tags" Target="../tags/tag116.xml"/><Relationship Id="rId18" Type="http://schemas.openxmlformats.org/officeDocument/2006/relationships/slideLayout" Target="../slideLayouts/slideLayout7.xml"/><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tags" Target="../tags/tag120.xml"/><Relationship Id="rId2" Type="http://schemas.openxmlformats.org/officeDocument/2006/relationships/tags" Target="../tags/tag105.xml"/><Relationship Id="rId16" Type="http://schemas.openxmlformats.org/officeDocument/2006/relationships/tags" Target="../tags/tag119.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5" Type="http://schemas.openxmlformats.org/officeDocument/2006/relationships/tags" Target="../tags/tag108.xml"/><Relationship Id="rId15" Type="http://schemas.openxmlformats.org/officeDocument/2006/relationships/tags" Target="../tags/tag118.xml"/><Relationship Id="rId10" Type="http://schemas.openxmlformats.org/officeDocument/2006/relationships/tags" Target="../tags/tag113.xml"/><Relationship Id="rId19" Type="http://schemas.openxmlformats.org/officeDocument/2006/relationships/image" Target="../media/image31.tmp"/><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tags" Target="../tags/tag1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www.shutterstock.com/subscribe.mhtml" TargetMode="Externa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69.jpeg"/></Relationships>
</file>

<file path=ppt/slides/_rels/slide8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71.jpeg"/></Relationships>
</file>

<file path=ppt/slides/_rels/slide8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oleObject" Target="../embeddings/oleObject2.bin"/></Relationships>
</file>

<file path=ppt/slides/_rels/slide8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oleObject" Target="../embeddings/oleObject3.bin"/></Relationships>
</file>

<file path=ppt/slides/_rels/slide8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76.jpeg"/><Relationship Id="rId4" Type="http://schemas.openxmlformats.org/officeDocument/2006/relationships/image" Target="../media/image75.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2.jpe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4.jpeg"/></Relationships>
</file>

<file path=ppt/slides/_rels/slide9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microsoft.com/office/2007/relationships/hdphoto" Target="../media/hdphoto1.wdp"/></Relationships>
</file>

<file path=ppt/slides/_rels/slide9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622B4-5375-4D19-A634-B6F6673E278B}"/>
              </a:ext>
            </a:extLst>
          </p:cNvPr>
          <p:cNvSpPr>
            <a:spLocks noGrp="1"/>
          </p:cNvSpPr>
          <p:nvPr>
            <p:ph type="ctrTitle"/>
          </p:nvPr>
        </p:nvSpPr>
        <p:spPr>
          <a:xfrm>
            <a:off x="111364" y="401906"/>
            <a:ext cx="8709025" cy="784830"/>
          </a:xfrm>
        </p:spPr>
        <p:txBody>
          <a:bodyPr/>
          <a:lstStyle/>
          <a:p>
            <a:r>
              <a:rPr lang="zh-CN" altLang="en-US" dirty="0"/>
              <a:t>第六章 种群及其动态</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内容占位符 2">
            <a:extLst>
              <a:ext uri="{FF2B5EF4-FFF2-40B4-BE49-F238E27FC236}">
                <a16:creationId xmlns:a16="http://schemas.microsoft.com/office/drawing/2014/main" id="{97DBE1B2-1523-4FD1-8805-BD4D38CEA987}"/>
              </a:ext>
            </a:extLst>
          </p:cNvPr>
          <p:cNvSpPr>
            <a:spLocks noGrp="1" noChangeArrowheads="1"/>
          </p:cNvSpPr>
          <p:nvPr>
            <p:ph idx="4294967295"/>
          </p:nvPr>
        </p:nvSpPr>
        <p:spPr>
          <a:xfrm>
            <a:off x="374650" y="1120635"/>
            <a:ext cx="8534400" cy="2678113"/>
          </a:xfrm>
        </p:spPr>
        <p:txBody>
          <a:bodyPr/>
          <a:lstStyle/>
          <a:p>
            <a:r>
              <a:rPr lang="zh-CN" altLang="en-US" dirty="0">
                <a:solidFill>
                  <a:srgbClr val="FF0000"/>
                </a:solidFill>
              </a:rPr>
              <a:t>时间隔离（</a:t>
            </a:r>
            <a:r>
              <a:rPr lang="en-US" altLang="zh-CN" dirty="0">
                <a:solidFill>
                  <a:srgbClr val="FF0000"/>
                </a:solidFill>
              </a:rPr>
              <a:t>Temporal isolation</a:t>
            </a:r>
            <a:r>
              <a:rPr lang="zh-CN" altLang="en-US" dirty="0">
                <a:solidFill>
                  <a:srgbClr val="FF0000"/>
                </a:solidFill>
              </a:rPr>
              <a:t>）</a:t>
            </a:r>
            <a:r>
              <a:rPr lang="zh-CN" altLang="en-US" dirty="0"/>
              <a:t>：</a:t>
            </a:r>
            <a:r>
              <a:rPr lang="zh-CN" altLang="en-US" sz="2800" dirty="0"/>
              <a:t>也叫季节隔离（</a:t>
            </a:r>
            <a:r>
              <a:rPr lang="en-US" altLang="zh-CN" sz="2800" dirty="0"/>
              <a:t>Seasonal isolation</a:t>
            </a:r>
            <a:r>
              <a:rPr lang="zh-CN" altLang="en-US" sz="2800" dirty="0"/>
              <a:t>），植物花期不同，动物繁殖期不同。两个物种在不同时间、不同的季节或不同的年份交配</a:t>
            </a:r>
            <a:endParaRPr lang="en-US" altLang="zh-CN" sz="2800" dirty="0"/>
          </a:p>
          <a:p>
            <a:endParaRPr lang="zh-CN" altLang="en-US" dirty="0"/>
          </a:p>
        </p:txBody>
      </p:sp>
      <p:grpSp>
        <p:nvGrpSpPr>
          <p:cNvPr id="51204" name="组合 2">
            <a:extLst>
              <a:ext uri="{FF2B5EF4-FFF2-40B4-BE49-F238E27FC236}">
                <a16:creationId xmlns:a16="http://schemas.microsoft.com/office/drawing/2014/main" id="{3FC78709-672C-47C3-93FB-C047A4F585CD}"/>
              </a:ext>
            </a:extLst>
          </p:cNvPr>
          <p:cNvGrpSpPr>
            <a:grpSpLocks/>
          </p:cNvGrpSpPr>
          <p:nvPr/>
        </p:nvGrpSpPr>
        <p:grpSpPr bwMode="auto">
          <a:xfrm>
            <a:off x="457200" y="3113088"/>
            <a:ext cx="7329488" cy="3067050"/>
            <a:chOff x="457200" y="2911190"/>
            <a:chExt cx="7329489" cy="3067050"/>
          </a:xfrm>
        </p:grpSpPr>
        <p:pic>
          <p:nvPicPr>
            <p:cNvPr id="51206" name="Picture 6" descr="24_03cReproBarriers-U">
              <a:extLst>
                <a:ext uri="{FF2B5EF4-FFF2-40B4-BE49-F238E27FC236}">
                  <a16:creationId xmlns:a16="http://schemas.microsoft.com/office/drawing/2014/main" id="{49E6EEF8-FC8C-42E8-9E85-D8BA190A5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350" y="2911190"/>
              <a:ext cx="3328988"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6" descr="24_03dReproBarriers-U">
              <a:extLst>
                <a:ext uri="{FF2B5EF4-FFF2-40B4-BE49-F238E27FC236}">
                  <a16:creationId xmlns:a16="http://schemas.microsoft.com/office/drawing/2014/main" id="{D289060C-8997-43D9-8E55-691ACEAFF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013" y="2911190"/>
              <a:ext cx="2987675"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8" name="Text Box 14">
              <a:extLst>
                <a:ext uri="{FF2B5EF4-FFF2-40B4-BE49-F238E27FC236}">
                  <a16:creationId xmlns:a16="http://schemas.microsoft.com/office/drawing/2014/main" id="{C09D40B7-BF49-4294-952B-1F4499496A89}"/>
                </a:ext>
              </a:extLst>
            </p:cNvPr>
            <p:cNvSpPr txBox="1">
              <a:spLocks noChangeArrowheads="1"/>
            </p:cNvSpPr>
            <p:nvPr/>
          </p:nvSpPr>
          <p:spPr bwMode="auto">
            <a:xfrm>
              <a:off x="457200" y="5560727"/>
              <a:ext cx="4264025" cy="417513"/>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pPr algn="ctr"/>
              <a:r>
                <a:rPr kumimoji="0" lang="zh-CN" altLang="en-US" sz="2400" b="1">
                  <a:ea typeface="宋体" panose="02010600030101010101" pitchFamily="2" charset="-122"/>
                </a:rPr>
                <a:t>西部斑臭鼬</a:t>
              </a:r>
              <a:endParaRPr kumimoji="0" lang="en-US" altLang="zh-CN" sz="2400" b="1" i="1">
                <a:ea typeface="宋体" panose="02010600030101010101" pitchFamily="2" charset="-122"/>
              </a:endParaRPr>
            </a:p>
          </p:txBody>
        </p:sp>
        <p:sp>
          <p:nvSpPr>
            <p:cNvPr id="51209" name="Text Box 5">
              <a:extLst>
                <a:ext uri="{FF2B5EF4-FFF2-40B4-BE49-F238E27FC236}">
                  <a16:creationId xmlns:a16="http://schemas.microsoft.com/office/drawing/2014/main" id="{DD4A843F-3609-4A8D-AE5C-227F453D6D43}"/>
                </a:ext>
              </a:extLst>
            </p:cNvPr>
            <p:cNvSpPr txBox="1">
              <a:spLocks noChangeArrowheads="1"/>
            </p:cNvSpPr>
            <p:nvPr/>
          </p:nvSpPr>
          <p:spPr bwMode="auto">
            <a:xfrm>
              <a:off x="4857751" y="5521040"/>
              <a:ext cx="2928938" cy="404812"/>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pPr algn="ctr"/>
              <a:r>
                <a:rPr kumimoji="0" lang="zh-CN" altLang="en-US" sz="2400" b="1">
                  <a:ea typeface="宋体" panose="02010600030101010101" pitchFamily="2" charset="-122"/>
                </a:rPr>
                <a:t>东部斑臭鼬</a:t>
              </a:r>
              <a:endParaRPr kumimoji="0" lang="en-US" altLang="zh-CN" sz="2400" b="1" i="1">
                <a:ea typeface="宋体" panose="02010600030101010101" pitchFamily="2" charset="-122"/>
              </a:endParaRPr>
            </a:p>
          </p:txBody>
        </p:sp>
      </p:grpSp>
      <p:sp>
        <p:nvSpPr>
          <p:cNvPr id="51205" name="矩形 1">
            <a:extLst>
              <a:ext uri="{FF2B5EF4-FFF2-40B4-BE49-F238E27FC236}">
                <a16:creationId xmlns:a16="http://schemas.microsoft.com/office/drawing/2014/main" id="{530AAC34-C689-4697-A48C-34F2C0BE71A2}"/>
              </a:ext>
            </a:extLst>
          </p:cNvPr>
          <p:cNvSpPr>
            <a:spLocks noChangeArrowheads="1"/>
          </p:cNvSpPr>
          <p:nvPr/>
        </p:nvSpPr>
        <p:spPr bwMode="auto">
          <a:xfrm>
            <a:off x="517525" y="6122988"/>
            <a:ext cx="8248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r>
              <a:rPr lang="zh-CN" altLang="en-US" sz="2000" b="1">
                <a:latin typeface="宋体" panose="02010600030101010101" pitchFamily="2" charset="-122"/>
                <a:ea typeface="宋体" panose="02010600030101010101" pitchFamily="2" charset="-122"/>
              </a:rPr>
              <a:t>虽然领地有重叠，但西部斑臭鼬在夏末交配，而东部斑臭鼬在冬末繁殖</a:t>
            </a:r>
          </a:p>
        </p:txBody>
      </p:sp>
      <p:sp>
        <p:nvSpPr>
          <p:cNvPr id="10" name="标题 1">
            <a:extLst>
              <a:ext uri="{FF2B5EF4-FFF2-40B4-BE49-F238E27FC236}">
                <a16:creationId xmlns:a16="http://schemas.microsoft.com/office/drawing/2014/main" id="{97C6875A-A634-4FC3-A97E-7A49344D94AA}"/>
              </a:ext>
            </a:extLst>
          </p:cNvPr>
          <p:cNvSpPr txBox="1">
            <a:spLocks noChangeArrowheads="1"/>
          </p:cNvSpPr>
          <p:nvPr/>
        </p:nvSpPr>
        <p:spPr bwMode="auto">
          <a:xfrm>
            <a:off x="304800" y="152400"/>
            <a:ext cx="85344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53975" indent="1588" algn="l" rtl="0" fontAlgn="base">
              <a:lnSpc>
                <a:spcPct val="90000"/>
              </a:lnSpc>
              <a:spcBef>
                <a:spcPct val="0"/>
              </a:spcBef>
              <a:spcAft>
                <a:spcPct val="0"/>
              </a:spcAft>
              <a:defRPr sz="4000" b="1" kern="1200">
                <a:solidFill>
                  <a:schemeClr val="bg2"/>
                </a:solidFill>
                <a:latin typeface="微软雅黑" panose="020B0503020204020204" pitchFamily="34" charset="-122"/>
                <a:ea typeface="微软雅黑" panose="020B0503020204020204" pitchFamily="34" charset="-122"/>
                <a:cs typeface="+mj-cs"/>
              </a:defRPr>
            </a:lvl1pPr>
            <a:lvl2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2pPr>
            <a:lvl3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3pPr>
            <a:lvl4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4pPr>
            <a:lvl5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5pPr>
            <a:lvl6pPr marL="511175" indent="1588" algn="l" rtl="0"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algn="l" rtl="0"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algn="l" rtl="0"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algn="l" rtl="0" fontAlgn="base">
              <a:lnSpc>
                <a:spcPct val="90000"/>
              </a:lnSpc>
              <a:spcBef>
                <a:spcPct val="0"/>
              </a:spcBef>
              <a:spcAft>
                <a:spcPct val="0"/>
              </a:spcAft>
              <a:defRPr sz="3000" b="1">
                <a:solidFill>
                  <a:schemeClr val="tx2"/>
                </a:solidFill>
                <a:latin typeface="Times New Roman" panose="02020603050405020304" pitchFamily="18" charset="0"/>
              </a:defRPr>
            </a:lvl9pPr>
          </a:lstStyle>
          <a:p>
            <a:pPr eaLnBrk="1" hangingPunct="1"/>
            <a:r>
              <a:rPr lang="zh-CN" altLang="en-US"/>
              <a:t>合子前障碍：合子无法形成</a:t>
            </a:r>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a:extLst>
              <a:ext uri="{FF2B5EF4-FFF2-40B4-BE49-F238E27FC236}">
                <a16:creationId xmlns:a16="http://schemas.microsoft.com/office/drawing/2014/main" id="{B25695FF-7B9B-4B36-9AFA-E9F8F2EDFBB4}"/>
              </a:ext>
            </a:extLst>
          </p:cNvPr>
          <p:cNvSpPr txBox="1">
            <a:spLocks noChangeArrowheads="1"/>
          </p:cNvSpPr>
          <p:nvPr/>
        </p:nvSpPr>
        <p:spPr bwMode="auto">
          <a:xfrm>
            <a:off x="467544" y="1268760"/>
            <a:ext cx="80645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kumimoji="1" lang="zh-CN" altLang="en-US" sz="2800">
                <a:latin typeface="微软雅黑" panose="020B0503020204020204" pitchFamily="34" charset="-122"/>
                <a:ea typeface="微软雅黑" panose="020B0503020204020204" pitchFamily="34" charset="-122"/>
              </a:rPr>
              <a:t>    种群的数量是由出生率和死亡率、迁入率和迁出率决定的，因此，凡是影响上述种群特征的因素，都会引起种群数量的变化。</a:t>
            </a:r>
          </a:p>
        </p:txBody>
      </p:sp>
      <p:sp>
        <p:nvSpPr>
          <p:cNvPr id="134147" name="Text Box 3">
            <a:extLst>
              <a:ext uri="{FF2B5EF4-FFF2-40B4-BE49-F238E27FC236}">
                <a16:creationId xmlns:a16="http://schemas.microsoft.com/office/drawing/2014/main" id="{DBA5E1CE-BEA3-453A-B1AB-DCC572DCBB74}"/>
              </a:ext>
            </a:extLst>
          </p:cNvPr>
          <p:cNvSpPr txBox="1">
            <a:spLocks noChangeArrowheads="1"/>
          </p:cNvSpPr>
          <p:nvPr/>
        </p:nvSpPr>
        <p:spPr bwMode="auto">
          <a:xfrm>
            <a:off x="716731" y="3251164"/>
            <a:ext cx="1980029" cy="52322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p>
            <a:pPr eaLnBrk="1" hangingPunct="1">
              <a:defRPr/>
            </a:pPr>
            <a:r>
              <a:rPr kumimoji="1" lang="zh-CN" altLang="en-US" sz="2800" b="1" dirty="0">
                <a:solidFill>
                  <a:srgbClr val="FF0000"/>
                </a:solidFill>
                <a:latin typeface="微软雅黑" panose="020B0503020204020204" pitchFamily="34" charset="-122"/>
                <a:ea typeface="微软雅黑" panose="020B0503020204020204" pitchFamily="34" charset="-122"/>
              </a:rPr>
              <a:t>非生物因素</a:t>
            </a:r>
          </a:p>
        </p:txBody>
      </p:sp>
      <p:sp>
        <p:nvSpPr>
          <p:cNvPr id="134148" name="Text Box 4">
            <a:extLst>
              <a:ext uri="{FF2B5EF4-FFF2-40B4-BE49-F238E27FC236}">
                <a16:creationId xmlns:a16="http://schemas.microsoft.com/office/drawing/2014/main" id="{167F9575-4EE9-41DC-8B4C-58CB7749E821}"/>
              </a:ext>
            </a:extLst>
          </p:cNvPr>
          <p:cNvSpPr txBox="1">
            <a:spLocks noChangeArrowheads="1"/>
          </p:cNvSpPr>
          <p:nvPr/>
        </p:nvSpPr>
        <p:spPr bwMode="auto">
          <a:xfrm>
            <a:off x="721544" y="4342160"/>
            <a:ext cx="5873750" cy="5191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p>
            <a:pPr eaLnBrk="1" hangingPunct="1">
              <a:defRPr/>
            </a:pPr>
            <a:r>
              <a:rPr kumimoji="1" lang="zh-CN" altLang="en-US" sz="2800" b="1" dirty="0">
                <a:latin typeface="微软雅黑" panose="020B0503020204020204" pitchFamily="34" charset="-122"/>
                <a:ea typeface="微软雅黑" panose="020B0503020204020204" pitchFamily="34" charset="-122"/>
              </a:rPr>
              <a:t>种群的出生率、死亡率、迁出和迁入</a:t>
            </a:r>
          </a:p>
        </p:txBody>
      </p:sp>
      <p:sp>
        <p:nvSpPr>
          <p:cNvPr id="134149" name="Text Box 5">
            <a:extLst>
              <a:ext uri="{FF2B5EF4-FFF2-40B4-BE49-F238E27FC236}">
                <a16:creationId xmlns:a16="http://schemas.microsoft.com/office/drawing/2014/main" id="{DE83BBCD-5778-48D0-A20F-11C76C902A54}"/>
              </a:ext>
            </a:extLst>
          </p:cNvPr>
          <p:cNvSpPr txBox="1">
            <a:spLocks noChangeArrowheads="1"/>
          </p:cNvSpPr>
          <p:nvPr/>
        </p:nvSpPr>
        <p:spPr bwMode="auto">
          <a:xfrm>
            <a:off x="721544" y="5421660"/>
            <a:ext cx="2673350" cy="5191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p>
            <a:pPr eaLnBrk="1" hangingPunct="1">
              <a:defRPr/>
            </a:pPr>
            <a:r>
              <a:rPr kumimoji="1" lang="zh-CN" altLang="en-US" sz="2800" b="1">
                <a:latin typeface="微软雅黑" panose="020B0503020204020204" pitchFamily="34" charset="-122"/>
                <a:ea typeface="微软雅黑" panose="020B0503020204020204" pitchFamily="34" charset="-122"/>
              </a:rPr>
              <a:t>种群数量的变化</a:t>
            </a:r>
          </a:p>
        </p:txBody>
      </p:sp>
      <p:grpSp>
        <p:nvGrpSpPr>
          <p:cNvPr id="2" name="Group 6">
            <a:extLst>
              <a:ext uri="{FF2B5EF4-FFF2-40B4-BE49-F238E27FC236}">
                <a16:creationId xmlns:a16="http://schemas.microsoft.com/office/drawing/2014/main" id="{D5F37043-5AF2-4B9E-B5AF-1988C381F2D8}"/>
              </a:ext>
            </a:extLst>
          </p:cNvPr>
          <p:cNvGrpSpPr>
            <a:grpSpLocks/>
          </p:cNvGrpSpPr>
          <p:nvPr/>
        </p:nvGrpSpPr>
        <p:grpSpPr bwMode="auto">
          <a:xfrm>
            <a:off x="2701106" y="3118197"/>
            <a:ext cx="5975350" cy="792163"/>
            <a:chOff x="1428" y="2115"/>
            <a:chExt cx="3675" cy="499"/>
          </a:xfr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p:grpSpPr>
        <p:sp>
          <p:nvSpPr>
            <p:cNvPr id="134151" name="Oval 7">
              <a:extLst>
                <a:ext uri="{FF2B5EF4-FFF2-40B4-BE49-F238E27FC236}">
                  <a16:creationId xmlns:a16="http://schemas.microsoft.com/office/drawing/2014/main" id="{4961F96B-1BEF-4261-A081-223E9A787955}"/>
                </a:ext>
              </a:extLst>
            </p:cNvPr>
            <p:cNvSpPr>
              <a:spLocks noChangeArrowheads="1"/>
            </p:cNvSpPr>
            <p:nvPr/>
          </p:nvSpPr>
          <p:spPr bwMode="auto">
            <a:xfrm>
              <a:off x="1746" y="2115"/>
              <a:ext cx="3357" cy="499"/>
            </a:xfrm>
            <a:prstGeom prst="ellipse">
              <a:avLst/>
            </a:prstGeom>
            <a:grpFill/>
            <a:ln w="9525" algn="ctr">
              <a:solidFill>
                <a:schemeClr val="bg1"/>
              </a:solidFill>
              <a:round/>
              <a:headEnd/>
              <a:tailEnd/>
            </a:ln>
            <a:effectLst/>
          </p:spPr>
          <p:txBody>
            <a:bodyPr wrap="none" anchor="ctr"/>
            <a:lstStyle/>
            <a:p>
              <a:pPr algn="ctr" eaLnBrk="1" hangingPunct="1">
                <a:defRPr/>
              </a:pPr>
              <a:r>
                <a:rPr kumimoji="1" lang="zh-CN" altLang="en-US" sz="2400" b="1" dirty="0">
                  <a:latin typeface="微软雅黑" panose="020B0503020204020204" pitchFamily="34" charset="-122"/>
                  <a:ea typeface="微软雅黑" panose="020B0503020204020204" pitchFamily="34" charset="-122"/>
                </a:rPr>
                <a:t>阳光、温度、水等气候因素</a:t>
              </a:r>
            </a:p>
          </p:txBody>
        </p:sp>
        <p:sp>
          <p:nvSpPr>
            <p:cNvPr id="134152" name="AutoShape 8">
              <a:extLst>
                <a:ext uri="{FF2B5EF4-FFF2-40B4-BE49-F238E27FC236}">
                  <a16:creationId xmlns:a16="http://schemas.microsoft.com/office/drawing/2014/main" id="{0CFFB55C-8FE4-4E56-9104-BE8C4D289216}"/>
                </a:ext>
              </a:extLst>
            </p:cNvPr>
            <p:cNvSpPr>
              <a:spLocks noChangeArrowheads="1"/>
            </p:cNvSpPr>
            <p:nvPr/>
          </p:nvSpPr>
          <p:spPr bwMode="auto">
            <a:xfrm flipH="1">
              <a:off x="1428" y="2251"/>
              <a:ext cx="363" cy="227"/>
            </a:xfrm>
            <a:prstGeom prst="chevron">
              <a:avLst>
                <a:gd name="adj" fmla="val 39978"/>
              </a:avLst>
            </a:prstGeom>
            <a:grpFill/>
            <a:ln w="9525" algn="ctr">
              <a:solidFill>
                <a:schemeClr val="bg1"/>
              </a:solidFill>
              <a:miter lim="800000"/>
              <a:headEnd/>
              <a:tailEnd/>
            </a:ln>
            <a:effectLst/>
          </p:spPr>
          <p:txBody>
            <a:bodyPr wrap="none" anchor="ctr"/>
            <a:lstStyle/>
            <a:p>
              <a:pPr eaLnBrk="1" hangingPunct="1">
                <a:defRPr/>
              </a:pPr>
              <a:endParaRPr lang="zh-CN" altLang="en-US">
                <a:latin typeface="微软雅黑" panose="020B0503020204020204" pitchFamily="34" charset="-122"/>
                <a:ea typeface="微软雅黑" panose="020B0503020204020204" pitchFamily="34" charset="-122"/>
              </a:endParaRPr>
            </a:p>
          </p:txBody>
        </p:sp>
      </p:grpSp>
      <p:grpSp>
        <p:nvGrpSpPr>
          <p:cNvPr id="3" name="Group 9">
            <a:extLst>
              <a:ext uri="{FF2B5EF4-FFF2-40B4-BE49-F238E27FC236}">
                <a16:creationId xmlns:a16="http://schemas.microsoft.com/office/drawing/2014/main" id="{C77EBBE8-4BCA-461C-9867-108DD27D3F5B}"/>
              </a:ext>
            </a:extLst>
          </p:cNvPr>
          <p:cNvGrpSpPr>
            <a:grpSpLocks/>
          </p:cNvGrpSpPr>
          <p:nvPr/>
        </p:nvGrpSpPr>
        <p:grpSpPr bwMode="auto">
          <a:xfrm>
            <a:off x="6698481" y="4413597"/>
            <a:ext cx="1873250" cy="431800"/>
            <a:chOff x="3923" y="2931"/>
            <a:chExt cx="1180" cy="272"/>
          </a:xfr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p:grpSpPr>
        <p:sp>
          <p:nvSpPr>
            <p:cNvPr id="134154" name="Oval 10">
              <a:extLst>
                <a:ext uri="{FF2B5EF4-FFF2-40B4-BE49-F238E27FC236}">
                  <a16:creationId xmlns:a16="http://schemas.microsoft.com/office/drawing/2014/main" id="{A8E5E1B9-CCEE-4A77-B6FB-B4A41D65091D}"/>
                </a:ext>
              </a:extLst>
            </p:cNvPr>
            <p:cNvSpPr>
              <a:spLocks noChangeArrowheads="1"/>
            </p:cNvSpPr>
            <p:nvPr/>
          </p:nvSpPr>
          <p:spPr bwMode="auto">
            <a:xfrm>
              <a:off x="4241" y="2931"/>
              <a:ext cx="862" cy="272"/>
            </a:xfrm>
            <a:prstGeom prst="ellipse">
              <a:avLst/>
            </a:prstGeom>
            <a:grpFill/>
            <a:ln w="9525" algn="ctr">
              <a:solidFill>
                <a:schemeClr val="bg1"/>
              </a:solidFill>
              <a:round/>
              <a:headEnd/>
              <a:tailEnd/>
            </a:ln>
            <a:effectLst/>
          </p:spPr>
          <p:txBody>
            <a:bodyPr wrap="none" anchor="ctr"/>
            <a:lstStyle/>
            <a:p>
              <a:pPr algn="ctr" eaLnBrk="1" hangingPunct="1">
                <a:defRPr/>
              </a:pPr>
              <a:r>
                <a:rPr kumimoji="1" lang="zh-CN" altLang="en-US" sz="2400" b="1" dirty="0">
                  <a:latin typeface="微软雅黑" panose="020B0503020204020204" pitchFamily="34" charset="-122"/>
                  <a:ea typeface="微软雅黑" panose="020B0503020204020204" pitchFamily="34" charset="-122"/>
                </a:rPr>
                <a:t>增或减</a:t>
              </a:r>
            </a:p>
          </p:txBody>
        </p:sp>
        <p:sp>
          <p:nvSpPr>
            <p:cNvPr id="134155" name="AutoShape 11">
              <a:extLst>
                <a:ext uri="{FF2B5EF4-FFF2-40B4-BE49-F238E27FC236}">
                  <a16:creationId xmlns:a16="http://schemas.microsoft.com/office/drawing/2014/main" id="{B9D2AA37-4EE2-404D-92B0-D748AA7D4FEE}"/>
                </a:ext>
              </a:extLst>
            </p:cNvPr>
            <p:cNvSpPr>
              <a:spLocks noChangeArrowheads="1"/>
            </p:cNvSpPr>
            <p:nvPr/>
          </p:nvSpPr>
          <p:spPr bwMode="auto">
            <a:xfrm flipH="1">
              <a:off x="3923" y="2976"/>
              <a:ext cx="363" cy="182"/>
            </a:xfrm>
            <a:prstGeom prst="chevron">
              <a:avLst>
                <a:gd name="adj" fmla="val 49863"/>
              </a:avLst>
            </a:prstGeom>
            <a:grpFill/>
            <a:ln w="9525" algn="ctr">
              <a:solidFill>
                <a:schemeClr val="bg1"/>
              </a:solidFill>
              <a:miter lim="800000"/>
              <a:headEnd/>
              <a:tailEnd/>
            </a:ln>
            <a:effectLst/>
          </p:spPr>
          <p:txBody>
            <a:bodyPr wrap="none" anchor="ctr"/>
            <a:lstStyle/>
            <a:p>
              <a:pPr eaLnBrk="1" hangingPunct="1">
                <a:defRPr/>
              </a:pPr>
              <a:endParaRPr lang="zh-CN" altLang="en-US">
                <a:latin typeface="微软雅黑" panose="020B0503020204020204" pitchFamily="34" charset="-122"/>
                <a:ea typeface="微软雅黑" panose="020B0503020204020204" pitchFamily="34" charset="-122"/>
              </a:endParaRPr>
            </a:p>
          </p:txBody>
        </p:sp>
      </p:grpSp>
      <p:grpSp>
        <p:nvGrpSpPr>
          <p:cNvPr id="4" name="Group 12">
            <a:extLst>
              <a:ext uri="{FF2B5EF4-FFF2-40B4-BE49-F238E27FC236}">
                <a16:creationId xmlns:a16="http://schemas.microsoft.com/office/drawing/2014/main" id="{3CC1E09B-8D5E-4A0A-914D-5A9CBBC3356F}"/>
              </a:ext>
            </a:extLst>
          </p:cNvPr>
          <p:cNvGrpSpPr>
            <a:grpSpLocks/>
          </p:cNvGrpSpPr>
          <p:nvPr/>
        </p:nvGrpSpPr>
        <p:grpSpPr bwMode="auto">
          <a:xfrm>
            <a:off x="3458394" y="5348635"/>
            <a:ext cx="5113337" cy="649287"/>
            <a:chOff x="1882" y="3520"/>
            <a:chExt cx="3221" cy="409"/>
          </a:xfr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p:grpSpPr>
        <p:sp>
          <p:nvSpPr>
            <p:cNvPr id="134157" name="Oval 13">
              <a:extLst>
                <a:ext uri="{FF2B5EF4-FFF2-40B4-BE49-F238E27FC236}">
                  <a16:creationId xmlns:a16="http://schemas.microsoft.com/office/drawing/2014/main" id="{D3229268-9437-41EE-AD5A-31892727C1EE}"/>
                </a:ext>
              </a:extLst>
            </p:cNvPr>
            <p:cNvSpPr>
              <a:spLocks noChangeArrowheads="1"/>
            </p:cNvSpPr>
            <p:nvPr/>
          </p:nvSpPr>
          <p:spPr bwMode="auto">
            <a:xfrm>
              <a:off x="2200" y="3520"/>
              <a:ext cx="2903" cy="409"/>
            </a:xfrm>
            <a:prstGeom prst="ellipse">
              <a:avLst/>
            </a:prstGeom>
            <a:grpFill/>
            <a:ln w="9525" algn="ctr">
              <a:solidFill>
                <a:schemeClr val="bg1"/>
              </a:solidFill>
              <a:round/>
              <a:headEnd/>
              <a:tailEnd/>
            </a:ln>
            <a:effectLst/>
          </p:spPr>
          <p:txBody>
            <a:bodyPr wrap="none" anchor="ctr"/>
            <a:lstStyle/>
            <a:p>
              <a:pPr algn="ctr" eaLnBrk="1" hangingPunct="1">
                <a:defRPr/>
              </a:pPr>
              <a:r>
                <a:rPr kumimoji="1" lang="zh-CN" altLang="en-US" sz="2400" b="1">
                  <a:latin typeface="微软雅黑" panose="020B0503020204020204" pitchFamily="34" charset="-122"/>
                  <a:ea typeface="微软雅黑" panose="020B0503020204020204" pitchFamily="34" charset="-122"/>
                </a:rPr>
                <a:t>增长、波动、稳定、下降等</a:t>
              </a:r>
            </a:p>
          </p:txBody>
        </p:sp>
        <p:sp>
          <p:nvSpPr>
            <p:cNvPr id="134158" name="AutoShape 14">
              <a:extLst>
                <a:ext uri="{FF2B5EF4-FFF2-40B4-BE49-F238E27FC236}">
                  <a16:creationId xmlns:a16="http://schemas.microsoft.com/office/drawing/2014/main" id="{97770ABB-55D8-411D-A331-2E84C2133517}"/>
                </a:ext>
              </a:extLst>
            </p:cNvPr>
            <p:cNvSpPr>
              <a:spLocks noChangeArrowheads="1"/>
            </p:cNvSpPr>
            <p:nvPr/>
          </p:nvSpPr>
          <p:spPr bwMode="auto">
            <a:xfrm flipH="1">
              <a:off x="1882" y="3612"/>
              <a:ext cx="363" cy="227"/>
            </a:xfrm>
            <a:prstGeom prst="chevron">
              <a:avLst>
                <a:gd name="adj" fmla="val 39978"/>
              </a:avLst>
            </a:prstGeom>
            <a:grpFill/>
            <a:ln w="9525" algn="ctr">
              <a:solidFill>
                <a:schemeClr val="bg1"/>
              </a:solidFill>
              <a:miter lim="800000"/>
              <a:headEnd/>
              <a:tailEnd/>
            </a:ln>
            <a:effectLst/>
          </p:spPr>
          <p:txBody>
            <a:bodyPr wrap="none" anchor="ctr"/>
            <a:lstStyle/>
            <a:p>
              <a:pPr eaLnBrk="1" hangingPunct="1">
                <a:defRPr/>
              </a:pPr>
              <a:endParaRPr lang="zh-CN" altLang="en-US" sz="1600">
                <a:latin typeface="微软雅黑" panose="020B0503020204020204" pitchFamily="34" charset="-122"/>
                <a:ea typeface="微软雅黑" panose="020B0503020204020204" pitchFamily="34" charset="-122"/>
              </a:endParaRPr>
            </a:p>
          </p:txBody>
        </p:sp>
      </p:grpSp>
      <p:sp>
        <p:nvSpPr>
          <p:cNvPr id="134159" name="Line 15">
            <a:extLst>
              <a:ext uri="{FF2B5EF4-FFF2-40B4-BE49-F238E27FC236}">
                <a16:creationId xmlns:a16="http://schemas.microsoft.com/office/drawing/2014/main" id="{B56005ED-CD7B-4CE5-ABBE-3381702279FD}"/>
              </a:ext>
            </a:extLst>
          </p:cNvPr>
          <p:cNvSpPr>
            <a:spLocks noChangeShapeType="1"/>
          </p:cNvSpPr>
          <p:nvPr/>
        </p:nvSpPr>
        <p:spPr bwMode="auto">
          <a:xfrm>
            <a:off x="1513706" y="3837335"/>
            <a:ext cx="0" cy="431800"/>
          </a:xfrm>
          <a:prstGeom prst="line">
            <a:avLst/>
          </a:prstGeom>
          <a:noFill/>
          <a:ln w="76200" cmpd="tri">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34160" name="Line 16">
            <a:extLst>
              <a:ext uri="{FF2B5EF4-FFF2-40B4-BE49-F238E27FC236}">
                <a16:creationId xmlns:a16="http://schemas.microsoft.com/office/drawing/2014/main" id="{6CB31D79-E355-44CA-9134-AAD1203D5A6D}"/>
              </a:ext>
            </a:extLst>
          </p:cNvPr>
          <p:cNvSpPr>
            <a:spLocks noChangeShapeType="1"/>
          </p:cNvSpPr>
          <p:nvPr/>
        </p:nvSpPr>
        <p:spPr bwMode="auto">
          <a:xfrm>
            <a:off x="2089969" y="4918422"/>
            <a:ext cx="0" cy="431800"/>
          </a:xfrm>
          <a:prstGeom prst="line">
            <a:avLst/>
          </a:prstGeom>
          <a:noFill/>
          <a:ln w="76200" cmpd="tri">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34161" name="Text Box 17">
            <a:extLst>
              <a:ext uri="{FF2B5EF4-FFF2-40B4-BE49-F238E27FC236}">
                <a16:creationId xmlns:a16="http://schemas.microsoft.com/office/drawing/2014/main" id="{AA123188-4541-4D11-B09F-DD45E18429B1}"/>
              </a:ext>
            </a:extLst>
          </p:cNvPr>
          <p:cNvSpPr txBox="1">
            <a:spLocks noChangeArrowheads="1"/>
          </p:cNvSpPr>
          <p:nvPr/>
        </p:nvSpPr>
        <p:spPr bwMode="auto">
          <a:xfrm>
            <a:off x="383382" y="161763"/>
            <a:ext cx="72849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spcBef>
                <a:spcPct val="50000"/>
              </a:spcBef>
              <a:defRPr sz="4000" b="1">
                <a:solidFill>
                  <a:schemeClr val="bg2"/>
                </a:solidFill>
                <a:latin typeface="微软雅黑" panose="020B0503020204020204" pitchFamily="34" charset="-122"/>
                <a:ea typeface="微软雅黑" panose="020B0503020204020204" pitchFamily="34" charset="-122"/>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a:defRPr>
                <a:solidFill>
                  <a:schemeClr val="tx1"/>
                </a:solidFill>
                <a:latin typeface="Arial" panose="020B0604020202020204" pitchFamily="34" charset="0"/>
              </a:defRPr>
            </a:lvl6pPr>
            <a:lvl7pPr>
              <a:defRPr>
                <a:solidFill>
                  <a:schemeClr val="tx1"/>
                </a:solidFill>
                <a:latin typeface="Arial" panose="020B0604020202020204" pitchFamily="34" charset="0"/>
              </a:defRPr>
            </a:lvl7pPr>
            <a:lvl8pPr>
              <a:defRPr>
                <a:solidFill>
                  <a:schemeClr val="tx1"/>
                </a:solidFill>
                <a:latin typeface="Arial" panose="020B0604020202020204" pitchFamily="34" charset="0"/>
              </a:defRPr>
            </a:lvl8pPr>
            <a:lvl9pPr>
              <a:defRPr>
                <a:solidFill>
                  <a:schemeClr val="tx1"/>
                </a:solidFill>
                <a:latin typeface="Arial" panose="020B0604020202020204" pitchFamily="34" charset="0"/>
              </a:defRPr>
            </a:lvl9pPr>
          </a:lstStyle>
          <a:p>
            <a:r>
              <a:rPr lang="zh-CN" altLang="en-US" dirty="0"/>
              <a:t>一、影响种群数量变化的因素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4147"/>
                                        </p:tgtEl>
                                        <p:attrNameLst>
                                          <p:attrName>style.visibility</p:attrName>
                                        </p:attrNameLst>
                                      </p:cBhvr>
                                      <p:to>
                                        <p:strVal val="visible"/>
                                      </p:to>
                                    </p:set>
                                    <p:animEffect transition="in" filter="wipe(left)">
                                      <p:cBhvr>
                                        <p:cTn id="7" dur="500"/>
                                        <p:tgtEl>
                                          <p:spTgt spid="1341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34159"/>
                                        </p:tgtEl>
                                        <p:attrNameLst>
                                          <p:attrName>style.visibility</p:attrName>
                                        </p:attrNameLst>
                                      </p:cBhvr>
                                      <p:to>
                                        <p:strVal val="visible"/>
                                      </p:to>
                                    </p:set>
                                    <p:animEffect transition="in" filter="wipe(up)">
                                      <p:cBhvr>
                                        <p:cTn id="17" dur="500"/>
                                        <p:tgtEl>
                                          <p:spTgt spid="13415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34148"/>
                                        </p:tgtEl>
                                        <p:attrNameLst>
                                          <p:attrName>style.visibility</p:attrName>
                                        </p:attrNameLst>
                                      </p:cBhvr>
                                      <p:to>
                                        <p:strVal val="visible"/>
                                      </p:to>
                                    </p:set>
                                    <p:animEffect transition="in" filter="wipe(left)">
                                      <p:cBhvr>
                                        <p:cTn id="22" dur="500"/>
                                        <p:tgtEl>
                                          <p:spTgt spid="1341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right)">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134160"/>
                                        </p:tgtEl>
                                        <p:attrNameLst>
                                          <p:attrName>style.visibility</p:attrName>
                                        </p:attrNameLst>
                                      </p:cBhvr>
                                      <p:to>
                                        <p:strVal val="visible"/>
                                      </p:to>
                                    </p:set>
                                    <p:animEffect transition="in" filter="wipe(up)">
                                      <p:cBhvr>
                                        <p:cTn id="32" dur="500"/>
                                        <p:tgtEl>
                                          <p:spTgt spid="13416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34149"/>
                                        </p:tgtEl>
                                        <p:attrNameLst>
                                          <p:attrName>style.visibility</p:attrName>
                                        </p:attrNameLst>
                                      </p:cBhvr>
                                      <p:to>
                                        <p:strVal val="visible"/>
                                      </p:to>
                                    </p:set>
                                    <p:animEffect transition="in" filter="wipe(left)">
                                      <p:cBhvr>
                                        <p:cTn id="37" dur="500"/>
                                        <p:tgtEl>
                                          <p:spTgt spid="13414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a:extLst>
              <a:ext uri="{FF2B5EF4-FFF2-40B4-BE49-F238E27FC236}">
                <a16:creationId xmlns:a16="http://schemas.microsoft.com/office/drawing/2014/main" id="{B25695FF-7B9B-4B36-9AFA-E9F8F2EDFBB4}"/>
              </a:ext>
            </a:extLst>
          </p:cNvPr>
          <p:cNvSpPr txBox="1">
            <a:spLocks noChangeArrowheads="1"/>
          </p:cNvSpPr>
          <p:nvPr/>
        </p:nvSpPr>
        <p:spPr bwMode="auto">
          <a:xfrm>
            <a:off x="467544" y="1268760"/>
            <a:ext cx="80645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kumimoji="1" lang="zh-CN" altLang="en-US" sz="2800">
                <a:latin typeface="微软雅黑" panose="020B0503020204020204" pitchFamily="34" charset="-122"/>
                <a:ea typeface="微软雅黑" panose="020B0503020204020204" pitchFamily="34" charset="-122"/>
              </a:rPr>
              <a:t>    种群的数量是由出生率和死亡率、迁入率和迁出率决定的，因此，凡是影响上述种群特征的因素，都会引起种群数量的变化。</a:t>
            </a:r>
          </a:p>
        </p:txBody>
      </p:sp>
      <p:sp>
        <p:nvSpPr>
          <p:cNvPr id="134147" name="Text Box 3">
            <a:extLst>
              <a:ext uri="{FF2B5EF4-FFF2-40B4-BE49-F238E27FC236}">
                <a16:creationId xmlns:a16="http://schemas.microsoft.com/office/drawing/2014/main" id="{DBA5E1CE-BEA3-453A-B1AB-DCC572DCBB74}"/>
              </a:ext>
            </a:extLst>
          </p:cNvPr>
          <p:cNvSpPr txBox="1">
            <a:spLocks noChangeArrowheads="1"/>
          </p:cNvSpPr>
          <p:nvPr/>
        </p:nvSpPr>
        <p:spPr bwMode="auto">
          <a:xfrm>
            <a:off x="721544" y="3248372"/>
            <a:ext cx="1627369" cy="52322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p>
            <a:pPr eaLnBrk="1" hangingPunct="1">
              <a:defRPr/>
            </a:pPr>
            <a:r>
              <a:rPr kumimoji="1" lang="zh-CN" altLang="en-US" sz="2800" b="1" dirty="0">
                <a:solidFill>
                  <a:srgbClr val="FF0000"/>
                </a:solidFill>
                <a:latin typeface="微软雅黑" panose="020B0503020204020204" pitchFamily="34" charset="-122"/>
                <a:ea typeface="微软雅黑" panose="020B0503020204020204" pitchFamily="34" charset="-122"/>
              </a:rPr>
              <a:t>生物因素</a:t>
            </a:r>
          </a:p>
        </p:txBody>
      </p:sp>
      <p:sp>
        <p:nvSpPr>
          <p:cNvPr id="134148" name="Text Box 4">
            <a:extLst>
              <a:ext uri="{FF2B5EF4-FFF2-40B4-BE49-F238E27FC236}">
                <a16:creationId xmlns:a16="http://schemas.microsoft.com/office/drawing/2014/main" id="{167F9575-4EE9-41DC-8B4C-58CB7749E821}"/>
              </a:ext>
            </a:extLst>
          </p:cNvPr>
          <p:cNvSpPr txBox="1">
            <a:spLocks noChangeArrowheads="1"/>
          </p:cNvSpPr>
          <p:nvPr/>
        </p:nvSpPr>
        <p:spPr bwMode="auto">
          <a:xfrm>
            <a:off x="721544" y="4342160"/>
            <a:ext cx="5873750" cy="5191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p>
            <a:pPr eaLnBrk="1" hangingPunct="1">
              <a:defRPr/>
            </a:pPr>
            <a:r>
              <a:rPr kumimoji="1" lang="zh-CN" altLang="en-US" sz="2800" b="1" dirty="0">
                <a:latin typeface="微软雅黑" panose="020B0503020204020204" pitchFamily="34" charset="-122"/>
                <a:ea typeface="微软雅黑" panose="020B0503020204020204" pitchFamily="34" charset="-122"/>
              </a:rPr>
              <a:t>种群的出生率、死亡率、迁出和迁入</a:t>
            </a:r>
          </a:p>
        </p:txBody>
      </p:sp>
      <p:sp>
        <p:nvSpPr>
          <p:cNvPr id="134149" name="Text Box 5">
            <a:extLst>
              <a:ext uri="{FF2B5EF4-FFF2-40B4-BE49-F238E27FC236}">
                <a16:creationId xmlns:a16="http://schemas.microsoft.com/office/drawing/2014/main" id="{DE83BBCD-5778-48D0-A20F-11C76C902A54}"/>
              </a:ext>
            </a:extLst>
          </p:cNvPr>
          <p:cNvSpPr txBox="1">
            <a:spLocks noChangeArrowheads="1"/>
          </p:cNvSpPr>
          <p:nvPr/>
        </p:nvSpPr>
        <p:spPr bwMode="auto">
          <a:xfrm>
            <a:off x="721544" y="5421660"/>
            <a:ext cx="2673350" cy="5191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p>
            <a:pPr eaLnBrk="1" hangingPunct="1">
              <a:defRPr/>
            </a:pPr>
            <a:r>
              <a:rPr kumimoji="1" lang="zh-CN" altLang="en-US" sz="2800" b="1">
                <a:latin typeface="微软雅黑" panose="020B0503020204020204" pitchFamily="34" charset="-122"/>
                <a:ea typeface="微软雅黑" panose="020B0503020204020204" pitchFamily="34" charset="-122"/>
              </a:rPr>
              <a:t>种群数量的变化</a:t>
            </a:r>
          </a:p>
        </p:txBody>
      </p:sp>
      <p:grpSp>
        <p:nvGrpSpPr>
          <p:cNvPr id="2" name="Group 6">
            <a:extLst>
              <a:ext uri="{FF2B5EF4-FFF2-40B4-BE49-F238E27FC236}">
                <a16:creationId xmlns:a16="http://schemas.microsoft.com/office/drawing/2014/main" id="{D5F37043-5AF2-4B9E-B5AF-1988C381F2D8}"/>
              </a:ext>
            </a:extLst>
          </p:cNvPr>
          <p:cNvGrpSpPr>
            <a:grpSpLocks/>
          </p:cNvGrpSpPr>
          <p:nvPr/>
        </p:nvGrpSpPr>
        <p:grpSpPr bwMode="auto">
          <a:xfrm>
            <a:off x="2451919" y="3118197"/>
            <a:ext cx="5975350" cy="792163"/>
            <a:chOff x="1428" y="2115"/>
            <a:chExt cx="3675" cy="499"/>
          </a:xfr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p:grpSpPr>
        <p:sp>
          <p:nvSpPr>
            <p:cNvPr id="134151" name="Oval 7">
              <a:extLst>
                <a:ext uri="{FF2B5EF4-FFF2-40B4-BE49-F238E27FC236}">
                  <a16:creationId xmlns:a16="http://schemas.microsoft.com/office/drawing/2014/main" id="{4961F96B-1BEF-4261-A081-223E9A787955}"/>
                </a:ext>
              </a:extLst>
            </p:cNvPr>
            <p:cNvSpPr>
              <a:spLocks noChangeArrowheads="1"/>
            </p:cNvSpPr>
            <p:nvPr/>
          </p:nvSpPr>
          <p:spPr bwMode="auto">
            <a:xfrm>
              <a:off x="1746" y="2115"/>
              <a:ext cx="3357" cy="499"/>
            </a:xfrm>
            <a:prstGeom prst="ellipse">
              <a:avLst/>
            </a:prstGeom>
            <a:grpFill/>
            <a:ln w="9525" algn="ctr">
              <a:solidFill>
                <a:schemeClr val="bg1"/>
              </a:solidFill>
              <a:round/>
              <a:headEnd/>
              <a:tailEnd/>
            </a:ln>
            <a:effectLst/>
          </p:spPr>
          <p:txBody>
            <a:bodyPr wrap="none" anchor="ctr"/>
            <a:lstStyle/>
            <a:p>
              <a:pPr algn="ctr" eaLnBrk="1" hangingPunct="1">
                <a:defRPr/>
              </a:pPr>
              <a:r>
                <a:rPr kumimoji="1" lang="zh-CN" altLang="en-US" sz="2400" b="1" dirty="0">
                  <a:latin typeface="微软雅黑" panose="020B0503020204020204" pitchFamily="34" charset="-122"/>
                  <a:ea typeface="微软雅黑" panose="020B0503020204020204" pitchFamily="34" charset="-122"/>
                </a:rPr>
                <a:t>捕食与被捕食、种间竞争、传染病等</a:t>
              </a:r>
            </a:p>
          </p:txBody>
        </p:sp>
        <p:sp>
          <p:nvSpPr>
            <p:cNvPr id="134152" name="AutoShape 8">
              <a:extLst>
                <a:ext uri="{FF2B5EF4-FFF2-40B4-BE49-F238E27FC236}">
                  <a16:creationId xmlns:a16="http://schemas.microsoft.com/office/drawing/2014/main" id="{0CFFB55C-8FE4-4E56-9104-BE8C4D289216}"/>
                </a:ext>
              </a:extLst>
            </p:cNvPr>
            <p:cNvSpPr>
              <a:spLocks noChangeArrowheads="1"/>
            </p:cNvSpPr>
            <p:nvPr/>
          </p:nvSpPr>
          <p:spPr bwMode="auto">
            <a:xfrm flipH="1">
              <a:off x="1428" y="2251"/>
              <a:ext cx="363" cy="227"/>
            </a:xfrm>
            <a:prstGeom prst="chevron">
              <a:avLst>
                <a:gd name="adj" fmla="val 39978"/>
              </a:avLst>
            </a:prstGeom>
            <a:grpFill/>
            <a:ln w="9525" algn="ctr">
              <a:solidFill>
                <a:schemeClr val="bg1"/>
              </a:solidFill>
              <a:miter lim="800000"/>
              <a:headEnd/>
              <a:tailEnd/>
            </a:ln>
            <a:effectLst/>
          </p:spPr>
          <p:txBody>
            <a:bodyPr wrap="none" anchor="ctr"/>
            <a:lstStyle/>
            <a:p>
              <a:pPr eaLnBrk="1" hangingPunct="1">
                <a:defRPr/>
              </a:pPr>
              <a:endParaRPr lang="zh-CN" altLang="en-US">
                <a:latin typeface="微软雅黑" panose="020B0503020204020204" pitchFamily="34" charset="-122"/>
                <a:ea typeface="微软雅黑" panose="020B0503020204020204" pitchFamily="34" charset="-122"/>
              </a:endParaRPr>
            </a:p>
          </p:txBody>
        </p:sp>
      </p:grpSp>
      <p:grpSp>
        <p:nvGrpSpPr>
          <p:cNvPr id="3" name="Group 9">
            <a:extLst>
              <a:ext uri="{FF2B5EF4-FFF2-40B4-BE49-F238E27FC236}">
                <a16:creationId xmlns:a16="http://schemas.microsoft.com/office/drawing/2014/main" id="{C77EBBE8-4BCA-461C-9867-108DD27D3F5B}"/>
              </a:ext>
            </a:extLst>
          </p:cNvPr>
          <p:cNvGrpSpPr>
            <a:grpSpLocks/>
          </p:cNvGrpSpPr>
          <p:nvPr/>
        </p:nvGrpSpPr>
        <p:grpSpPr bwMode="auto">
          <a:xfrm>
            <a:off x="6698481" y="4413597"/>
            <a:ext cx="1873250" cy="431800"/>
            <a:chOff x="3923" y="2931"/>
            <a:chExt cx="1180" cy="272"/>
          </a:xfr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p:grpSpPr>
        <p:sp>
          <p:nvSpPr>
            <p:cNvPr id="134154" name="Oval 10">
              <a:extLst>
                <a:ext uri="{FF2B5EF4-FFF2-40B4-BE49-F238E27FC236}">
                  <a16:creationId xmlns:a16="http://schemas.microsoft.com/office/drawing/2014/main" id="{A8E5E1B9-CCEE-4A77-B6FB-B4A41D65091D}"/>
                </a:ext>
              </a:extLst>
            </p:cNvPr>
            <p:cNvSpPr>
              <a:spLocks noChangeArrowheads="1"/>
            </p:cNvSpPr>
            <p:nvPr/>
          </p:nvSpPr>
          <p:spPr bwMode="auto">
            <a:xfrm>
              <a:off x="4241" y="2931"/>
              <a:ext cx="862" cy="272"/>
            </a:xfrm>
            <a:prstGeom prst="ellipse">
              <a:avLst/>
            </a:prstGeom>
            <a:grpFill/>
            <a:ln w="9525" algn="ctr">
              <a:solidFill>
                <a:schemeClr val="bg1"/>
              </a:solidFill>
              <a:round/>
              <a:headEnd/>
              <a:tailEnd/>
            </a:ln>
            <a:effectLst/>
          </p:spPr>
          <p:txBody>
            <a:bodyPr wrap="none" anchor="ctr"/>
            <a:lstStyle/>
            <a:p>
              <a:pPr algn="ctr" eaLnBrk="1" hangingPunct="1">
                <a:defRPr/>
              </a:pPr>
              <a:r>
                <a:rPr kumimoji="1" lang="zh-CN" altLang="en-US" sz="2400" b="1" dirty="0">
                  <a:latin typeface="微软雅黑" panose="020B0503020204020204" pitchFamily="34" charset="-122"/>
                  <a:ea typeface="微软雅黑" panose="020B0503020204020204" pitchFamily="34" charset="-122"/>
                </a:rPr>
                <a:t>增或减</a:t>
              </a:r>
            </a:p>
          </p:txBody>
        </p:sp>
        <p:sp>
          <p:nvSpPr>
            <p:cNvPr id="134155" name="AutoShape 11">
              <a:extLst>
                <a:ext uri="{FF2B5EF4-FFF2-40B4-BE49-F238E27FC236}">
                  <a16:creationId xmlns:a16="http://schemas.microsoft.com/office/drawing/2014/main" id="{B9D2AA37-4EE2-404D-92B0-D748AA7D4FEE}"/>
                </a:ext>
              </a:extLst>
            </p:cNvPr>
            <p:cNvSpPr>
              <a:spLocks noChangeArrowheads="1"/>
            </p:cNvSpPr>
            <p:nvPr/>
          </p:nvSpPr>
          <p:spPr bwMode="auto">
            <a:xfrm flipH="1">
              <a:off x="3923" y="2976"/>
              <a:ext cx="363" cy="182"/>
            </a:xfrm>
            <a:prstGeom prst="chevron">
              <a:avLst>
                <a:gd name="adj" fmla="val 49863"/>
              </a:avLst>
            </a:prstGeom>
            <a:grpFill/>
            <a:ln w="9525" algn="ctr">
              <a:solidFill>
                <a:schemeClr val="bg1"/>
              </a:solidFill>
              <a:miter lim="800000"/>
              <a:headEnd/>
              <a:tailEnd/>
            </a:ln>
            <a:effectLst/>
          </p:spPr>
          <p:txBody>
            <a:bodyPr wrap="none" anchor="ctr"/>
            <a:lstStyle/>
            <a:p>
              <a:pPr eaLnBrk="1" hangingPunct="1">
                <a:defRPr/>
              </a:pPr>
              <a:endParaRPr lang="zh-CN" altLang="en-US">
                <a:latin typeface="微软雅黑" panose="020B0503020204020204" pitchFamily="34" charset="-122"/>
                <a:ea typeface="微软雅黑" panose="020B0503020204020204" pitchFamily="34" charset="-122"/>
              </a:endParaRPr>
            </a:p>
          </p:txBody>
        </p:sp>
      </p:grpSp>
      <p:grpSp>
        <p:nvGrpSpPr>
          <p:cNvPr id="4" name="Group 12">
            <a:extLst>
              <a:ext uri="{FF2B5EF4-FFF2-40B4-BE49-F238E27FC236}">
                <a16:creationId xmlns:a16="http://schemas.microsoft.com/office/drawing/2014/main" id="{3CC1E09B-8D5E-4A0A-914D-5A9CBBC3356F}"/>
              </a:ext>
            </a:extLst>
          </p:cNvPr>
          <p:cNvGrpSpPr>
            <a:grpSpLocks/>
          </p:cNvGrpSpPr>
          <p:nvPr/>
        </p:nvGrpSpPr>
        <p:grpSpPr bwMode="auto">
          <a:xfrm>
            <a:off x="3458394" y="5348635"/>
            <a:ext cx="5113337" cy="649287"/>
            <a:chOff x="1882" y="3520"/>
            <a:chExt cx="3221" cy="409"/>
          </a:xfr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p:grpSpPr>
        <p:sp>
          <p:nvSpPr>
            <p:cNvPr id="134157" name="Oval 13">
              <a:extLst>
                <a:ext uri="{FF2B5EF4-FFF2-40B4-BE49-F238E27FC236}">
                  <a16:creationId xmlns:a16="http://schemas.microsoft.com/office/drawing/2014/main" id="{D3229268-9437-41EE-AD5A-31892727C1EE}"/>
                </a:ext>
              </a:extLst>
            </p:cNvPr>
            <p:cNvSpPr>
              <a:spLocks noChangeArrowheads="1"/>
            </p:cNvSpPr>
            <p:nvPr/>
          </p:nvSpPr>
          <p:spPr bwMode="auto">
            <a:xfrm>
              <a:off x="2200" y="3520"/>
              <a:ext cx="2903" cy="409"/>
            </a:xfrm>
            <a:prstGeom prst="ellipse">
              <a:avLst/>
            </a:prstGeom>
            <a:grpFill/>
            <a:ln w="9525" algn="ctr">
              <a:solidFill>
                <a:schemeClr val="bg1"/>
              </a:solidFill>
              <a:round/>
              <a:headEnd/>
              <a:tailEnd/>
            </a:ln>
            <a:effectLst/>
          </p:spPr>
          <p:txBody>
            <a:bodyPr wrap="none" anchor="ctr"/>
            <a:lstStyle/>
            <a:p>
              <a:pPr algn="ctr" eaLnBrk="1" hangingPunct="1">
                <a:defRPr/>
              </a:pPr>
              <a:r>
                <a:rPr kumimoji="1" lang="zh-CN" altLang="en-US" sz="2400" b="1">
                  <a:latin typeface="微软雅黑" panose="020B0503020204020204" pitchFamily="34" charset="-122"/>
                  <a:ea typeface="微软雅黑" panose="020B0503020204020204" pitchFamily="34" charset="-122"/>
                </a:rPr>
                <a:t>增长、波动、稳定、下降等</a:t>
              </a:r>
            </a:p>
          </p:txBody>
        </p:sp>
        <p:sp>
          <p:nvSpPr>
            <p:cNvPr id="134158" name="AutoShape 14">
              <a:extLst>
                <a:ext uri="{FF2B5EF4-FFF2-40B4-BE49-F238E27FC236}">
                  <a16:creationId xmlns:a16="http://schemas.microsoft.com/office/drawing/2014/main" id="{97770ABB-55D8-411D-A331-2E84C2133517}"/>
                </a:ext>
              </a:extLst>
            </p:cNvPr>
            <p:cNvSpPr>
              <a:spLocks noChangeArrowheads="1"/>
            </p:cNvSpPr>
            <p:nvPr/>
          </p:nvSpPr>
          <p:spPr bwMode="auto">
            <a:xfrm flipH="1">
              <a:off x="1882" y="3612"/>
              <a:ext cx="363" cy="227"/>
            </a:xfrm>
            <a:prstGeom prst="chevron">
              <a:avLst>
                <a:gd name="adj" fmla="val 39978"/>
              </a:avLst>
            </a:prstGeom>
            <a:grpFill/>
            <a:ln w="9525" algn="ctr">
              <a:solidFill>
                <a:schemeClr val="bg1"/>
              </a:solidFill>
              <a:miter lim="800000"/>
              <a:headEnd/>
              <a:tailEnd/>
            </a:ln>
            <a:effectLst/>
          </p:spPr>
          <p:txBody>
            <a:bodyPr wrap="none" anchor="ctr"/>
            <a:lstStyle/>
            <a:p>
              <a:pPr eaLnBrk="1" hangingPunct="1">
                <a:defRPr/>
              </a:pPr>
              <a:endParaRPr lang="zh-CN" altLang="en-US" sz="1600">
                <a:latin typeface="微软雅黑" panose="020B0503020204020204" pitchFamily="34" charset="-122"/>
                <a:ea typeface="微软雅黑" panose="020B0503020204020204" pitchFamily="34" charset="-122"/>
              </a:endParaRPr>
            </a:p>
          </p:txBody>
        </p:sp>
      </p:grpSp>
      <p:sp>
        <p:nvSpPr>
          <p:cNvPr id="134159" name="Line 15">
            <a:extLst>
              <a:ext uri="{FF2B5EF4-FFF2-40B4-BE49-F238E27FC236}">
                <a16:creationId xmlns:a16="http://schemas.microsoft.com/office/drawing/2014/main" id="{B56005ED-CD7B-4CE5-ABBE-3381702279FD}"/>
              </a:ext>
            </a:extLst>
          </p:cNvPr>
          <p:cNvSpPr>
            <a:spLocks noChangeShapeType="1"/>
          </p:cNvSpPr>
          <p:nvPr/>
        </p:nvSpPr>
        <p:spPr bwMode="auto">
          <a:xfrm>
            <a:off x="1513706" y="3837335"/>
            <a:ext cx="0" cy="431800"/>
          </a:xfrm>
          <a:prstGeom prst="line">
            <a:avLst/>
          </a:prstGeom>
          <a:noFill/>
          <a:ln w="76200" cmpd="tri">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34160" name="Line 16">
            <a:extLst>
              <a:ext uri="{FF2B5EF4-FFF2-40B4-BE49-F238E27FC236}">
                <a16:creationId xmlns:a16="http://schemas.microsoft.com/office/drawing/2014/main" id="{6CB31D79-E355-44CA-9134-AAD1203D5A6D}"/>
              </a:ext>
            </a:extLst>
          </p:cNvPr>
          <p:cNvSpPr>
            <a:spLocks noChangeShapeType="1"/>
          </p:cNvSpPr>
          <p:nvPr/>
        </p:nvSpPr>
        <p:spPr bwMode="auto">
          <a:xfrm>
            <a:off x="2089969" y="4918422"/>
            <a:ext cx="0" cy="431800"/>
          </a:xfrm>
          <a:prstGeom prst="line">
            <a:avLst/>
          </a:prstGeom>
          <a:noFill/>
          <a:ln w="76200" cmpd="tri">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34161" name="Text Box 17">
            <a:extLst>
              <a:ext uri="{FF2B5EF4-FFF2-40B4-BE49-F238E27FC236}">
                <a16:creationId xmlns:a16="http://schemas.microsoft.com/office/drawing/2014/main" id="{AA123188-4541-4D11-B09F-DD45E18429B1}"/>
              </a:ext>
            </a:extLst>
          </p:cNvPr>
          <p:cNvSpPr txBox="1">
            <a:spLocks noChangeArrowheads="1"/>
          </p:cNvSpPr>
          <p:nvPr/>
        </p:nvSpPr>
        <p:spPr bwMode="auto">
          <a:xfrm>
            <a:off x="383382" y="161763"/>
            <a:ext cx="742897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spcBef>
                <a:spcPct val="50000"/>
              </a:spcBef>
              <a:defRPr sz="4000" b="1">
                <a:solidFill>
                  <a:schemeClr val="bg2"/>
                </a:solidFill>
                <a:latin typeface="微软雅黑" panose="020B0503020204020204" pitchFamily="34" charset="-122"/>
                <a:ea typeface="微软雅黑" panose="020B0503020204020204" pitchFamily="34" charset="-122"/>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a:defRPr>
                <a:solidFill>
                  <a:schemeClr val="tx1"/>
                </a:solidFill>
                <a:latin typeface="Arial" panose="020B0604020202020204" pitchFamily="34" charset="0"/>
              </a:defRPr>
            </a:lvl6pPr>
            <a:lvl7pPr>
              <a:defRPr>
                <a:solidFill>
                  <a:schemeClr val="tx1"/>
                </a:solidFill>
                <a:latin typeface="Arial" panose="020B0604020202020204" pitchFamily="34" charset="0"/>
              </a:defRPr>
            </a:lvl7pPr>
            <a:lvl8pPr>
              <a:defRPr>
                <a:solidFill>
                  <a:schemeClr val="tx1"/>
                </a:solidFill>
                <a:latin typeface="Arial" panose="020B0604020202020204" pitchFamily="34" charset="0"/>
              </a:defRPr>
            </a:lvl8pPr>
            <a:lvl9pPr>
              <a:defRPr>
                <a:solidFill>
                  <a:schemeClr val="tx1"/>
                </a:solidFill>
                <a:latin typeface="Arial" panose="020B0604020202020204" pitchFamily="34" charset="0"/>
              </a:defRPr>
            </a:lvl9pPr>
          </a:lstStyle>
          <a:p>
            <a:r>
              <a:rPr lang="zh-CN" altLang="en-US" dirty="0"/>
              <a:t>一、影响种群数量变化的因素</a:t>
            </a:r>
          </a:p>
        </p:txBody>
      </p:sp>
    </p:spTree>
    <p:extLst>
      <p:ext uri="{BB962C8B-B14F-4D97-AF65-F5344CB8AC3E}">
        <p14:creationId xmlns:p14="http://schemas.microsoft.com/office/powerpoint/2010/main" val="679782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4147"/>
                                        </p:tgtEl>
                                        <p:attrNameLst>
                                          <p:attrName>style.visibility</p:attrName>
                                        </p:attrNameLst>
                                      </p:cBhvr>
                                      <p:to>
                                        <p:strVal val="visible"/>
                                      </p:to>
                                    </p:set>
                                    <p:animEffect transition="in" filter="wipe(left)">
                                      <p:cBhvr>
                                        <p:cTn id="7" dur="500"/>
                                        <p:tgtEl>
                                          <p:spTgt spid="1341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34159"/>
                                        </p:tgtEl>
                                        <p:attrNameLst>
                                          <p:attrName>style.visibility</p:attrName>
                                        </p:attrNameLst>
                                      </p:cBhvr>
                                      <p:to>
                                        <p:strVal val="visible"/>
                                      </p:to>
                                    </p:set>
                                    <p:animEffect transition="in" filter="wipe(up)">
                                      <p:cBhvr>
                                        <p:cTn id="17" dur="500"/>
                                        <p:tgtEl>
                                          <p:spTgt spid="13415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34148"/>
                                        </p:tgtEl>
                                        <p:attrNameLst>
                                          <p:attrName>style.visibility</p:attrName>
                                        </p:attrNameLst>
                                      </p:cBhvr>
                                      <p:to>
                                        <p:strVal val="visible"/>
                                      </p:to>
                                    </p:set>
                                    <p:animEffect transition="in" filter="wipe(left)">
                                      <p:cBhvr>
                                        <p:cTn id="22" dur="500"/>
                                        <p:tgtEl>
                                          <p:spTgt spid="1341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right)">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134160"/>
                                        </p:tgtEl>
                                        <p:attrNameLst>
                                          <p:attrName>style.visibility</p:attrName>
                                        </p:attrNameLst>
                                      </p:cBhvr>
                                      <p:to>
                                        <p:strVal val="visible"/>
                                      </p:to>
                                    </p:set>
                                    <p:animEffect transition="in" filter="wipe(up)">
                                      <p:cBhvr>
                                        <p:cTn id="32" dur="500"/>
                                        <p:tgtEl>
                                          <p:spTgt spid="13416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34149"/>
                                        </p:tgtEl>
                                        <p:attrNameLst>
                                          <p:attrName>style.visibility</p:attrName>
                                        </p:attrNameLst>
                                      </p:cBhvr>
                                      <p:to>
                                        <p:strVal val="visible"/>
                                      </p:to>
                                    </p:set>
                                    <p:animEffect transition="in" filter="wipe(left)">
                                      <p:cBhvr>
                                        <p:cTn id="37" dur="500"/>
                                        <p:tgtEl>
                                          <p:spTgt spid="13414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a:extLst>
              <a:ext uri="{FF2B5EF4-FFF2-40B4-BE49-F238E27FC236}">
                <a16:creationId xmlns:a16="http://schemas.microsoft.com/office/drawing/2014/main" id="{C9C86822-955F-4BF0-8A82-E4A97519033D}"/>
              </a:ext>
            </a:extLst>
          </p:cNvPr>
          <p:cNvSpPr txBox="1">
            <a:spLocks noChangeArrowheads="1"/>
          </p:cNvSpPr>
          <p:nvPr/>
        </p:nvSpPr>
        <p:spPr bwMode="auto">
          <a:xfrm>
            <a:off x="362743" y="1412776"/>
            <a:ext cx="85693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marL="514350" indent="-514350" eaLnBrk="1" hangingPunct="1">
              <a:spcBef>
                <a:spcPct val="50000"/>
              </a:spcBef>
              <a:buClrTx/>
              <a:buSzTx/>
              <a:buFont typeface="+mj-lt"/>
              <a:buAutoNum type="arabicPeriod"/>
            </a:pPr>
            <a:r>
              <a:rPr kumimoji="1" lang="zh-CN" altLang="en-US" sz="3200" b="1" dirty="0">
                <a:latin typeface="微软雅黑" panose="020B0503020204020204" pitchFamily="34" charset="-122"/>
                <a:ea typeface="微软雅黑" panose="020B0503020204020204" pitchFamily="34" charset="-122"/>
              </a:rPr>
              <a:t>有利于野生生物资源的合理利用及保护。 </a:t>
            </a:r>
          </a:p>
        </p:txBody>
      </p:sp>
      <p:sp>
        <p:nvSpPr>
          <p:cNvPr id="129027" name="Text Box 3">
            <a:extLst>
              <a:ext uri="{FF2B5EF4-FFF2-40B4-BE49-F238E27FC236}">
                <a16:creationId xmlns:a16="http://schemas.microsoft.com/office/drawing/2014/main" id="{573867D1-E319-4787-BA4A-A01BB9A8F946}"/>
              </a:ext>
            </a:extLst>
          </p:cNvPr>
          <p:cNvSpPr txBox="1">
            <a:spLocks noChangeArrowheads="1"/>
          </p:cNvSpPr>
          <p:nvPr/>
        </p:nvSpPr>
        <p:spPr bwMode="auto">
          <a:xfrm>
            <a:off x="362743" y="2339876"/>
            <a:ext cx="80772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marL="514350" indent="-514350" eaLnBrk="1" hangingPunct="1">
              <a:spcBef>
                <a:spcPct val="50000"/>
              </a:spcBef>
              <a:buClrTx/>
              <a:buSzTx/>
              <a:buFont typeface="+mj-lt"/>
              <a:buAutoNum type="arabicPeriod" startAt="2"/>
            </a:pPr>
            <a:r>
              <a:rPr kumimoji="1" lang="zh-CN" altLang="en-US" sz="3200" b="1" dirty="0">
                <a:latin typeface="微软雅黑" panose="020B0503020204020204" pitchFamily="34" charset="-122"/>
                <a:ea typeface="微软雅黑" panose="020B0503020204020204" pitchFamily="34" charset="-122"/>
              </a:rPr>
              <a:t>为人工养殖及种植业中合理控制种群数量、适时捕捞、采伐等提供理论指导。 </a:t>
            </a:r>
          </a:p>
        </p:txBody>
      </p:sp>
      <p:sp>
        <p:nvSpPr>
          <p:cNvPr id="129028" name="Text Box 4">
            <a:extLst>
              <a:ext uri="{FF2B5EF4-FFF2-40B4-BE49-F238E27FC236}">
                <a16:creationId xmlns:a16="http://schemas.microsoft.com/office/drawing/2014/main" id="{213A1D2C-A0BB-4583-8EA8-C149D137B2E9}"/>
              </a:ext>
            </a:extLst>
          </p:cNvPr>
          <p:cNvSpPr txBox="1">
            <a:spLocks noChangeArrowheads="1"/>
          </p:cNvSpPr>
          <p:nvPr/>
        </p:nvSpPr>
        <p:spPr bwMode="auto">
          <a:xfrm>
            <a:off x="362743" y="3651151"/>
            <a:ext cx="8447088"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marL="514350" indent="-514350" eaLnBrk="1" hangingPunct="1">
              <a:spcBef>
                <a:spcPct val="50000"/>
              </a:spcBef>
              <a:buClrTx/>
              <a:buSzTx/>
              <a:buFont typeface="+mj-lt"/>
              <a:buAutoNum type="arabicPeriod" startAt="3"/>
            </a:pPr>
            <a:r>
              <a:rPr kumimoji="1" lang="zh-CN" altLang="en-US" sz="3200" b="1" dirty="0">
                <a:latin typeface="微软雅黑" panose="020B0503020204020204" pitchFamily="34" charset="-122"/>
                <a:ea typeface="微软雅黑" panose="020B0503020204020204" pitchFamily="34" charset="-122"/>
              </a:rPr>
              <a:t>通过研究种群数量变动规律，为害虫的预测及防治提供科学依据。</a:t>
            </a:r>
          </a:p>
        </p:txBody>
      </p:sp>
      <p:sp>
        <p:nvSpPr>
          <p:cNvPr id="39941" name="Text Box 5">
            <a:extLst>
              <a:ext uri="{FF2B5EF4-FFF2-40B4-BE49-F238E27FC236}">
                <a16:creationId xmlns:a16="http://schemas.microsoft.com/office/drawing/2014/main" id="{4CE17AD8-B79D-48A8-88C3-C85F5FB6F8BA}"/>
              </a:ext>
            </a:extLst>
          </p:cNvPr>
          <p:cNvSpPr txBox="1">
            <a:spLocks noChangeArrowheads="1"/>
          </p:cNvSpPr>
          <p:nvPr/>
        </p:nvSpPr>
        <p:spPr bwMode="auto">
          <a:xfrm>
            <a:off x="362743" y="112947"/>
            <a:ext cx="82089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spcBef>
                <a:spcPct val="50000"/>
              </a:spcBef>
              <a:defRPr sz="4000" b="1">
                <a:solidFill>
                  <a:schemeClr val="bg2"/>
                </a:solidFill>
                <a:latin typeface="微软雅黑" panose="020B0503020204020204" pitchFamily="34" charset="-122"/>
                <a:ea typeface="微软雅黑" panose="020B0503020204020204" pitchFamily="34" charset="-122"/>
              </a:defRPr>
            </a:lvl1pPr>
          </a:lstStyle>
          <a:p>
            <a:r>
              <a:rPr lang="zh-CN" altLang="en-US" dirty="0"/>
              <a:t>二、种群研究的应用</a:t>
            </a:r>
          </a:p>
        </p:txBody>
      </p:sp>
      <p:sp>
        <p:nvSpPr>
          <p:cNvPr id="129030" name="Text Box 6">
            <a:extLst>
              <a:ext uri="{FF2B5EF4-FFF2-40B4-BE49-F238E27FC236}">
                <a16:creationId xmlns:a16="http://schemas.microsoft.com/office/drawing/2014/main" id="{8EDEEB9D-7945-49D2-A138-27ACA6D202E5}"/>
              </a:ext>
            </a:extLst>
          </p:cNvPr>
          <p:cNvSpPr txBox="1">
            <a:spLocks noChangeArrowheads="1"/>
          </p:cNvSpPr>
          <p:nvPr/>
        </p:nvSpPr>
        <p:spPr bwMode="auto">
          <a:xfrm>
            <a:off x="400843" y="4949726"/>
            <a:ext cx="84470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marL="514350" indent="-514350" eaLnBrk="1" hangingPunct="1">
              <a:spcBef>
                <a:spcPct val="50000"/>
              </a:spcBef>
              <a:buClrTx/>
              <a:buSzTx/>
              <a:buFont typeface="+mj-lt"/>
              <a:buAutoNum type="arabicPeriod" startAt="4"/>
            </a:pPr>
            <a:r>
              <a:rPr kumimoji="1" lang="zh-CN" altLang="en-US" sz="3200" b="1" dirty="0">
                <a:latin typeface="微软雅黑" panose="020B0503020204020204" pitchFamily="34" charset="-122"/>
                <a:ea typeface="微软雅黑" panose="020B0503020204020204" pitchFamily="34" charset="-122"/>
              </a:rPr>
              <a:t>有利于对濒危动物种群的拯救和恢复。</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9026"/>
                                        </p:tgtEl>
                                        <p:attrNameLst>
                                          <p:attrName>style.visibility</p:attrName>
                                        </p:attrNameLst>
                                      </p:cBhvr>
                                      <p:to>
                                        <p:strVal val="visible"/>
                                      </p:to>
                                    </p:set>
                                    <p:anim calcmode="lin" valueType="num">
                                      <p:cBhvr additive="base">
                                        <p:cTn id="7" dur="500" fill="hold"/>
                                        <p:tgtEl>
                                          <p:spTgt spid="129026"/>
                                        </p:tgtEl>
                                        <p:attrNameLst>
                                          <p:attrName>ppt_x</p:attrName>
                                        </p:attrNameLst>
                                      </p:cBhvr>
                                      <p:tavLst>
                                        <p:tav tm="0">
                                          <p:val>
                                            <p:strVal val="0-#ppt_w/2"/>
                                          </p:val>
                                        </p:tav>
                                        <p:tav tm="100000">
                                          <p:val>
                                            <p:strVal val="#ppt_x"/>
                                          </p:val>
                                        </p:tav>
                                      </p:tavLst>
                                    </p:anim>
                                    <p:anim calcmode="lin" valueType="num">
                                      <p:cBhvr additive="base">
                                        <p:cTn id="8" dur="500" fill="hold"/>
                                        <p:tgtEl>
                                          <p:spTgt spid="1290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9027"/>
                                        </p:tgtEl>
                                        <p:attrNameLst>
                                          <p:attrName>style.visibility</p:attrName>
                                        </p:attrNameLst>
                                      </p:cBhvr>
                                      <p:to>
                                        <p:strVal val="visible"/>
                                      </p:to>
                                    </p:set>
                                    <p:anim calcmode="lin" valueType="num">
                                      <p:cBhvr additive="base">
                                        <p:cTn id="13" dur="500" fill="hold"/>
                                        <p:tgtEl>
                                          <p:spTgt spid="129027"/>
                                        </p:tgtEl>
                                        <p:attrNameLst>
                                          <p:attrName>ppt_x</p:attrName>
                                        </p:attrNameLst>
                                      </p:cBhvr>
                                      <p:tavLst>
                                        <p:tav tm="0">
                                          <p:val>
                                            <p:strVal val="0-#ppt_w/2"/>
                                          </p:val>
                                        </p:tav>
                                        <p:tav tm="100000">
                                          <p:val>
                                            <p:strVal val="#ppt_x"/>
                                          </p:val>
                                        </p:tav>
                                      </p:tavLst>
                                    </p:anim>
                                    <p:anim calcmode="lin" valueType="num">
                                      <p:cBhvr additive="base">
                                        <p:cTn id="14" dur="500" fill="hold"/>
                                        <p:tgtEl>
                                          <p:spTgt spid="12902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9028"/>
                                        </p:tgtEl>
                                        <p:attrNameLst>
                                          <p:attrName>style.visibility</p:attrName>
                                        </p:attrNameLst>
                                      </p:cBhvr>
                                      <p:to>
                                        <p:strVal val="visible"/>
                                      </p:to>
                                    </p:set>
                                    <p:anim calcmode="lin" valueType="num">
                                      <p:cBhvr additive="base">
                                        <p:cTn id="19" dur="500" fill="hold"/>
                                        <p:tgtEl>
                                          <p:spTgt spid="129028"/>
                                        </p:tgtEl>
                                        <p:attrNameLst>
                                          <p:attrName>ppt_x</p:attrName>
                                        </p:attrNameLst>
                                      </p:cBhvr>
                                      <p:tavLst>
                                        <p:tav tm="0">
                                          <p:val>
                                            <p:strVal val="#ppt_x"/>
                                          </p:val>
                                        </p:tav>
                                        <p:tav tm="100000">
                                          <p:val>
                                            <p:strVal val="#ppt_x"/>
                                          </p:val>
                                        </p:tav>
                                      </p:tavLst>
                                    </p:anim>
                                    <p:anim calcmode="lin" valueType="num">
                                      <p:cBhvr additive="base">
                                        <p:cTn id="20" dur="500" fill="hold"/>
                                        <p:tgtEl>
                                          <p:spTgt spid="12902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9030"/>
                                        </p:tgtEl>
                                        <p:attrNameLst>
                                          <p:attrName>style.visibility</p:attrName>
                                        </p:attrNameLst>
                                      </p:cBhvr>
                                      <p:to>
                                        <p:strVal val="visible"/>
                                      </p:to>
                                    </p:set>
                                    <p:anim calcmode="lin" valueType="num">
                                      <p:cBhvr additive="base">
                                        <p:cTn id="25" dur="500" fill="hold"/>
                                        <p:tgtEl>
                                          <p:spTgt spid="129030"/>
                                        </p:tgtEl>
                                        <p:attrNameLst>
                                          <p:attrName>ppt_x</p:attrName>
                                        </p:attrNameLst>
                                      </p:cBhvr>
                                      <p:tavLst>
                                        <p:tav tm="0">
                                          <p:val>
                                            <p:strVal val="0-#ppt_w/2"/>
                                          </p:val>
                                        </p:tav>
                                        <p:tav tm="100000">
                                          <p:val>
                                            <p:strVal val="#ppt_x"/>
                                          </p:val>
                                        </p:tav>
                                      </p:tavLst>
                                    </p:anim>
                                    <p:anim calcmode="lin" valueType="num">
                                      <p:cBhvr additive="base">
                                        <p:cTn id="26" dur="500" fill="hold"/>
                                        <p:tgtEl>
                                          <p:spTgt spid="1290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p:bldP spid="129027" grpId="0"/>
      <p:bldP spid="129028" grpId="0"/>
      <p:bldP spid="129030"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a:extLst>
              <a:ext uri="{FF2B5EF4-FFF2-40B4-BE49-F238E27FC236}">
                <a16:creationId xmlns:a16="http://schemas.microsoft.com/office/drawing/2014/main" id="{D29426BD-EE29-4F0B-A8AD-FDB15398E3EB}"/>
              </a:ext>
            </a:extLst>
          </p:cNvPr>
          <p:cNvSpPr txBox="1">
            <a:spLocks noChangeArrowheads="1"/>
          </p:cNvSpPr>
          <p:nvPr/>
        </p:nvSpPr>
        <p:spPr bwMode="auto">
          <a:xfrm>
            <a:off x="457200" y="620688"/>
            <a:ext cx="8229600" cy="1390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a14:hiddenLine>
            </a:ext>
          </a:extLst>
        </p:spPr>
        <p:txBody>
          <a:bodyPr lIns="0" tIns="0" rIns="0" bIns="0">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lnSpc>
                <a:spcPct val="150000"/>
              </a:lnSpc>
              <a:spcBef>
                <a:spcPct val="50000"/>
              </a:spcBef>
              <a:buClrTx/>
              <a:buSzTx/>
              <a:buFontTx/>
              <a:buNone/>
            </a:pPr>
            <a:r>
              <a:rPr lang="en-US" altLang="zh-CN" sz="3200" b="1" dirty="0">
                <a:solidFill>
                  <a:srgbClr val="000000"/>
                </a:solidFill>
                <a:latin typeface="微软雅黑" panose="020B0503020204020204" pitchFamily="34" charset="-122"/>
                <a:ea typeface="微软雅黑" panose="020B0503020204020204" pitchFamily="34" charset="-122"/>
              </a:rPr>
              <a:t>1</a:t>
            </a:r>
            <a:r>
              <a:rPr lang="zh-CN" altLang="en-US" sz="3200" b="1" dirty="0">
                <a:solidFill>
                  <a:srgbClr val="000000"/>
                </a:solidFill>
                <a:latin typeface="微软雅黑" panose="020B0503020204020204" pitchFamily="34" charset="-122"/>
                <a:ea typeface="微软雅黑" panose="020B0503020204020204" pitchFamily="34" charset="-122"/>
              </a:rPr>
              <a:t>．在下列图中，表示种群在无环境阻力状况下增长的是：</a:t>
            </a:r>
          </a:p>
        </p:txBody>
      </p:sp>
      <p:pic>
        <p:nvPicPr>
          <p:cNvPr id="40963" name="Picture 3">
            <a:extLst>
              <a:ext uri="{FF2B5EF4-FFF2-40B4-BE49-F238E27FC236}">
                <a16:creationId xmlns:a16="http://schemas.microsoft.com/office/drawing/2014/main" id="{0819DFE1-AA4F-4BF2-85B5-4390F8EC5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838117"/>
            <a:ext cx="8459787"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6" name="Text Box 4">
            <a:extLst>
              <a:ext uri="{FF2B5EF4-FFF2-40B4-BE49-F238E27FC236}">
                <a16:creationId xmlns:a16="http://schemas.microsoft.com/office/drawing/2014/main" id="{6A677D33-AB08-43CF-80CE-1AB7E1E7C050}"/>
              </a:ext>
            </a:extLst>
          </p:cNvPr>
          <p:cNvSpPr txBox="1">
            <a:spLocks noChangeArrowheads="1"/>
          </p:cNvSpPr>
          <p:nvPr/>
        </p:nvSpPr>
        <p:spPr bwMode="auto">
          <a:xfrm>
            <a:off x="2771800" y="1447800"/>
            <a:ext cx="5762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kumimoji="1" lang="en-US" altLang="zh-CN" sz="3200" b="1">
                <a:solidFill>
                  <a:srgbClr val="FF0000"/>
                </a:solidFill>
                <a:latin typeface="Times New Roman" panose="02020603050405020304" pitchFamily="18" charset="0"/>
              </a:rPr>
              <a:t>B</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1316"/>
                                        </p:tgtEl>
                                        <p:attrNameLst>
                                          <p:attrName>style.visibility</p:attrName>
                                        </p:attrNameLst>
                                      </p:cBhvr>
                                      <p:to>
                                        <p:strVal val="visible"/>
                                      </p:to>
                                    </p:set>
                                    <p:anim calcmode="lin" valueType="num">
                                      <p:cBhvr additive="base">
                                        <p:cTn id="7" dur="500" fill="hold"/>
                                        <p:tgtEl>
                                          <p:spTgt spid="141316"/>
                                        </p:tgtEl>
                                        <p:attrNameLst>
                                          <p:attrName>ppt_x</p:attrName>
                                        </p:attrNameLst>
                                      </p:cBhvr>
                                      <p:tavLst>
                                        <p:tav tm="0">
                                          <p:val>
                                            <p:strVal val="0-#ppt_w/2"/>
                                          </p:val>
                                        </p:tav>
                                        <p:tav tm="100000">
                                          <p:val>
                                            <p:strVal val="#ppt_x"/>
                                          </p:val>
                                        </p:tav>
                                      </p:tavLst>
                                    </p:anim>
                                    <p:anim calcmode="lin" valueType="num">
                                      <p:cBhvr additive="base">
                                        <p:cTn id="8" dur="500" fill="hold"/>
                                        <p:tgtEl>
                                          <p:spTgt spid="1413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6"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5">
            <a:extLst>
              <a:ext uri="{FF2B5EF4-FFF2-40B4-BE49-F238E27FC236}">
                <a16:creationId xmlns:a16="http://schemas.microsoft.com/office/drawing/2014/main" id="{79249653-6398-49BD-A63C-DE54C2E57EBD}"/>
              </a:ext>
            </a:extLst>
          </p:cNvPr>
          <p:cNvSpPr txBox="1">
            <a:spLocks noChangeArrowheads="1"/>
          </p:cNvSpPr>
          <p:nvPr/>
        </p:nvSpPr>
        <p:spPr bwMode="auto">
          <a:xfrm>
            <a:off x="719571" y="692696"/>
            <a:ext cx="7923503" cy="527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a14:hiddenLine>
            </a:ext>
          </a:extLst>
        </p:spPr>
        <p:txBody>
          <a:bodyPr wrap="square" lIns="0" tIns="0" rIns="0" bIns="0">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lnSpc>
                <a:spcPct val="150000"/>
              </a:lnSpc>
              <a:spcBef>
                <a:spcPct val="50000"/>
              </a:spcBef>
              <a:buClrTx/>
              <a:buSzTx/>
              <a:buFontTx/>
              <a:buNone/>
            </a:pPr>
            <a:r>
              <a:rPr lang="en-US" altLang="zh-CN" sz="2800" b="1" dirty="0">
                <a:solidFill>
                  <a:srgbClr val="000000"/>
                </a:solidFill>
                <a:latin typeface="微软雅黑" panose="020B0503020204020204" pitchFamily="34" charset="-122"/>
                <a:ea typeface="微软雅黑" panose="020B0503020204020204" pitchFamily="34" charset="-122"/>
              </a:rPr>
              <a:t>2</a:t>
            </a:r>
            <a:r>
              <a:rPr lang="zh-CN" altLang="en-US" sz="2800" b="1" dirty="0">
                <a:solidFill>
                  <a:srgbClr val="000000"/>
                </a:solidFill>
                <a:latin typeface="微软雅黑" panose="020B0503020204020204" pitchFamily="34" charset="-122"/>
                <a:ea typeface="微软雅黑" panose="020B0503020204020204" pitchFamily="34" charset="-122"/>
              </a:rPr>
              <a:t>、种群的指数增长（</a:t>
            </a:r>
            <a:r>
              <a:rPr lang="en-US" altLang="zh-CN" sz="2800" b="1" dirty="0">
                <a:solidFill>
                  <a:srgbClr val="000000"/>
                </a:solidFill>
                <a:latin typeface="微软雅黑" panose="020B0503020204020204" pitchFamily="34" charset="-122"/>
                <a:ea typeface="微软雅黑" panose="020B0503020204020204" pitchFamily="34" charset="-122"/>
              </a:rPr>
              <a:t>J</a:t>
            </a:r>
            <a:r>
              <a:rPr lang="zh-CN" altLang="en-US" sz="2800" b="1" dirty="0">
                <a:solidFill>
                  <a:srgbClr val="000000"/>
                </a:solidFill>
                <a:latin typeface="微软雅黑" panose="020B0503020204020204" pitchFamily="34" charset="-122"/>
                <a:ea typeface="微软雅黑" panose="020B0503020204020204" pitchFamily="34" charset="-122"/>
              </a:rPr>
              <a:t>型）是有条件的，条件之一是：</a:t>
            </a:r>
            <a:endParaRPr lang="en-US" altLang="zh-CN" sz="2800" b="1" dirty="0">
              <a:solidFill>
                <a:srgbClr val="000000"/>
              </a:solidFill>
              <a:latin typeface="微软雅黑" panose="020B0503020204020204" pitchFamily="34" charset="-122"/>
              <a:ea typeface="微软雅黑" panose="020B0503020204020204" pitchFamily="34" charset="-122"/>
            </a:endParaRPr>
          </a:p>
          <a:p>
            <a:pPr lvl="1" eaLnBrk="1" hangingPunct="1">
              <a:lnSpc>
                <a:spcPct val="150000"/>
              </a:lnSpc>
              <a:spcBef>
                <a:spcPct val="50000"/>
              </a:spcBef>
              <a:buClrTx/>
              <a:buSzTx/>
              <a:buNone/>
            </a:pPr>
            <a:r>
              <a:rPr lang="en-US" altLang="zh-CN" sz="2600" b="1" dirty="0">
                <a:solidFill>
                  <a:srgbClr val="000000"/>
                </a:solidFill>
                <a:latin typeface="微软雅黑" panose="020B0503020204020204" pitchFamily="34" charset="-122"/>
                <a:ea typeface="微软雅黑" panose="020B0503020204020204" pitchFamily="34" charset="-122"/>
              </a:rPr>
              <a:t>A</a:t>
            </a:r>
            <a:r>
              <a:rPr lang="zh-CN" altLang="en-US" sz="2600" b="1" dirty="0">
                <a:solidFill>
                  <a:srgbClr val="000000"/>
                </a:solidFill>
                <a:latin typeface="微软雅黑" panose="020B0503020204020204" pitchFamily="34" charset="-122"/>
                <a:ea typeface="微软雅黑" panose="020B0503020204020204" pitchFamily="34" charset="-122"/>
              </a:rPr>
              <a:t>．在该环境中只有一个种群</a:t>
            </a:r>
          </a:p>
          <a:p>
            <a:pPr lvl="1" eaLnBrk="1" hangingPunct="1">
              <a:lnSpc>
                <a:spcPct val="150000"/>
              </a:lnSpc>
              <a:spcBef>
                <a:spcPct val="50000"/>
              </a:spcBef>
              <a:buClrTx/>
              <a:buSzTx/>
              <a:buNone/>
            </a:pPr>
            <a:r>
              <a:rPr lang="en-US" altLang="zh-CN" sz="2600" b="1" dirty="0">
                <a:solidFill>
                  <a:srgbClr val="000000"/>
                </a:solidFill>
                <a:latin typeface="微软雅黑" panose="020B0503020204020204" pitchFamily="34" charset="-122"/>
                <a:ea typeface="微软雅黑" panose="020B0503020204020204" pitchFamily="34" charset="-122"/>
              </a:rPr>
              <a:t>B</a:t>
            </a:r>
            <a:r>
              <a:rPr lang="zh-CN" altLang="en-US" sz="2600" b="1" dirty="0">
                <a:solidFill>
                  <a:srgbClr val="000000"/>
                </a:solidFill>
                <a:latin typeface="微软雅黑" panose="020B0503020204020204" pitchFamily="34" charset="-122"/>
                <a:ea typeface="微软雅黑" panose="020B0503020204020204" pitchFamily="34" charset="-122"/>
              </a:rPr>
              <a:t>．该种群对环境的适应比其他种群优越得多</a:t>
            </a:r>
          </a:p>
          <a:p>
            <a:pPr lvl="1" eaLnBrk="1" hangingPunct="1">
              <a:lnSpc>
                <a:spcPct val="150000"/>
              </a:lnSpc>
              <a:spcBef>
                <a:spcPct val="50000"/>
              </a:spcBef>
              <a:buClrTx/>
              <a:buSzTx/>
              <a:buNone/>
            </a:pPr>
            <a:r>
              <a:rPr lang="en-US" altLang="zh-CN" sz="2600" b="1" dirty="0">
                <a:solidFill>
                  <a:srgbClr val="000000"/>
                </a:solidFill>
                <a:latin typeface="微软雅黑" panose="020B0503020204020204" pitchFamily="34" charset="-122"/>
                <a:ea typeface="微软雅黑" panose="020B0503020204020204" pitchFamily="34" charset="-122"/>
              </a:rPr>
              <a:t>C</a:t>
            </a:r>
            <a:r>
              <a:rPr lang="zh-CN" altLang="en-US" sz="2600" b="1" dirty="0">
                <a:solidFill>
                  <a:srgbClr val="000000"/>
                </a:solidFill>
                <a:latin typeface="微软雅黑" panose="020B0503020204020204" pitchFamily="34" charset="-122"/>
                <a:ea typeface="微软雅黑" panose="020B0503020204020204" pitchFamily="34" charset="-122"/>
              </a:rPr>
              <a:t>．环境资源是无限的</a:t>
            </a:r>
          </a:p>
          <a:p>
            <a:pPr lvl="1" eaLnBrk="1" hangingPunct="1">
              <a:lnSpc>
                <a:spcPct val="150000"/>
              </a:lnSpc>
              <a:spcBef>
                <a:spcPct val="50000"/>
              </a:spcBef>
              <a:buClrTx/>
              <a:buSzTx/>
              <a:buNone/>
            </a:pPr>
            <a:r>
              <a:rPr lang="en-US" altLang="zh-CN" sz="2600" b="1" dirty="0">
                <a:solidFill>
                  <a:srgbClr val="000000"/>
                </a:solidFill>
                <a:latin typeface="微软雅黑" panose="020B0503020204020204" pitchFamily="34" charset="-122"/>
                <a:ea typeface="微软雅黑" panose="020B0503020204020204" pitchFamily="34" charset="-122"/>
              </a:rPr>
              <a:t>D</a:t>
            </a:r>
            <a:r>
              <a:rPr lang="zh-CN" altLang="en-US" sz="2600" b="1" dirty="0">
                <a:solidFill>
                  <a:srgbClr val="000000"/>
                </a:solidFill>
                <a:latin typeface="微软雅黑" panose="020B0503020204020204" pitchFamily="34" charset="-122"/>
                <a:ea typeface="微软雅黑" panose="020B0503020204020204" pitchFamily="34" charset="-122"/>
              </a:rPr>
              <a:t>．环境资源是有限的</a:t>
            </a:r>
          </a:p>
          <a:p>
            <a:pPr eaLnBrk="1" hangingPunct="1">
              <a:lnSpc>
                <a:spcPct val="150000"/>
              </a:lnSpc>
              <a:spcBef>
                <a:spcPct val="50000"/>
              </a:spcBef>
              <a:buClrTx/>
              <a:buSzTx/>
              <a:buFontTx/>
              <a:buNone/>
            </a:pP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143366" name="Text Box 6">
            <a:extLst>
              <a:ext uri="{FF2B5EF4-FFF2-40B4-BE49-F238E27FC236}">
                <a16:creationId xmlns:a16="http://schemas.microsoft.com/office/drawing/2014/main" id="{70948488-CA30-45B1-9D91-0078AAC862B7}"/>
              </a:ext>
            </a:extLst>
          </p:cNvPr>
          <p:cNvSpPr txBox="1">
            <a:spLocks noChangeArrowheads="1"/>
          </p:cNvSpPr>
          <p:nvPr/>
        </p:nvSpPr>
        <p:spPr bwMode="auto">
          <a:xfrm>
            <a:off x="1115616" y="1412776"/>
            <a:ext cx="91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50000"/>
              </a:spcBef>
              <a:buClrTx/>
              <a:buSzTx/>
              <a:buFontTx/>
              <a:buNone/>
            </a:pPr>
            <a:r>
              <a:rPr kumimoji="1" lang="en-US" altLang="zh-CN" sz="2800" b="1" dirty="0">
                <a:solidFill>
                  <a:srgbClr val="FF0000"/>
                </a:solidFill>
                <a:latin typeface="Times New Roman" panose="02020603050405020304" pitchFamily="18" charset="0"/>
              </a:rPr>
              <a:t>C</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3366"/>
                                        </p:tgtEl>
                                        <p:attrNameLst>
                                          <p:attrName>style.visibility</p:attrName>
                                        </p:attrNameLst>
                                      </p:cBhvr>
                                      <p:to>
                                        <p:strVal val="visible"/>
                                      </p:to>
                                    </p:set>
                                    <p:anim calcmode="lin" valueType="num">
                                      <p:cBhvr additive="base">
                                        <p:cTn id="7" dur="500" fill="hold"/>
                                        <p:tgtEl>
                                          <p:spTgt spid="143366"/>
                                        </p:tgtEl>
                                        <p:attrNameLst>
                                          <p:attrName>ppt_x</p:attrName>
                                        </p:attrNameLst>
                                      </p:cBhvr>
                                      <p:tavLst>
                                        <p:tav tm="0">
                                          <p:val>
                                            <p:strVal val="0-#ppt_w/2"/>
                                          </p:val>
                                        </p:tav>
                                        <p:tav tm="100000">
                                          <p:val>
                                            <p:strVal val="#ppt_x"/>
                                          </p:val>
                                        </p:tav>
                                      </p:tavLst>
                                    </p:anim>
                                    <p:anim calcmode="lin" valueType="num">
                                      <p:cBhvr additive="base">
                                        <p:cTn id="8" dur="500" fill="hold"/>
                                        <p:tgtEl>
                                          <p:spTgt spid="1433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6"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a:extLst>
              <a:ext uri="{FF2B5EF4-FFF2-40B4-BE49-F238E27FC236}">
                <a16:creationId xmlns:a16="http://schemas.microsoft.com/office/drawing/2014/main" id="{3CD40E7E-72BF-4EBE-9C4E-F00A5B4ECD87}"/>
              </a:ext>
            </a:extLst>
          </p:cNvPr>
          <p:cNvSpPr txBox="1">
            <a:spLocks noChangeArrowheads="1"/>
          </p:cNvSpPr>
          <p:nvPr/>
        </p:nvSpPr>
        <p:spPr bwMode="auto">
          <a:xfrm>
            <a:off x="571500" y="500063"/>
            <a:ext cx="8281988" cy="104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a14:hiddenLine>
            </a:ext>
          </a:extLst>
        </p:spPr>
        <p:txBody>
          <a:bodyPr lIns="0" tIns="0" rIns="0" bIns="0">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lnSpc>
                <a:spcPct val="150000"/>
              </a:lnSpc>
              <a:spcBef>
                <a:spcPct val="50000"/>
              </a:spcBef>
              <a:buClrTx/>
              <a:buSzTx/>
              <a:buFontTx/>
              <a:buNone/>
            </a:pPr>
            <a:r>
              <a:rPr lang="en-US" altLang="zh-CN" sz="2400" b="1" dirty="0">
                <a:solidFill>
                  <a:srgbClr val="000000"/>
                </a:solidFill>
                <a:latin typeface="微软雅黑" panose="020B0503020204020204" pitchFamily="34" charset="-122"/>
                <a:ea typeface="微软雅黑" panose="020B0503020204020204" pitchFamily="34" charset="-122"/>
              </a:rPr>
              <a:t>3</a:t>
            </a:r>
            <a:r>
              <a:rPr lang="zh-CN" altLang="en-US" sz="2400" b="1" dirty="0">
                <a:solidFill>
                  <a:srgbClr val="000000"/>
                </a:solidFill>
                <a:latin typeface="微软雅黑" panose="020B0503020204020204" pitchFamily="34" charset="-122"/>
                <a:ea typeface="微软雅黑" panose="020B0503020204020204" pitchFamily="34" charset="-122"/>
              </a:rPr>
              <a:t>．下图表示接种到一定容积培养液中的酵母菌生长曲线图，曲线中哪段表示由于有限空间资源的限制使种内斗争最剧烈</a:t>
            </a:r>
          </a:p>
        </p:txBody>
      </p:sp>
      <p:pic>
        <p:nvPicPr>
          <p:cNvPr id="43011" name="Picture 3" descr="35">
            <a:extLst>
              <a:ext uri="{FF2B5EF4-FFF2-40B4-BE49-F238E27FC236}">
                <a16:creationId xmlns:a16="http://schemas.microsoft.com/office/drawing/2014/main" id="{7847ABEB-0C74-4E3D-A1DE-02044AD7F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772816"/>
            <a:ext cx="5632450"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 Box 4">
            <a:extLst>
              <a:ext uri="{FF2B5EF4-FFF2-40B4-BE49-F238E27FC236}">
                <a16:creationId xmlns:a16="http://schemas.microsoft.com/office/drawing/2014/main" id="{1A2EF50D-2281-448C-B2FF-297050D33040}"/>
              </a:ext>
            </a:extLst>
          </p:cNvPr>
          <p:cNvSpPr txBox="1">
            <a:spLocks noChangeArrowheads="1"/>
          </p:cNvSpPr>
          <p:nvPr/>
        </p:nvSpPr>
        <p:spPr bwMode="auto">
          <a:xfrm>
            <a:off x="1901208" y="4623966"/>
            <a:ext cx="527890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a14:hiddenLine>
            </a:ext>
          </a:extLst>
        </p:spPr>
        <p:txBody>
          <a:bodyPr wrap="square" lIns="0" tIns="0" rIns="0" bIns="0">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lang="en-US" altLang="zh-CN" sz="2400" b="1" dirty="0">
                <a:solidFill>
                  <a:srgbClr val="000000"/>
                </a:solidFill>
                <a:latin typeface="微软雅黑" panose="020B0503020204020204" pitchFamily="34" charset="-122"/>
                <a:ea typeface="微软雅黑" panose="020B0503020204020204" pitchFamily="34" charset="-122"/>
              </a:rPr>
              <a:t>A</a:t>
            </a:r>
            <a:r>
              <a:rPr lang="zh-CN" altLang="en-US"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CD</a:t>
            </a:r>
            <a:r>
              <a:rPr lang="zh-CN" altLang="en-US" sz="2400" b="1" dirty="0">
                <a:solidFill>
                  <a:srgbClr val="000000"/>
                </a:solidFill>
                <a:latin typeface="微软雅黑" panose="020B0503020204020204" pitchFamily="34" charset="-122"/>
                <a:ea typeface="微软雅黑" panose="020B0503020204020204" pitchFamily="34" charset="-122"/>
              </a:rPr>
              <a:t>段（增长速率开始加快）	</a:t>
            </a:r>
            <a:endParaRPr lang="en-US" altLang="zh-CN" sz="2400" b="1" dirty="0">
              <a:solidFill>
                <a:srgbClr val="000000"/>
              </a:solidFill>
              <a:latin typeface="微软雅黑" panose="020B0503020204020204" pitchFamily="34" charset="-122"/>
              <a:ea typeface="微软雅黑" panose="020B0503020204020204" pitchFamily="34" charset="-122"/>
            </a:endParaRPr>
          </a:p>
          <a:p>
            <a:pPr eaLnBrk="1" hangingPunct="1">
              <a:spcBef>
                <a:spcPct val="50000"/>
              </a:spcBef>
              <a:buClrTx/>
              <a:buSzTx/>
              <a:buFontTx/>
              <a:buNone/>
            </a:pPr>
            <a:r>
              <a:rPr lang="en-US" altLang="zh-CN" sz="2400" b="1" dirty="0">
                <a:solidFill>
                  <a:srgbClr val="000000"/>
                </a:solidFill>
                <a:latin typeface="微软雅黑" panose="020B0503020204020204" pitchFamily="34" charset="-122"/>
                <a:ea typeface="微软雅黑" panose="020B0503020204020204" pitchFamily="34" charset="-122"/>
              </a:rPr>
              <a:t>B</a:t>
            </a:r>
            <a:r>
              <a:rPr lang="zh-CN" altLang="en-US"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DE</a:t>
            </a:r>
            <a:r>
              <a:rPr lang="zh-CN" altLang="en-US" sz="2400" b="1" dirty="0">
                <a:solidFill>
                  <a:srgbClr val="000000"/>
                </a:solidFill>
                <a:latin typeface="微软雅黑" panose="020B0503020204020204" pitchFamily="34" charset="-122"/>
                <a:ea typeface="微软雅黑" panose="020B0503020204020204" pitchFamily="34" charset="-122"/>
              </a:rPr>
              <a:t>段（增长速率加快）</a:t>
            </a:r>
          </a:p>
          <a:p>
            <a:pPr eaLnBrk="1" hangingPunct="1">
              <a:spcBef>
                <a:spcPct val="50000"/>
              </a:spcBef>
              <a:buClrTx/>
              <a:buSzTx/>
              <a:buFontTx/>
              <a:buNone/>
            </a:pPr>
            <a:r>
              <a:rPr lang="en-US" altLang="zh-CN" sz="2400" b="1" dirty="0">
                <a:solidFill>
                  <a:srgbClr val="000000"/>
                </a:solidFill>
                <a:latin typeface="微软雅黑" panose="020B0503020204020204" pitchFamily="34" charset="-122"/>
                <a:ea typeface="微软雅黑" panose="020B0503020204020204" pitchFamily="34" charset="-122"/>
              </a:rPr>
              <a:t>C</a:t>
            </a:r>
            <a:r>
              <a:rPr lang="zh-CN" altLang="en-US"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EF</a:t>
            </a:r>
            <a:r>
              <a:rPr lang="zh-CN" altLang="en-US" sz="2400" b="1" dirty="0">
                <a:solidFill>
                  <a:srgbClr val="000000"/>
                </a:solidFill>
                <a:latin typeface="微软雅黑" panose="020B0503020204020204" pitchFamily="34" charset="-122"/>
                <a:ea typeface="微软雅黑" panose="020B0503020204020204" pitchFamily="34" charset="-122"/>
              </a:rPr>
              <a:t>段（增长速率开始变慢）	</a:t>
            </a:r>
            <a:endParaRPr lang="en-US" altLang="zh-CN" sz="2400" b="1" dirty="0">
              <a:solidFill>
                <a:srgbClr val="000000"/>
              </a:solidFill>
              <a:latin typeface="微软雅黑" panose="020B0503020204020204" pitchFamily="34" charset="-122"/>
              <a:ea typeface="微软雅黑" panose="020B0503020204020204" pitchFamily="34" charset="-122"/>
            </a:endParaRPr>
          </a:p>
          <a:p>
            <a:pPr eaLnBrk="1" hangingPunct="1">
              <a:spcBef>
                <a:spcPct val="50000"/>
              </a:spcBef>
              <a:buClrTx/>
              <a:buSzTx/>
              <a:buFontTx/>
              <a:buNone/>
            </a:pPr>
            <a:r>
              <a:rPr lang="en-US" altLang="zh-CN" sz="2400" b="1" dirty="0">
                <a:solidFill>
                  <a:srgbClr val="000000"/>
                </a:solidFill>
                <a:latin typeface="微软雅黑" panose="020B0503020204020204" pitchFamily="34" charset="-122"/>
                <a:ea typeface="微软雅黑" panose="020B0503020204020204" pitchFamily="34" charset="-122"/>
              </a:rPr>
              <a:t>D</a:t>
            </a:r>
            <a:r>
              <a:rPr lang="zh-CN" altLang="en-US"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FG</a:t>
            </a:r>
            <a:r>
              <a:rPr lang="zh-CN" altLang="en-US" sz="2400" b="1" dirty="0">
                <a:solidFill>
                  <a:srgbClr val="000000"/>
                </a:solidFill>
                <a:latin typeface="微软雅黑" panose="020B0503020204020204" pitchFamily="34" charset="-122"/>
                <a:ea typeface="微软雅黑" panose="020B0503020204020204" pitchFamily="34" charset="-122"/>
              </a:rPr>
              <a:t>段（增长速率逐渐减少至零）</a:t>
            </a:r>
          </a:p>
        </p:txBody>
      </p:sp>
      <p:sp>
        <p:nvSpPr>
          <p:cNvPr id="142341" name="Text Box 5">
            <a:extLst>
              <a:ext uri="{FF2B5EF4-FFF2-40B4-BE49-F238E27FC236}">
                <a16:creationId xmlns:a16="http://schemas.microsoft.com/office/drawing/2014/main" id="{08A95E02-93A3-4BDF-BE89-AC6845C94FDE}"/>
              </a:ext>
            </a:extLst>
          </p:cNvPr>
          <p:cNvSpPr txBox="1">
            <a:spLocks noChangeArrowheads="1"/>
          </p:cNvSpPr>
          <p:nvPr/>
        </p:nvSpPr>
        <p:spPr bwMode="auto">
          <a:xfrm>
            <a:off x="7884368" y="1772816"/>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kumimoji="1" lang="en-US" altLang="zh-CN" sz="2800" b="1" dirty="0">
                <a:solidFill>
                  <a:srgbClr val="FF0000"/>
                </a:solidFill>
                <a:latin typeface="Times New Roman" panose="02020603050405020304" pitchFamily="18" charset="0"/>
              </a:rPr>
              <a:t>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2341"/>
                                        </p:tgtEl>
                                        <p:attrNameLst>
                                          <p:attrName>style.visibility</p:attrName>
                                        </p:attrNameLst>
                                      </p:cBhvr>
                                      <p:to>
                                        <p:strVal val="visible"/>
                                      </p:to>
                                    </p:set>
                                    <p:anim calcmode="lin" valueType="num">
                                      <p:cBhvr additive="base">
                                        <p:cTn id="7" dur="500" fill="hold"/>
                                        <p:tgtEl>
                                          <p:spTgt spid="142341"/>
                                        </p:tgtEl>
                                        <p:attrNameLst>
                                          <p:attrName>ppt_x</p:attrName>
                                        </p:attrNameLst>
                                      </p:cBhvr>
                                      <p:tavLst>
                                        <p:tav tm="0">
                                          <p:val>
                                            <p:strVal val="0-#ppt_w/2"/>
                                          </p:val>
                                        </p:tav>
                                        <p:tav tm="100000">
                                          <p:val>
                                            <p:strVal val="#ppt_x"/>
                                          </p:val>
                                        </p:tav>
                                      </p:tavLst>
                                    </p:anim>
                                    <p:anim calcmode="lin" valueType="num">
                                      <p:cBhvr additive="base">
                                        <p:cTn id="8" dur="500" fill="hold"/>
                                        <p:tgtEl>
                                          <p:spTgt spid="1423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1"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8B5E5C8E-947A-4664-A1DC-8B42DB77FCBF}"/>
              </a:ext>
            </a:extLst>
          </p:cNvPr>
          <p:cNvSpPr>
            <a:spLocks noChangeArrowheads="1"/>
          </p:cNvSpPr>
          <p:nvPr/>
        </p:nvSpPr>
        <p:spPr bwMode="auto">
          <a:xfrm>
            <a:off x="431800" y="717550"/>
            <a:ext cx="8280400" cy="1593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a14:hiddenLine>
            </a:ext>
          </a:extLst>
        </p:spPr>
        <p:txBody>
          <a:bodyPr lIns="0" tIns="0" rIns="0" bIns="0">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lnSpc>
                <a:spcPct val="200000"/>
              </a:lnSpc>
              <a:spcBef>
                <a:spcPct val="50000"/>
              </a:spcBef>
              <a:buClrTx/>
              <a:buSzTx/>
              <a:buNone/>
            </a:pPr>
            <a:r>
              <a:rPr lang="en-US" altLang="zh-CN" sz="2800" b="1" dirty="0">
                <a:solidFill>
                  <a:srgbClr val="000000"/>
                </a:solidFill>
                <a:latin typeface="微软雅黑" panose="020B0503020204020204" pitchFamily="34" charset="-122"/>
                <a:ea typeface="微软雅黑" panose="020B0503020204020204" pitchFamily="34" charset="-122"/>
              </a:rPr>
              <a:t>4</a:t>
            </a:r>
            <a:r>
              <a:rPr lang="zh-CN" altLang="en-US" sz="2800" b="1" dirty="0">
                <a:solidFill>
                  <a:srgbClr val="000000"/>
                </a:solidFill>
                <a:latin typeface="微软雅黑" panose="020B0503020204020204" pitchFamily="34" charset="-122"/>
                <a:ea typeface="微软雅黑" panose="020B0503020204020204" pitchFamily="34" charset="-122"/>
              </a:rPr>
              <a:t>、自然界中生物种群增长常表现为“</a:t>
            </a:r>
            <a:r>
              <a:rPr lang="en-US" altLang="zh-CN" sz="2800" b="1" dirty="0">
                <a:solidFill>
                  <a:srgbClr val="000000"/>
                </a:solidFill>
                <a:latin typeface="微软雅黑" panose="020B0503020204020204" pitchFamily="34" charset="-122"/>
                <a:ea typeface="微软雅黑" panose="020B0503020204020204" pitchFamily="34" charset="-122"/>
              </a:rPr>
              <a:t>S”</a:t>
            </a:r>
            <a:r>
              <a:rPr lang="zh-CN" altLang="en-US" sz="2800" b="1" dirty="0">
                <a:solidFill>
                  <a:srgbClr val="000000"/>
                </a:solidFill>
                <a:latin typeface="微软雅黑" panose="020B0503020204020204" pitchFamily="34" charset="-122"/>
                <a:ea typeface="微软雅黑" panose="020B0503020204020204" pitchFamily="34" charset="-122"/>
              </a:rPr>
              <a:t>型增长曲线。下列有关种群“</a:t>
            </a:r>
            <a:r>
              <a:rPr lang="en-US" altLang="zh-CN" sz="2800" b="1" dirty="0">
                <a:solidFill>
                  <a:srgbClr val="000000"/>
                </a:solidFill>
                <a:latin typeface="微软雅黑" panose="020B0503020204020204" pitchFamily="34" charset="-122"/>
                <a:ea typeface="微软雅黑" panose="020B0503020204020204" pitchFamily="34" charset="-122"/>
              </a:rPr>
              <a:t>S”</a:t>
            </a:r>
            <a:r>
              <a:rPr lang="zh-CN" altLang="en-US" sz="2800" b="1" dirty="0">
                <a:solidFill>
                  <a:srgbClr val="000000"/>
                </a:solidFill>
                <a:latin typeface="微软雅黑" panose="020B0503020204020204" pitchFamily="34" charset="-122"/>
                <a:ea typeface="微软雅黑" panose="020B0503020204020204" pitchFamily="34" charset="-122"/>
              </a:rPr>
              <a:t>型增长的正确说法是：</a:t>
            </a:r>
          </a:p>
        </p:txBody>
      </p:sp>
      <p:sp>
        <p:nvSpPr>
          <p:cNvPr id="144387" name="Text Box 3">
            <a:extLst>
              <a:ext uri="{FF2B5EF4-FFF2-40B4-BE49-F238E27FC236}">
                <a16:creationId xmlns:a16="http://schemas.microsoft.com/office/drawing/2014/main" id="{27DFB08D-E25C-483C-B742-2905B7E658DA}"/>
              </a:ext>
            </a:extLst>
          </p:cNvPr>
          <p:cNvSpPr txBox="1">
            <a:spLocks noChangeArrowheads="1"/>
          </p:cNvSpPr>
          <p:nvPr/>
        </p:nvSpPr>
        <p:spPr bwMode="auto">
          <a:xfrm>
            <a:off x="7020272" y="1817144"/>
            <a:ext cx="5794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kumimoji="1" lang="en-US" altLang="zh-CN" sz="2800" b="1" dirty="0">
                <a:solidFill>
                  <a:srgbClr val="FF0000"/>
                </a:solidFill>
                <a:latin typeface="Times New Roman" panose="02020603050405020304" pitchFamily="18" charset="0"/>
              </a:rPr>
              <a:t>B</a:t>
            </a:r>
          </a:p>
        </p:txBody>
      </p:sp>
      <p:sp>
        <p:nvSpPr>
          <p:cNvPr id="5" name="文本框 4">
            <a:extLst>
              <a:ext uri="{FF2B5EF4-FFF2-40B4-BE49-F238E27FC236}">
                <a16:creationId xmlns:a16="http://schemas.microsoft.com/office/drawing/2014/main" id="{76F5E53C-E947-4B0B-8C74-8E888C4CA335}"/>
              </a:ext>
            </a:extLst>
          </p:cNvPr>
          <p:cNvSpPr txBox="1"/>
          <p:nvPr/>
        </p:nvSpPr>
        <p:spPr>
          <a:xfrm>
            <a:off x="827584" y="2636912"/>
            <a:ext cx="7956376" cy="2600840"/>
          </a:xfrm>
          <a:prstGeom prst="rect">
            <a:avLst/>
          </a:prstGeom>
          <a:noFill/>
        </p:spPr>
        <p:txBody>
          <a:bodyPr wrap="square">
            <a:spAutoFit/>
          </a:bodyPr>
          <a:lstStyle/>
          <a:p>
            <a:pPr>
              <a:lnSpc>
                <a:spcPct val="150000"/>
              </a:lnSpc>
              <a:spcBef>
                <a:spcPts val="2400"/>
              </a:spcBef>
              <a:spcAft>
                <a:spcPts val="3000"/>
              </a:spcAft>
            </a:pPr>
            <a:r>
              <a:rPr lang="en-US" altLang="zh-CN" sz="2800" b="1" dirty="0">
                <a:solidFill>
                  <a:srgbClr val="000000"/>
                </a:solidFill>
                <a:latin typeface="微软雅黑" panose="020B0503020204020204" pitchFamily="34" charset="-122"/>
                <a:ea typeface="微软雅黑" panose="020B0503020204020204" pitchFamily="34" charset="-122"/>
              </a:rPr>
              <a:t>A.“S”</a:t>
            </a:r>
            <a:r>
              <a:rPr lang="zh-CN" altLang="en-US" sz="2800" b="1" dirty="0">
                <a:solidFill>
                  <a:srgbClr val="000000"/>
                </a:solidFill>
                <a:latin typeface="微软雅黑" panose="020B0503020204020204" pitchFamily="34" charset="-122"/>
                <a:ea typeface="微软雅黑" panose="020B0503020204020204" pitchFamily="34" charset="-122"/>
              </a:rPr>
              <a:t>型增长曲线表示了种群数量和食物的关系</a:t>
            </a:r>
            <a:br>
              <a:rPr lang="zh-CN" altLang="en-US" sz="2800" b="1" dirty="0">
                <a:solidFill>
                  <a:srgbClr val="000000"/>
                </a:solidFill>
                <a:latin typeface="微软雅黑" panose="020B0503020204020204" pitchFamily="34" charset="-122"/>
                <a:ea typeface="微软雅黑" panose="020B0503020204020204" pitchFamily="34" charset="-122"/>
              </a:rPr>
            </a:br>
            <a:r>
              <a:rPr lang="en-US" altLang="zh-CN" sz="2800" b="1" dirty="0">
                <a:solidFill>
                  <a:srgbClr val="000000"/>
                </a:solidFill>
                <a:latin typeface="微软雅黑" panose="020B0503020204020204" pitchFamily="34" charset="-122"/>
                <a:ea typeface="微软雅黑" panose="020B0503020204020204" pitchFamily="34" charset="-122"/>
              </a:rPr>
              <a:t>B. </a:t>
            </a:r>
            <a:r>
              <a:rPr lang="zh-CN" altLang="en-US" sz="2800" b="1" dirty="0">
                <a:solidFill>
                  <a:srgbClr val="000000"/>
                </a:solidFill>
                <a:latin typeface="微软雅黑" panose="020B0503020204020204" pitchFamily="34" charset="-122"/>
                <a:ea typeface="微软雅黑" panose="020B0503020204020204" pitchFamily="34" charset="-122"/>
              </a:rPr>
              <a:t>种群增长率在各阶段是不相同的</a:t>
            </a:r>
            <a:br>
              <a:rPr lang="zh-CN" altLang="en-US" sz="2800" b="1" dirty="0">
                <a:solidFill>
                  <a:srgbClr val="000000"/>
                </a:solidFill>
                <a:latin typeface="微软雅黑" panose="020B0503020204020204" pitchFamily="34" charset="-122"/>
                <a:ea typeface="微软雅黑" panose="020B0503020204020204" pitchFamily="34" charset="-122"/>
              </a:rPr>
            </a:br>
            <a:r>
              <a:rPr lang="en-US" altLang="zh-CN" sz="2800" b="1" dirty="0">
                <a:solidFill>
                  <a:srgbClr val="000000"/>
                </a:solidFill>
                <a:latin typeface="微软雅黑" panose="020B0503020204020204" pitchFamily="34" charset="-122"/>
                <a:ea typeface="微软雅黑" panose="020B0503020204020204" pitchFamily="34" charset="-122"/>
              </a:rPr>
              <a:t>C.“S”</a:t>
            </a:r>
            <a:r>
              <a:rPr lang="zh-CN" altLang="en-US" sz="2800" b="1" dirty="0">
                <a:solidFill>
                  <a:srgbClr val="000000"/>
                </a:solidFill>
                <a:latin typeface="微软雅黑" panose="020B0503020204020204" pitchFamily="34" charset="-122"/>
                <a:ea typeface="微软雅黑" panose="020B0503020204020204" pitchFamily="34" charset="-122"/>
              </a:rPr>
              <a:t>型增长曲线表示了种群数量与时间无关</a:t>
            </a:r>
            <a:br>
              <a:rPr lang="zh-CN" altLang="en-US" sz="2800" b="1" dirty="0">
                <a:solidFill>
                  <a:srgbClr val="000000"/>
                </a:solidFill>
                <a:latin typeface="微软雅黑" panose="020B0503020204020204" pitchFamily="34" charset="-122"/>
                <a:ea typeface="微软雅黑" panose="020B0503020204020204" pitchFamily="34" charset="-122"/>
              </a:rPr>
            </a:br>
            <a:r>
              <a:rPr lang="en-US" altLang="zh-CN" sz="2800" b="1" dirty="0">
                <a:solidFill>
                  <a:srgbClr val="000000"/>
                </a:solidFill>
                <a:latin typeface="微软雅黑" panose="020B0503020204020204" pitchFamily="34" charset="-122"/>
                <a:ea typeface="微软雅黑" panose="020B0503020204020204" pitchFamily="34" charset="-122"/>
              </a:rPr>
              <a:t>D. </a:t>
            </a:r>
            <a:r>
              <a:rPr lang="zh-CN" altLang="en-US" sz="2800" b="1" dirty="0">
                <a:solidFill>
                  <a:srgbClr val="000000"/>
                </a:solidFill>
                <a:latin typeface="微软雅黑" panose="020B0503020204020204" pitchFamily="34" charset="-122"/>
                <a:ea typeface="微软雅黑" panose="020B0503020204020204" pitchFamily="34" charset="-122"/>
              </a:rPr>
              <a:t>种群增长不受种群密度制约</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44387"/>
                                        </p:tgtEl>
                                        <p:attrNameLst>
                                          <p:attrName>style.visibility</p:attrName>
                                        </p:attrNameLst>
                                      </p:cBhvr>
                                      <p:to>
                                        <p:strVal val="visible"/>
                                      </p:to>
                                    </p:set>
                                    <p:anim calcmode="lin" valueType="num">
                                      <p:cBhvr>
                                        <p:cTn id="7" dur="1000" fill="hold"/>
                                        <p:tgtEl>
                                          <p:spTgt spid="144387"/>
                                        </p:tgtEl>
                                        <p:attrNameLst>
                                          <p:attrName>ppt_w</p:attrName>
                                        </p:attrNameLst>
                                      </p:cBhvr>
                                      <p:tavLst>
                                        <p:tav tm="0">
                                          <p:val>
                                            <p:strVal val="#ppt_w*0.70"/>
                                          </p:val>
                                        </p:tav>
                                        <p:tav tm="100000">
                                          <p:val>
                                            <p:strVal val="#ppt_w"/>
                                          </p:val>
                                        </p:tav>
                                      </p:tavLst>
                                    </p:anim>
                                    <p:anim calcmode="lin" valueType="num">
                                      <p:cBhvr>
                                        <p:cTn id="8" dur="1000" fill="hold"/>
                                        <p:tgtEl>
                                          <p:spTgt spid="144387"/>
                                        </p:tgtEl>
                                        <p:attrNameLst>
                                          <p:attrName>ppt_h</p:attrName>
                                        </p:attrNameLst>
                                      </p:cBhvr>
                                      <p:tavLst>
                                        <p:tav tm="0">
                                          <p:val>
                                            <p:strVal val="#ppt_h"/>
                                          </p:val>
                                        </p:tav>
                                        <p:tav tm="100000">
                                          <p:val>
                                            <p:strVal val="#ppt_h"/>
                                          </p:val>
                                        </p:tav>
                                      </p:tavLst>
                                    </p:anim>
                                    <p:animEffect transition="in" filter="fade">
                                      <p:cBhvr>
                                        <p:cTn id="9" dur="1000"/>
                                        <p:tgtEl>
                                          <p:spTgt spid="144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6" name="Picture 4">
            <a:extLst>
              <a:ext uri="{FF2B5EF4-FFF2-40B4-BE49-F238E27FC236}">
                <a16:creationId xmlns:a16="http://schemas.microsoft.com/office/drawing/2014/main" id="{0531A902-C393-43AE-B2A3-DD317C319FD3}"/>
              </a:ext>
            </a:extLst>
          </p:cNvPr>
          <p:cNvPicPr>
            <a:picLocks noChangeAspect="1" noChangeArrowheads="1"/>
          </p:cNvPicPr>
          <p:nvPr/>
        </p:nvPicPr>
        <p:blipFill rotWithShape="1">
          <a:blip r:embed="rId2"/>
          <a:srcRect l="10109" t="5901" r="5098" b="10100"/>
          <a:stretch/>
        </p:blipFill>
        <p:spPr bwMode="auto">
          <a:xfrm>
            <a:off x="4813782" y="4786013"/>
            <a:ext cx="1728192" cy="1626534"/>
          </a:xfrm>
          <a:prstGeom prst="round2DiagRect">
            <a:avLst>
              <a:gd name="adj1" fmla="val 8823"/>
              <a:gd name="adj2" fmla="val 5230"/>
            </a:avLst>
          </a:prstGeom>
          <a:ln w="88900" cap="sq">
            <a:solidFill>
              <a:srgbClr val="FFFFFF"/>
            </a:solidFill>
            <a:miter lim="800000"/>
          </a:ln>
          <a:effectLst>
            <a:outerShdw blurRad="254000" algn="tl" rotWithShape="0">
              <a:srgbClr val="000000">
                <a:alpha val="43000"/>
              </a:srgbClr>
            </a:outerShdw>
          </a:effectLst>
        </p:spPr>
      </p:pic>
      <p:sp>
        <p:nvSpPr>
          <p:cNvPr id="45059" name="矩形 1">
            <a:extLst>
              <a:ext uri="{FF2B5EF4-FFF2-40B4-BE49-F238E27FC236}">
                <a16:creationId xmlns:a16="http://schemas.microsoft.com/office/drawing/2014/main" id="{F2057314-9336-4C29-BBF1-9DD72DCEF84F}"/>
              </a:ext>
            </a:extLst>
          </p:cNvPr>
          <p:cNvSpPr>
            <a:spLocks noChangeArrowheads="1"/>
          </p:cNvSpPr>
          <p:nvPr/>
        </p:nvSpPr>
        <p:spPr bwMode="auto">
          <a:xfrm>
            <a:off x="251520" y="169069"/>
            <a:ext cx="22367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spcBef>
                <a:spcPct val="50000"/>
              </a:spcBef>
            </a:pPr>
            <a:r>
              <a:rPr lang="zh-CN" altLang="en-US" sz="4000" b="1" dirty="0">
                <a:solidFill>
                  <a:srgbClr val="C00000"/>
                </a:solidFill>
                <a:latin typeface="微软雅黑" panose="020B0503020204020204" pitchFamily="34" charset="-122"/>
                <a:ea typeface="微软雅黑" panose="020B0503020204020204" pitchFamily="34" charset="-122"/>
              </a:rPr>
              <a:t>生物入侵</a:t>
            </a:r>
          </a:p>
        </p:txBody>
      </p:sp>
      <p:sp>
        <p:nvSpPr>
          <p:cNvPr id="45060" name="矩形 2">
            <a:extLst>
              <a:ext uri="{FF2B5EF4-FFF2-40B4-BE49-F238E27FC236}">
                <a16:creationId xmlns:a16="http://schemas.microsoft.com/office/drawing/2014/main" id="{08A65A2C-12E8-4FC1-BD10-37EA0390C108}"/>
              </a:ext>
            </a:extLst>
          </p:cNvPr>
          <p:cNvSpPr>
            <a:spLocks noChangeArrowheads="1"/>
          </p:cNvSpPr>
          <p:nvPr/>
        </p:nvSpPr>
        <p:spPr bwMode="auto">
          <a:xfrm>
            <a:off x="539552" y="1234787"/>
            <a:ext cx="7848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指生物由原生存地经自然的或人为的途径侵入到另一个新的环境，对入侵地的生物多样性、农林牧渔业生产以及人类健康造成经济损失或生态灾难的过程。</a:t>
            </a:r>
          </a:p>
        </p:txBody>
      </p:sp>
      <p:sp>
        <p:nvSpPr>
          <p:cNvPr id="4" name="矩形 3">
            <a:extLst>
              <a:ext uri="{FF2B5EF4-FFF2-40B4-BE49-F238E27FC236}">
                <a16:creationId xmlns:a16="http://schemas.microsoft.com/office/drawing/2014/main" id="{A62F4289-B5F4-46A2-8113-76F91DC0E090}"/>
              </a:ext>
            </a:extLst>
          </p:cNvPr>
          <p:cNvSpPr/>
          <p:nvPr/>
        </p:nvSpPr>
        <p:spPr>
          <a:xfrm>
            <a:off x="899592" y="2866010"/>
            <a:ext cx="4572000" cy="1200150"/>
          </a:xfrm>
          <a:prstGeom prst="rect">
            <a:avLst/>
          </a:prstGeom>
        </p:spPr>
        <p:txBody>
          <a:bodyPr>
            <a:spAutoFit/>
          </a:bodyPr>
          <a:lstStyle/>
          <a:p>
            <a:pPr marL="285750" indent="-285750">
              <a:buFont typeface="Arial" panose="020B0604020202020204" pitchFamily="34" charset="0"/>
              <a:buChar char="•"/>
              <a:defRPr/>
            </a:pPr>
            <a:r>
              <a:rPr lang="zh-CN" altLang="en-US" sz="2400" b="1" dirty="0">
                <a:solidFill>
                  <a:srgbClr val="FF0000"/>
                </a:solidFill>
                <a:latin typeface="微软雅黑" panose="020B0503020204020204" pitchFamily="34" charset="-122"/>
                <a:ea typeface="微软雅黑" panose="020B0503020204020204" pitchFamily="34" charset="-122"/>
              </a:rPr>
              <a:t>外来物种：</a:t>
            </a:r>
            <a:r>
              <a:rPr lang="zh-CN" altLang="en-US" sz="2400" dirty="0">
                <a:latin typeface="微软雅黑" panose="020B0503020204020204" pitchFamily="34" charset="-122"/>
                <a:ea typeface="微软雅黑" panose="020B0503020204020204" pitchFamily="34" charset="-122"/>
              </a:rPr>
              <a:t>对于特定的生态系统与栖境来说，任何非本地的物种都叫作外来物种。</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70D54368-E04E-4081-93A1-BC25304DF9F0}"/>
              </a:ext>
            </a:extLst>
          </p:cNvPr>
          <p:cNvSpPr/>
          <p:nvPr/>
        </p:nvSpPr>
        <p:spPr>
          <a:xfrm>
            <a:off x="899592" y="4343973"/>
            <a:ext cx="4572000" cy="1570037"/>
          </a:xfrm>
          <a:prstGeom prst="rect">
            <a:avLst/>
          </a:prstGeom>
        </p:spPr>
        <p:txBody>
          <a:bodyPr>
            <a:spAutoFit/>
          </a:bodyPr>
          <a:lstStyle/>
          <a:p>
            <a:pPr marL="285750" indent="-285750">
              <a:buFont typeface="Arial" panose="020B0604020202020204" pitchFamily="34" charset="0"/>
              <a:buChar char="•"/>
              <a:defRPr/>
            </a:pPr>
            <a:r>
              <a:rPr lang="zh-CN" altLang="en-US" sz="2400" b="1" dirty="0">
                <a:solidFill>
                  <a:srgbClr val="FF0000"/>
                </a:solidFill>
                <a:latin typeface="微软雅黑" panose="020B0503020204020204" pitchFamily="34" charset="-122"/>
                <a:ea typeface="微软雅黑" panose="020B0503020204020204" pitchFamily="34" charset="-122"/>
              </a:rPr>
              <a:t>外来入侵物种</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a:defRPr/>
            </a:pPr>
            <a:r>
              <a:rPr lang="zh-CN" altLang="en-US" sz="2400" dirty="0">
                <a:latin typeface="微软雅黑" panose="020B0503020204020204" pitchFamily="34" charset="-122"/>
                <a:ea typeface="微软雅黑" panose="020B0503020204020204" pitchFamily="34" charset="-122"/>
              </a:rPr>
              <a:t>生态适应能力强</a:t>
            </a:r>
            <a:endParaRPr lang="en-US" altLang="zh-CN" sz="2400" dirty="0">
              <a:latin typeface="微软雅黑" panose="020B0503020204020204" pitchFamily="34" charset="-122"/>
              <a:ea typeface="微软雅黑" panose="020B0503020204020204" pitchFamily="34" charset="-122"/>
            </a:endParaRPr>
          </a:p>
          <a:p>
            <a:pPr lvl="1">
              <a:defRPr/>
            </a:pPr>
            <a:r>
              <a:rPr lang="zh-CN" altLang="en-US" sz="2400" dirty="0">
                <a:latin typeface="微软雅黑" panose="020B0503020204020204" pitchFamily="34" charset="-122"/>
                <a:ea typeface="微软雅黑" panose="020B0503020204020204" pitchFamily="34" charset="-122"/>
              </a:rPr>
              <a:t>繁殖能力强</a:t>
            </a:r>
            <a:endParaRPr lang="en-US" altLang="zh-CN" sz="2400" dirty="0">
              <a:latin typeface="微软雅黑" panose="020B0503020204020204" pitchFamily="34" charset="-122"/>
              <a:ea typeface="微软雅黑" panose="020B0503020204020204" pitchFamily="34" charset="-122"/>
            </a:endParaRPr>
          </a:p>
          <a:p>
            <a:pPr lvl="1">
              <a:defRPr/>
            </a:pPr>
            <a:r>
              <a:rPr lang="zh-CN" altLang="en-US" sz="2400" dirty="0">
                <a:latin typeface="微软雅黑" panose="020B0503020204020204" pitchFamily="34" charset="-122"/>
                <a:ea typeface="微软雅黑" panose="020B0503020204020204" pitchFamily="34" charset="-122"/>
              </a:rPr>
              <a:t>传播能力强</a:t>
            </a:r>
          </a:p>
        </p:txBody>
      </p:sp>
      <p:pic>
        <p:nvPicPr>
          <p:cNvPr id="7" name="图片 6">
            <a:extLst>
              <a:ext uri="{FF2B5EF4-FFF2-40B4-BE49-F238E27FC236}">
                <a16:creationId xmlns:a16="http://schemas.microsoft.com/office/drawing/2014/main" id="{E25AD78E-9FBC-420C-973A-94768C01F83D}"/>
              </a:ext>
            </a:extLst>
          </p:cNvPr>
          <p:cNvPicPr>
            <a:picLocks noChangeAspect="1"/>
          </p:cNvPicPr>
          <p:nvPr/>
        </p:nvPicPr>
        <p:blipFill rotWithShape="1">
          <a:blip r:embed="rId3"/>
          <a:srcRect l="34248" t="1701" b="9071"/>
          <a:stretch/>
        </p:blipFill>
        <p:spPr>
          <a:xfrm>
            <a:off x="6799827" y="4732425"/>
            <a:ext cx="1650999" cy="1680604"/>
          </a:xfrm>
          <a:prstGeom prst="round2DiagRect">
            <a:avLst>
              <a:gd name="adj1" fmla="val 8496"/>
              <a:gd name="adj2" fmla="val 2600"/>
            </a:avLst>
          </a:prstGeom>
          <a:ln w="88900" cap="sq">
            <a:solidFill>
              <a:srgbClr val="FFFFFF"/>
            </a:solidFill>
            <a:miter lim="800000"/>
          </a:ln>
          <a:effectLst>
            <a:outerShdw blurRad="254000" algn="tl" rotWithShape="0">
              <a:srgbClr val="000000">
                <a:alpha val="43000"/>
              </a:srgbClr>
            </a:outerShdw>
          </a:effectLst>
        </p:spPr>
      </p:pic>
      <p:pic>
        <p:nvPicPr>
          <p:cNvPr id="95234" name="Picture 2">
            <a:extLst>
              <a:ext uri="{FF2B5EF4-FFF2-40B4-BE49-F238E27FC236}">
                <a16:creationId xmlns:a16="http://schemas.microsoft.com/office/drawing/2014/main" id="{8DDB4982-806F-4867-9153-8ECB6CE0B425}"/>
              </a:ext>
            </a:extLst>
          </p:cNvPr>
          <p:cNvPicPr>
            <a:picLocks noChangeAspect="1" noChangeArrowheads="1"/>
          </p:cNvPicPr>
          <p:nvPr/>
        </p:nvPicPr>
        <p:blipFill>
          <a:blip r:embed="rId4"/>
          <a:srcRect/>
          <a:stretch>
            <a:fillRect/>
          </a:stretch>
        </p:blipFill>
        <p:spPr bwMode="auto">
          <a:xfrm>
            <a:off x="5853079" y="2783204"/>
            <a:ext cx="2622024" cy="1743919"/>
          </a:xfrm>
          <a:prstGeom prst="round2DiagRect">
            <a:avLst>
              <a:gd name="adj1" fmla="val 5693"/>
              <a:gd name="adj2" fmla="val 3251"/>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2FF9B735-5710-4E13-96F5-BDB9EEE45A08}"/>
              </a:ext>
            </a:extLst>
          </p:cNvPr>
          <p:cNvSpPr>
            <a:spLocks noGrp="1" noChangeArrowheads="1"/>
          </p:cNvSpPr>
          <p:nvPr>
            <p:ph type="title"/>
          </p:nvPr>
        </p:nvSpPr>
        <p:spPr>
          <a:xfrm>
            <a:off x="323528" y="226148"/>
            <a:ext cx="7772400" cy="6463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dirty="0">
                <a:solidFill>
                  <a:srgbClr val="C00000"/>
                </a:solidFill>
                <a:cs typeface="+mn-cs"/>
              </a:rPr>
              <a:t>生物入侵的危害</a:t>
            </a:r>
          </a:p>
        </p:txBody>
      </p:sp>
      <p:sp>
        <p:nvSpPr>
          <p:cNvPr id="46083" name="AutoShape 3" descr="池塘生态系统图解">
            <a:hlinkClick r:id="rId3"/>
            <a:extLst>
              <a:ext uri="{FF2B5EF4-FFF2-40B4-BE49-F238E27FC236}">
                <a16:creationId xmlns:a16="http://schemas.microsoft.com/office/drawing/2014/main" id="{8464B03E-0370-4F81-8949-4D688ECA26AF}"/>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endParaRPr lang="zh-CN" altLang="en-US" sz="1800">
              <a:latin typeface="Arial" panose="020B0604020202020204" pitchFamily="34" charset="0"/>
            </a:endParaRPr>
          </a:p>
        </p:txBody>
      </p:sp>
      <p:sp>
        <p:nvSpPr>
          <p:cNvPr id="40964" name="Rectangle 4">
            <a:extLst>
              <a:ext uri="{FF2B5EF4-FFF2-40B4-BE49-F238E27FC236}">
                <a16:creationId xmlns:a16="http://schemas.microsoft.com/office/drawing/2014/main" id="{B55E776F-CC76-4BEB-A6B3-1C9332A92F14}"/>
              </a:ext>
            </a:extLst>
          </p:cNvPr>
          <p:cNvSpPr>
            <a:spLocks noChangeArrowheads="1"/>
          </p:cNvSpPr>
          <p:nvPr/>
        </p:nvSpPr>
        <p:spPr bwMode="auto">
          <a:xfrm>
            <a:off x="494506" y="1340768"/>
            <a:ext cx="7850187" cy="2770187"/>
          </a:xfrm>
          <a:prstGeom prst="rect">
            <a:avLst/>
          </a:prstGeom>
          <a:noFill/>
          <a:ln>
            <a:noFill/>
          </a:ln>
        </p:spPr>
        <p:txBody>
          <a:bodyPr anchor="ctr">
            <a:spAutoFit/>
          </a:bodyPr>
          <a:lstStyle>
            <a:lvl1pPr indent="3175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0" eaLnBrk="1" hangingPunct="1">
              <a:defRPr/>
            </a:pP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rPr>
              <a:t>）破坏景观的自然性和完整性</a:t>
            </a:r>
          </a:p>
          <a:p>
            <a:pPr indent="720000" eaLnBrk="1" hangingPunct="1">
              <a:spcBef>
                <a:spcPts val="1800"/>
              </a:spcBef>
              <a:defRPr/>
            </a:pPr>
            <a:r>
              <a:rPr lang="zh-CN" altLang="en-US" sz="2800" b="1" dirty="0">
                <a:latin typeface="微软雅黑" panose="020B0503020204020204" pitchFamily="34" charset="-122"/>
                <a:ea typeface="微软雅黑" panose="020B0503020204020204" pitchFamily="34" charset="-122"/>
              </a:rPr>
              <a:t>外来物种入侵后，就会乘机扎根、繁殖，不断扩张，逐渐形成优势种，使得原有的天然植被景观遭到破坏，并阻碍植被的自然恢复。</a:t>
            </a:r>
            <a:endParaRPr lang="en-US" altLang="zh-CN" sz="2800" b="1" dirty="0">
              <a:latin typeface="微软雅黑" panose="020B0503020204020204" pitchFamily="34" charset="-122"/>
              <a:ea typeface="微软雅黑" panose="020B0503020204020204" pitchFamily="34" charset="-122"/>
            </a:endParaRPr>
          </a:p>
          <a:p>
            <a:pPr indent="720000" eaLnBrk="1" hangingPunct="1">
              <a:spcBef>
                <a:spcPts val="1800"/>
              </a:spcBef>
              <a:defRPr/>
            </a:pPr>
            <a:r>
              <a:rPr lang="zh-CN" altLang="en-US" sz="2800" b="1" dirty="0">
                <a:latin typeface="微软雅黑" panose="020B0503020204020204" pitchFamily="34" charset="-122"/>
                <a:ea typeface="微软雅黑" panose="020B0503020204020204" pitchFamily="34" charset="-122"/>
              </a:rPr>
              <a:t>例如：凤眼莲</a:t>
            </a:r>
          </a:p>
        </p:txBody>
      </p:sp>
      <p:pic>
        <p:nvPicPr>
          <p:cNvPr id="45062" name="Picture 6">
            <a:extLst>
              <a:ext uri="{FF2B5EF4-FFF2-40B4-BE49-F238E27FC236}">
                <a16:creationId xmlns:a16="http://schemas.microsoft.com/office/drawing/2014/main" id="{79442A06-D862-4C5C-B323-B251CAEACB80}"/>
              </a:ext>
            </a:extLst>
          </p:cNvPr>
          <p:cNvPicPr>
            <a:picLocks noChangeAspect="1" noChangeArrowheads="1"/>
          </p:cNvPicPr>
          <p:nvPr/>
        </p:nvPicPr>
        <p:blipFill>
          <a:blip r:embed="rId4"/>
          <a:srcRect/>
          <a:stretch>
            <a:fillRect/>
          </a:stretch>
        </p:blipFill>
        <p:spPr bwMode="auto">
          <a:xfrm>
            <a:off x="4990576" y="3789040"/>
            <a:ext cx="3383868" cy="2255912"/>
          </a:xfrm>
          <a:prstGeom prst="rect">
            <a:avLst/>
          </a:prstGeom>
          <a:ln>
            <a:noFill/>
          </a:ln>
          <a:effectLst>
            <a:softEdge rad="112500"/>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3181298-37B9-4560-8A14-CB14DDE0864F}"/>
              </a:ext>
            </a:extLst>
          </p:cNvPr>
          <p:cNvSpPr>
            <a:spLocks noChangeArrowheads="1"/>
          </p:cNvSpPr>
          <p:nvPr/>
        </p:nvSpPr>
        <p:spPr bwMode="auto">
          <a:xfrm>
            <a:off x="539552" y="1052736"/>
            <a:ext cx="8281987" cy="4217373"/>
          </a:xfrm>
          <a:prstGeom prst="rect">
            <a:avLst/>
          </a:prstGeom>
          <a:noFill/>
          <a:ln>
            <a:noFill/>
          </a:ln>
        </p:spPr>
        <p:txBody>
          <a:bodyPr anchor="ctr">
            <a:spAutoFit/>
          </a:bodyPr>
          <a:lstStyle/>
          <a:p>
            <a:pPr eaLnBrk="1" hangingPunct="1">
              <a:lnSpc>
                <a:spcPct val="150000"/>
              </a:lnSpc>
              <a:defRPr/>
            </a:pP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2</a:t>
            </a:r>
            <a:r>
              <a:rPr lang="zh-CN" altLang="en-US" sz="3200" b="1" dirty="0">
                <a:latin typeface="微软雅黑" panose="020B0503020204020204" pitchFamily="34" charset="-122"/>
                <a:ea typeface="微软雅黑" panose="020B0503020204020204" pitchFamily="34" charset="-122"/>
              </a:rPr>
              <a:t>）摧毁生态系统</a:t>
            </a:r>
          </a:p>
          <a:p>
            <a:pPr indent="720000" eaLnBrk="1" hangingPunct="1">
              <a:lnSpc>
                <a:spcPct val="150000"/>
              </a:lnSpc>
              <a:spcBef>
                <a:spcPts val="1800"/>
              </a:spcBef>
              <a:defRPr/>
            </a:pPr>
            <a:r>
              <a:rPr lang="zh-CN" altLang="en-US" sz="2800" b="1" dirty="0">
                <a:latin typeface="微软雅黑" panose="020B0503020204020204" pitchFamily="34" charset="-122"/>
                <a:ea typeface="微软雅黑" panose="020B0503020204020204" pitchFamily="34" charset="-122"/>
              </a:rPr>
              <a:t>由于外来入侵物种杀死或排挤当地植物，因而依靠当地植物生存的动物也就紧跟着大量减少，引起生态系统中物种的单一化，从而导致很多相应的生态问题，包括水土流失、火灾、虫灾以及当地特有生物资源丧失等，最终导致生态系统的崩溃。</a:t>
            </a:r>
            <a:endParaRPr lang="zh-CN" altLang="en-US" sz="3200" b="1" dirty="0">
              <a:latin typeface="微软雅黑" panose="020B0503020204020204" pitchFamily="34" charset="-122"/>
              <a:ea typeface="微软雅黑" panose="020B0503020204020204" pitchFamily="34" charset="-122"/>
            </a:endParaRPr>
          </a:p>
        </p:txBody>
      </p:sp>
      <p:sp>
        <p:nvSpPr>
          <p:cNvPr id="5" name="Rectangle 2">
            <a:extLst>
              <a:ext uri="{FF2B5EF4-FFF2-40B4-BE49-F238E27FC236}">
                <a16:creationId xmlns:a16="http://schemas.microsoft.com/office/drawing/2014/main" id="{050674E2-5855-4290-9862-697F7B4B3435}"/>
              </a:ext>
            </a:extLst>
          </p:cNvPr>
          <p:cNvSpPr txBox="1">
            <a:spLocks noChangeArrowheads="1"/>
          </p:cNvSpPr>
          <p:nvPr/>
        </p:nvSpPr>
        <p:spPr>
          <a:xfrm>
            <a:off x="323528" y="226148"/>
            <a:ext cx="7772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975" indent="1588" algn="l" rtl="0" fontAlgn="base">
              <a:lnSpc>
                <a:spcPct val="90000"/>
              </a:lnSpc>
              <a:spcBef>
                <a:spcPct val="0"/>
              </a:spcBef>
              <a:spcAft>
                <a:spcPct val="0"/>
              </a:spcAft>
              <a:defRPr sz="4000" b="1" kern="1200">
                <a:solidFill>
                  <a:schemeClr val="bg2"/>
                </a:solidFill>
                <a:latin typeface="微软雅黑" panose="020B0503020204020204" pitchFamily="34" charset="-122"/>
                <a:ea typeface="微软雅黑" panose="020B0503020204020204" pitchFamily="34" charset="-122"/>
                <a:cs typeface="+mj-cs"/>
              </a:defRPr>
            </a:lvl1pPr>
            <a:lvl2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2pPr>
            <a:lvl3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3pPr>
            <a:lvl4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4pPr>
            <a:lvl5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5pPr>
            <a:lvl6pPr marL="511175" indent="1588" algn="l" rtl="0"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algn="l" rtl="0"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algn="l" rtl="0"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algn="l" rtl="0" fontAlgn="base">
              <a:lnSpc>
                <a:spcPct val="90000"/>
              </a:lnSpc>
              <a:spcBef>
                <a:spcPct val="0"/>
              </a:spcBef>
              <a:spcAft>
                <a:spcPct val="0"/>
              </a:spcAft>
              <a:defRPr sz="3000" b="1">
                <a:solidFill>
                  <a:schemeClr val="tx2"/>
                </a:solidFill>
                <a:latin typeface="Times New Roman" panose="02020603050405020304" pitchFamily="18" charset="0"/>
              </a:defRPr>
            </a:lvl9pPr>
          </a:lstStyle>
          <a:p>
            <a:pPr eaLnBrk="1" hangingPunct="1">
              <a:spcBef>
                <a:spcPct val="50000"/>
              </a:spcBef>
            </a:pPr>
            <a:r>
              <a:rPr lang="zh-CN" altLang="en-US">
                <a:solidFill>
                  <a:srgbClr val="C00000"/>
                </a:solidFill>
                <a:cs typeface="+mn-cs"/>
              </a:rPr>
              <a:t>生物入侵的危害</a:t>
            </a:r>
            <a:endParaRPr lang="zh-CN" altLang="en-US" dirty="0">
              <a:solidFill>
                <a:srgbClr val="C00000"/>
              </a:solidFill>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内容占位符 2">
            <a:extLst>
              <a:ext uri="{FF2B5EF4-FFF2-40B4-BE49-F238E27FC236}">
                <a16:creationId xmlns:a16="http://schemas.microsoft.com/office/drawing/2014/main" id="{962B2B46-6BA8-4CED-94F7-9D5F1528D559}"/>
              </a:ext>
            </a:extLst>
          </p:cNvPr>
          <p:cNvSpPr>
            <a:spLocks noGrp="1" noChangeArrowheads="1"/>
          </p:cNvSpPr>
          <p:nvPr>
            <p:ph idx="4294967295"/>
          </p:nvPr>
        </p:nvSpPr>
        <p:spPr>
          <a:xfrm>
            <a:off x="304800" y="1152525"/>
            <a:ext cx="8534400" cy="1446213"/>
          </a:xfrm>
        </p:spPr>
        <p:txBody>
          <a:bodyPr/>
          <a:lstStyle/>
          <a:p>
            <a:r>
              <a:rPr lang="zh-CN" altLang="en-US">
                <a:solidFill>
                  <a:srgbClr val="FF0000"/>
                </a:solidFill>
              </a:rPr>
              <a:t>行为隔离（</a:t>
            </a:r>
            <a:r>
              <a:rPr lang="en-US" altLang="zh-CN" dirty="0">
                <a:solidFill>
                  <a:srgbClr val="FF0000"/>
                </a:solidFill>
              </a:rPr>
              <a:t>Behavioral isolation</a:t>
            </a:r>
            <a:r>
              <a:rPr lang="zh-CN" altLang="en-US" dirty="0">
                <a:solidFill>
                  <a:srgbClr val="FF0000"/>
                </a:solidFill>
              </a:rPr>
              <a:t>）</a:t>
            </a:r>
            <a:r>
              <a:rPr lang="zh-CN" altLang="en-US" dirty="0"/>
              <a:t>：</a:t>
            </a:r>
            <a:r>
              <a:rPr lang="zh-CN" altLang="en-US" sz="2800" dirty="0"/>
              <a:t>通常取决于求偶方式。相近的物种间，如鸟类，往往采用不同的求偶仪式</a:t>
            </a:r>
            <a:endParaRPr lang="zh-CN" altLang="en-US" dirty="0"/>
          </a:p>
        </p:txBody>
      </p:sp>
      <p:graphicFrame>
        <p:nvGraphicFramePr>
          <p:cNvPr id="43012" name="对象 1">
            <a:extLst>
              <a:ext uri="{FF2B5EF4-FFF2-40B4-BE49-F238E27FC236}">
                <a16:creationId xmlns:a16="http://schemas.microsoft.com/office/drawing/2014/main" id="{AF64AE7E-0211-43AF-8120-62818949EC02}"/>
              </a:ext>
            </a:extLst>
          </p:cNvPr>
          <p:cNvGraphicFramePr>
            <a:graphicFrameLocks noChangeAspect="1"/>
          </p:cNvGraphicFramePr>
          <p:nvPr/>
        </p:nvGraphicFramePr>
        <p:xfrm>
          <a:off x="466725" y="2854325"/>
          <a:ext cx="3371850" cy="2981325"/>
        </p:xfrm>
        <a:graphic>
          <a:graphicData uri="http://schemas.openxmlformats.org/presentationml/2006/ole">
            <mc:AlternateContent xmlns:mc="http://schemas.openxmlformats.org/markup-compatibility/2006">
              <mc:Choice xmlns:v="urn:schemas-microsoft-com:vml" Requires="v">
                <p:oleObj name="BMP 图像" r:id="rId3" imgW="0" imgH="0" progId="Paint.Picture">
                  <p:embed/>
                </p:oleObj>
              </mc:Choice>
              <mc:Fallback>
                <p:oleObj name="BMP 图像" r:id="rId3" imgW="0" imgH="0" progId="Paint.Picture">
                  <p:embed/>
                  <p:pic>
                    <p:nvPicPr>
                      <p:cNvPr id="43012" name="对象 1">
                        <a:extLst>
                          <a:ext uri="{FF2B5EF4-FFF2-40B4-BE49-F238E27FC236}">
                            <a16:creationId xmlns:a16="http://schemas.microsoft.com/office/drawing/2014/main" id="{AF64AE7E-0211-43AF-8120-62818949EC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 y="2854325"/>
                        <a:ext cx="3371850"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3" name="Text Box 8">
            <a:extLst>
              <a:ext uri="{FF2B5EF4-FFF2-40B4-BE49-F238E27FC236}">
                <a16:creationId xmlns:a16="http://schemas.microsoft.com/office/drawing/2014/main" id="{1E8BDF17-66DB-4D27-89F0-CAC02ED3C0C9}"/>
              </a:ext>
            </a:extLst>
          </p:cNvPr>
          <p:cNvSpPr txBox="1">
            <a:spLocks noChangeArrowheads="1"/>
          </p:cNvSpPr>
          <p:nvPr/>
        </p:nvSpPr>
        <p:spPr bwMode="auto">
          <a:xfrm>
            <a:off x="717550" y="6005513"/>
            <a:ext cx="2800350" cy="39052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45000"/>
              </a:spcBef>
              <a:spcAft>
                <a:spcPct val="20000"/>
              </a:spcAft>
              <a:buClr>
                <a:schemeClr val="tx2"/>
              </a:buClr>
              <a:buChar char="•"/>
              <a:defRPr sz="3200" b="1">
                <a:solidFill>
                  <a:schemeClr val="tx1"/>
                </a:solidFill>
                <a:latin typeface="微软雅黑" panose="020B0503020204020204" pitchFamily="34" charset="-122"/>
                <a:ea typeface="微软雅黑" panose="020B0503020204020204" pitchFamily="34" charset="-122"/>
              </a:defRPr>
            </a:lvl1pPr>
            <a:lvl2pPr marL="742950" indent="-28575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45000"/>
              </a:spcBef>
              <a:spcAft>
                <a:spcPct val="20000"/>
              </a:spcAft>
              <a:buClr>
                <a:schemeClr val="tx2"/>
              </a:buClr>
              <a:buFont typeface="Times New Roman" panose="02020603050405020304" pitchFamily="18" charset="0"/>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45000"/>
              </a:spcBef>
              <a:spcAft>
                <a:spcPct val="20000"/>
              </a:spcAft>
              <a:buClr>
                <a:schemeClr val="tx2"/>
              </a:buClr>
              <a:buFont typeface="Times New Roman" panose="02020603050405020304" pitchFamily="18" charset="0"/>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defRPr>
            </a:lvl9pPr>
          </a:lstStyle>
          <a:p>
            <a:pPr algn="ctr">
              <a:spcBef>
                <a:spcPct val="0"/>
              </a:spcBef>
              <a:spcAft>
                <a:spcPct val="0"/>
              </a:spcAft>
              <a:buClrTx/>
              <a:buFontTx/>
              <a:buNone/>
            </a:pPr>
            <a:r>
              <a:rPr kumimoji="0" lang="zh-CN" altLang="en-US" sz="2400" dirty="0">
                <a:latin typeface="Arial" panose="020B0604020202020204" pitchFamily="34" charset="0"/>
                <a:ea typeface="宋体" panose="02010600030101010101" pitchFamily="2" charset="-122"/>
              </a:rPr>
              <a:t>蓝脚鲣鸟的求偶行为</a:t>
            </a:r>
            <a:endParaRPr kumimoji="0" lang="en-US" altLang="zh-CN" sz="2400" i="1" dirty="0">
              <a:latin typeface="Arial" panose="020B0604020202020204" pitchFamily="34" charset="0"/>
              <a:ea typeface="宋体" panose="02010600030101010101" pitchFamily="2" charset="-122"/>
            </a:endParaRPr>
          </a:p>
        </p:txBody>
      </p:sp>
      <p:pic>
        <p:nvPicPr>
          <p:cNvPr id="30726" name="Picture 4" descr="https://timgsa.baidu.com/timg?image&amp;quality=80&amp;size=b9999_10000&amp;sec=1600193167820&amp;di=958340dc9b43f8ec52302ccce8f5f1c8&amp;imgtype=0&amp;src=http%3A%2F%2F5b0988e595225.cdn.sohucs.com%2Fimages%2F20170701%2F2ad94d0508174d56a600fb78d9342875.png">
            <a:extLst>
              <a:ext uri="{FF2B5EF4-FFF2-40B4-BE49-F238E27FC236}">
                <a16:creationId xmlns:a16="http://schemas.microsoft.com/office/drawing/2014/main" id="{6C06A17E-DE4A-453D-8705-DBFF561A1E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3838" y="2854325"/>
            <a:ext cx="4471987"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 Box 8">
            <a:extLst>
              <a:ext uri="{FF2B5EF4-FFF2-40B4-BE49-F238E27FC236}">
                <a16:creationId xmlns:a16="http://schemas.microsoft.com/office/drawing/2014/main" id="{A88E73E4-A65C-4549-ACC9-39A2B924841D}"/>
              </a:ext>
            </a:extLst>
          </p:cNvPr>
          <p:cNvSpPr txBox="1">
            <a:spLocks noChangeArrowheads="1"/>
          </p:cNvSpPr>
          <p:nvPr/>
        </p:nvSpPr>
        <p:spPr bwMode="auto">
          <a:xfrm>
            <a:off x="4870450" y="6005513"/>
            <a:ext cx="2798763" cy="39052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45000"/>
              </a:spcBef>
              <a:spcAft>
                <a:spcPct val="20000"/>
              </a:spcAft>
              <a:buClr>
                <a:schemeClr val="tx2"/>
              </a:buClr>
              <a:buChar char="•"/>
              <a:defRPr sz="3200" b="1">
                <a:solidFill>
                  <a:schemeClr val="tx1"/>
                </a:solidFill>
                <a:latin typeface="微软雅黑" panose="020B0503020204020204" pitchFamily="34" charset="-122"/>
                <a:ea typeface="微软雅黑" panose="020B0503020204020204" pitchFamily="34" charset="-122"/>
              </a:defRPr>
            </a:lvl1pPr>
            <a:lvl2pPr marL="742950" indent="-28575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45000"/>
              </a:spcBef>
              <a:spcAft>
                <a:spcPct val="20000"/>
              </a:spcAft>
              <a:buClr>
                <a:schemeClr val="tx2"/>
              </a:buClr>
              <a:buFont typeface="Times New Roman" panose="02020603050405020304" pitchFamily="18" charset="0"/>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45000"/>
              </a:spcBef>
              <a:spcAft>
                <a:spcPct val="20000"/>
              </a:spcAft>
              <a:buClr>
                <a:schemeClr val="tx2"/>
              </a:buClr>
              <a:buFont typeface="Times New Roman" panose="02020603050405020304" pitchFamily="18" charset="0"/>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defRPr>
            </a:lvl9pPr>
          </a:lstStyle>
          <a:p>
            <a:pPr algn="ctr">
              <a:spcBef>
                <a:spcPct val="0"/>
              </a:spcBef>
              <a:spcAft>
                <a:spcPct val="0"/>
              </a:spcAft>
              <a:buClrTx/>
              <a:buFontTx/>
              <a:buNone/>
            </a:pPr>
            <a:r>
              <a:rPr kumimoji="0" lang="zh-CN" altLang="en-US" sz="2400">
                <a:latin typeface="Arial" panose="020B0604020202020204" pitchFamily="34" charset="0"/>
                <a:ea typeface="宋体" panose="02010600030101010101" pitchFamily="2" charset="-122"/>
              </a:rPr>
              <a:t>孔雀的求偶仪式</a:t>
            </a:r>
            <a:endParaRPr kumimoji="0" lang="en-US" altLang="zh-CN" sz="2400">
              <a:latin typeface="Arial" panose="020B0604020202020204" pitchFamily="34" charset="0"/>
              <a:ea typeface="宋体" panose="02010600030101010101" pitchFamily="2" charset="-122"/>
            </a:endParaRPr>
          </a:p>
        </p:txBody>
      </p:sp>
      <p:pic>
        <p:nvPicPr>
          <p:cNvPr id="8" name="内容占位符 3">
            <a:extLst>
              <a:ext uri="{FF2B5EF4-FFF2-40B4-BE49-F238E27FC236}">
                <a16:creationId xmlns:a16="http://schemas.microsoft.com/office/drawing/2014/main" id="{BEA23D1D-63C4-41B1-9BA1-F984896111E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38575" y="2854325"/>
            <a:ext cx="4968875"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8">
            <a:extLst>
              <a:ext uri="{FF2B5EF4-FFF2-40B4-BE49-F238E27FC236}">
                <a16:creationId xmlns:a16="http://schemas.microsoft.com/office/drawing/2014/main" id="{5AB81475-7892-46C9-8089-22B102483EAE}"/>
              </a:ext>
            </a:extLst>
          </p:cNvPr>
          <p:cNvSpPr txBox="1">
            <a:spLocks noChangeArrowheads="1"/>
          </p:cNvSpPr>
          <p:nvPr/>
        </p:nvSpPr>
        <p:spPr bwMode="auto">
          <a:xfrm>
            <a:off x="4868863" y="6026150"/>
            <a:ext cx="2800350" cy="390525"/>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45000"/>
              </a:spcBef>
              <a:spcAft>
                <a:spcPct val="20000"/>
              </a:spcAft>
              <a:buClr>
                <a:schemeClr val="tx2"/>
              </a:buClr>
              <a:buChar char="•"/>
              <a:defRPr sz="3200" b="1">
                <a:solidFill>
                  <a:schemeClr val="tx1"/>
                </a:solidFill>
                <a:latin typeface="微软雅黑" panose="020B0503020204020204" pitchFamily="34" charset="-122"/>
                <a:ea typeface="微软雅黑" panose="020B0503020204020204" pitchFamily="34" charset="-122"/>
              </a:defRPr>
            </a:lvl1pPr>
            <a:lvl2pPr marL="742950" indent="-285750">
              <a:spcBef>
                <a:spcPct val="45000"/>
              </a:spcBef>
              <a:spcAft>
                <a:spcPct val="20000"/>
              </a:spcAft>
              <a:buClr>
                <a:schemeClr val="tx2"/>
              </a:buClr>
              <a:buFont typeface="Times New Roman" panose="02020603050405020304" pitchFamily="18" charset="0"/>
              <a:buChar char="–"/>
              <a:defRPr sz="2800" b="1">
                <a:solidFill>
                  <a:schemeClr val="tx1"/>
                </a:solidFill>
                <a:latin typeface="微软雅黑" panose="020B0503020204020204" pitchFamily="34" charset="-122"/>
                <a:ea typeface="微软雅黑" panose="020B0503020204020204" pitchFamily="34" charset="-122"/>
              </a:defRPr>
            </a:lvl2pPr>
            <a:lvl3pPr marL="1143000" indent="-228600">
              <a:spcBef>
                <a:spcPct val="45000"/>
              </a:spcBef>
              <a:spcAft>
                <a:spcPct val="20000"/>
              </a:spcAft>
              <a:buClr>
                <a:schemeClr val="tx2"/>
              </a:buClr>
              <a:buFont typeface="Times New Roman" panose="02020603050405020304" pitchFamily="18" charset="0"/>
              <a:buChar char="•"/>
              <a:defRPr sz="2400" b="1">
                <a:solidFill>
                  <a:schemeClr val="tx1"/>
                </a:solidFill>
                <a:latin typeface="微软雅黑" panose="020B0503020204020204" pitchFamily="34" charset="-122"/>
                <a:ea typeface="微软雅黑" panose="020B0503020204020204" pitchFamily="34" charset="-122"/>
              </a:defRPr>
            </a:lvl3pPr>
            <a:lvl4pPr marL="1600200" indent="-228600">
              <a:spcBef>
                <a:spcPct val="45000"/>
              </a:spcBef>
              <a:spcAft>
                <a:spcPct val="20000"/>
              </a:spcAft>
              <a:buClr>
                <a:schemeClr val="tx2"/>
              </a:buClr>
              <a:buFont typeface="Times New Roman" panose="02020603050405020304" pitchFamily="18" charset="0"/>
              <a:buChar char="–"/>
              <a:defRPr sz="2000" b="1">
                <a:solidFill>
                  <a:schemeClr val="tx1"/>
                </a:solidFill>
                <a:latin typeface="微软雅黑" panose="020B0503020204020204" pitchFamily="34" charset="-122"/>
                <a:ea typeface="微软雅黑" panose="020B0503020204020204" pitchFamily="34" charset="-122"/>
              </a:defRPr>
            </a:lvl4pPr>
            <a:lvl5pPr marL="2057400" indent="-22860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45000"/>
              </a:spcBef>
              <a:spcAft>
                <a:spcPct val="20000"/>
              </a:spcAft>
              <a:buClr>
                <a:schemeClr val="tx2"/>
              </a:buClr>
              <a:buFont typeface="Times New Roman" panose="02020603050405020304" pitchFamily="18" charset="0"/>
              <a:buChar char="•"/>
              <a:defRPr b="1">
                <a:solidFill>
                  <a:schemeClr val="tx1"/>
                </a:solidFill>
                <a:latin typeface="微软雅黑" panose="020B0503020204020204" pitchFamily="34" charset="-122"/>
                <a:ea typeface="微软雅黑" panose="020B0503020204020204" pitchFamily="34" charset="-122"/>
              </a:defRPr>
            </a:lvl9pPr>
          </a:lstStyle>
          <a:p>
            <a:pPr algn="ctr">
              <a:spcBef>
                <a:spcPct val="0"/>
              </a:spcBef>
              <a:spcAft>
                <a:spcPct val="0"/>
              </a:spcAft>
              <a:buClrTx/>
              <a:buFontTx/>
              <a:buNone/>
            </a:pPr>
            <a:r>
              <a:rPr kumimoji="0" lang="zh-CN" altLang="en-US" sz="2400">
                <a:latin typeface="Arial" panose="020B0604020202020204" pitchFamily="34" charset="0"/>
                <a:ea typeface="宋体" panose="02010600030101010101" pitchFamily="2" charset="-122"/>
              </a:rPr>
              <a:t>信天翁的求偶舞</a:t>
            </a:r>
            <a:endParaRPr kumimoji="0" lang="en-US" altLang="zh-CN" sz="2400" i="1">
              <a:latin typeface="Arial" panose="020B0604020202020204" pitchFamily="34" charset="0"/>
              <a:ea typeface="宋体" panose="02010600030101010101" pitchFamily="2" charset="-122"/>
            </a:endParaRPr>
          </a:p>
        </p:txBody>
      </p:sp>
      <p:pic>
        <p:nvPicPr>
          <p:cNvPr id="3" name="图片 2">
            <a:extLst>
              <a:ext uri="{FF2B5EF4-FFF2-40B4-BE49-F238E27FC236}">
                <a16:creationId xmlns:a16="http://schemas.microsoft.com/office/drawing/2014/main" id="{19F57C58-B58F-4054-9E8B-2203E00EF8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725" y="3332163"/>
            <a:ext cx="3371850" cy="191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
            <a:extLst>
              <a:ext uri="{FF2B5EF4-FFF2-40B4-BE49-F238E27FC236}">
                <a16:creationId xmlns:a16="http://schemas.microsoft.com/office/drawing/2014/main" id="{E148F064-4D80-433D-9F65-E35137DDB98A}"/>
              </a:ext>
            </a:extLst>
          </p:cNvPr>
          <p:cNvSpPr txBox="1">
            <a:spLocks noChangeArrowheads="1"/>
          </p:cNvSpPr>
          <p:nvPr/>
        </p:nvSpPr>
        <p:spPr bwMode="auto">
          <a:xfrm>
            <a:off x="304800" y="152400"/>
            <a:ext cx="85344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53975" indent="1588" algn="l" rtl="0" fontAlgn="base">
              <a:lnSpc>
                <a:spcPct val="90000"/>
              </a:lnSpc>
              <a:spcBef>
                <a:spcPct val="0"/>
              </a:spcBef>
              <a:spcAft>
                <a:spcPct val="0"/>
              </a:spcAft>
              <a:defRPr sz="4000" b="1" kern="1200">
                <a:solidFill>
                  <a:schemeClr val="bg2"/>
                </a:solidFill>
                <a:latin typeface="微软雅黑" panose="020B0503020204020204" pitchFamily="34" charset="-122"/>
                <a:ea typeface="微软雅黑" panose="020B0503020204020204" pitchFamily="34" charset="-122"/>
                <a:cs typeface="+mj-cs"/>
              </a:defRPr>
            </a:lvl1pPr>
            <a:lvl2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2pPr>
            <a:lvl3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3pPr>
            <a:lvl4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4pPr>
            <a:lvl5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5pPr>
            <a:lvl6pPr marL="511175" indent="1588" algn="l" rtl="0"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algn="l" rtl="0"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algn="l" rtl="0"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algn="l" rtl="0" fontAlgn="base">
              <a:lnSpc>
                <a:spcPct val="90000"/>
              </a:lnSpc>
              <a:spcBef>
                <a:spcPct val="0"/>
              </a:spcBef>
              <a:spcAft>
                <a:spcPct val="0"/>
              </a:spcAft>
              <a:defRPr sz="3000" b="1">
                <a:solidFill>
                  <a:schemeClr val="tx2"/>
                </a:solidFill>
                <a:latin typeface="Times New Roman" panose="02020603050405020304" pitchFamily="18" charset="0"/>
              </a:defRPr>
            </a:lvl9pPr>
          </a:lstStyle>
          <a:p>
            <a:pPr eaLnBrk="1" hangingPunct="1"/>
            <a:r>
              <a:rPr lang="zh-CN" altLang="en-US" dirty="0"/>
              <a:t>合子前障碍：合子无法形成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0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01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07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72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072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p:bldP spid="30727" grpId="0"/>
      <p:bldP spid="30727" grpId="1"/>
      <p:bldP spid="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D3013ECE-C49D-498F-AF48-612070F11D1B}"/>
              </a:ext>
            </a:extLst>
          </p:cNvPr>
          <p:cNvSpPr>
            <a:spLocks noChangeArrowheads="1"/>
          </p:cNvSpPr>
          <p:nvPr/>
        </p:nvSpPr>
        <p:spPr bwMode="auto">
          <a:xfrm>
            <a:off x="359569" y="1320007"/>
            <a:ext cx="8424862" cy="2770187"/>
          </a:xfrm>
          <a:prstGeom prst="rect">
            <a:avLst/>
          </a:prstGeom>
          <a:noFill/>
          <a:ln>
            <a:noFill/>
          </a:ln>
        </p:spPr>
        <p:txBody>
          <a:bodyPr anchor="ctr">
            <a:spAutoFit/>
          </a:bodyPr>
          <a:lstStyle/>
          <a:p>
            <a:pPr eaLnBrk="1" hangingPunct="1">
              <a:spcBef>
                <a:spcPts val="1800"/>
              </a:spcBef>
              <a:defRPr/>
            </a:pP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3</a:t>
            </a:r>
            <a:r>
              <a:rPr lang="zh-CN" altLang="en-US" sz="3200" b="1" dirty="0">
                <a:latin typeface="微软雅黑" panose="020B0503020204020204" pitchFamily="34" charset="-122"/>
                <a:ea typeface="微软雅黑" panose="020B0503020204020204" pitchFamily="34" charset="-122"/>
              </a:rPr>
              <a:t>）危害生物多样性</a:t>
            </a:r>
            <a:endParaRPr lang="en-US" altLang="zh-CN" sz="3200" b="1" dirty="0">
              <a:latin typeface="微软雅黑" panose="020B0503020204020204" pitchFamily="34" charset="-122"/>
              <a:ea typeface="微软雅黑" panose="020B0503020204020204" pitchFamily="34" charset="-122"/>
            </a:endParaRPr>
          </a:p>
          <a:p>
            <a:pPr lvl="1" eaLnBrk="1" hangingPunct="1">
              <a:spcBef>
                <a:spcPts val="1800"/>
              </a:spcBef>
              <a:defRPr/>
            </a:pPr>
            <a:r>
              <a:rPr lang="zh-CN" altLang="en-US" sz="2800" b="1" dirty="0">
                <a:latin typeface="微软雅黑" panose="020B0503020204020204" pitchFamily="34" charset="-122"/>
                <a:ea typeface="微软雅黑" panose="020B0503020204020204" pitchFamily="34" charset="-122"/>
              </a:rPr>
              <a:t>例如：</a:t>
            </a:r>
            <a:endParaRPr lang="en-US" altLang="zh-CN" sz="2800" b="1" dirty="0">
              <a:latin typeface="微软雅黑" panose="020B0503020204020204" pitchFamily="34" charset="-122"/>
              <a:ea typeface="微软雅黑" panose="020B0503020204020204" pitchFamily="34" charset="-122"/>
            </a:endParaRPr>
          </a:p>
          <a:p>
            <a:pPr marL="800100" lvl="1" indent="-342900" eaLnBrk="1" hangingPunct="1">
              <a:spcBef>
                <a:spcPts val="1800"/>
              </a:spcBef>
              <a:buFont typeface="Arial" panose="020B0604020202020204" pitchFamily="34" charset="0"/>
              <a:buChar char="•"/>
              <a:defRPr/>
            </a:pPr>
            <a:r>
              <a:rPr lang="zh-CN" altLang="en-US" sz="2800" b="1" dirty="0">
                <a:latin typeface="微软雅黑" panose="020B0503020204020204" pitchFamily="34" charset="-122"/>
                <a:ea typeface="微软雅黑" panose="020B0503020204020204" pitchFamily="34" charset="-122"/>
              </a:rPr>
              <a:t>入侵种中的一些恶性杂草</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分泌某些化合物抑制其他植物发芽和生长，排挤本土植物并阻碍植被的自然恢复。</a:t>
            </a:r>
            <a:endParaRPr lang="en-US" altLang="zh-CN" sz="2800" b="1" dirty="0">
              <a:latin typeface="微软雅黑" panose="020B0503020204020204" pitchFamily="34" charset="-122"/>
              <a:ea typeface="微软雅黑" panose="020B0503020204020204" pitchFamily="34" charset="-122"/>
            </a:endParaRPr>
          </a:p>
        </p:txBody>
      </p:sp>
      <p:grpSp>
        <p:nvGrpSpPr>
          <p:cNvPr id="49156" name="组合 4">
            <a:extLst>
              <a:ext uri="{FF2B5EF4-FFF2-40B4-BE49-F238E27FC236}">
                <a16:creationId xmlns:a16="http://schemas.microsoft.com/office/drawing/2014/main" id="{3E3C275E-37D3-4B3D-8C6E-575E1E53ADB1}"/>
              </a:ext>
            </a:extLst>
          </p:cNvPr>
          <p:cNvGrpSpPr>
            <a:grpSpLocks/>
          </p:cNvGrpSpPr>
          <p:nvPr/>
        </p:nvGrpSpPr>
        <p:grpSpPr bwMode="auto">
          <a:xfrm>
            <a:off x="5580063" y="4316413"/>
            <a:ext cx="3059112" cy="2154237"/>
            <a:chOff x="5940152" y="4718449"/>
            <a:chExt cx="2843808" cy="1895872"/>
          </a:xfrm>
        </p:grpSpPr>
        <p:pic>
          <p:nvPicPr>
            <p:cNvPr id="6" name="Picture 5">
              <a:extLst>
                <a:ext uri="{FF2B5EF4-FFF2-40B4-BE49-F238E27FC236}">
                  <a16:creationId xmlns:a16="http://schemas.microsoft.com/office/drawing/2014/main" id="{52727B74-37AE-4F95-A548-75151C4A453E}"/>
                </a:ext>
              </a:extLst>
            </p:cNvPr>
            <p:cNvPicPr>
              <a:picLocks noChangeAspect="1" noChangeArrowheads="1"/>
            </p:cNvPicPr>
            <p:nvPr/>
          </p:nvPicPr>
          <p:blipFill>
            <a:blip r:embed="rId2"/>
            <a:srcRect/>
            <a:stretch>
              <a:fillRect/>
            </a:stretch>
          </p:blipFill>
          <p:spPr bwMode="auto">
            <a:xfrm>
              <a:off x="5940152" y="4718449"/>
              <a:ext cx="2843808" cy="18958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矩形 6">
              <a:extLst>
                <a:ext uri="{FF2B5EF4-FFF2-40B4-BE49-F238E27FC236}">
                  <a16:creationId xmlns:a16="http://schemas.microsoft.com/office/drawing/2014/main" id="{D962D31B-A5A2-4B8A-8A87-17D52697C680}"/>
                </a:ext>
              </a:extLst>
            </p:cNvPr>
            <p:cNvSpPr/>
            <p:nvPr/>
          </p:nvSpPr>
          <p:spPr>
            <a:xfrm>
              <a:off x="5940152" y="4757568"/>
              <a:ext cx="954823" cy="399572"/>
            </a:xfrm>
            <a:prstGeom prst="rect">
              <a:avLst/>
            </a:prstGeom>
          </p:spPr>
          <p:txBody>
            <a:bodyPr wrap="none">
              <a:spAutoFit/>
            </a:bodyPr>
            <a:lstStyle/>
            <a:p>
              <a:pPr>
                <a:defRPr/>
              </a:pPr>
              <a:r>
                <a:rPr lang="zh-CN" altLang="en-US" sz="2000" b="1" dirty="0">
                  <a:solidFill>
                    <a:schemeClr val="bg1"/>
                  </a:solidFill>
                  <a:latin typeface="+mj-ea"/>
                  <a:ea typeface="+mj-ea"/>
                </a:rPr>
                <a:t>薇甘菊</a:t>
              </a:r>
            </a:p>
          </p:txBody>
        </p:sp>
      </p:grpSp>
      <p:sp>
        <p:nvSpPr>
          <p:cNvPr id="8" name="Rectangle 2">
            <a:extLst>
              <a:ext uri="{FF2B5EF4-FFF2-40B4-BE49-F238E27FC236}">
                <a16:creationId xmlns:a16="http://schemas.microsoft.com/office/drawing/2014/main" id="{EF65FC52-3651-4EAB-863E-0A2A2651DE29}"/>
              </a:ext>
            </a:extLst>
          </p:cNvPr>
          <p:cNvSpPr txBox="1">
            <a:spLocks noChangeArrowheads="1"/>
          </p:cNvSpPr>
          <p:nvPr/>
        </p:nvSpPr>
        <p:spPr>
          <a:xfrm>
            <a:off x="323528" y="226148"/>
            <a:ext cx="7772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975" indent="1588" algn="l" rtl="0" fontAlgn="base">
              <a:lnSpc>
                <a:spcPct val="90000"/>
              </a:lnSpc>
              <a:spcBef>
                <a:spcPct val="0"/>
              </a:spcBef>
              <a:spcAft>
                <a:spcPct val="0"/>
              </a:spcAft>
              <a:defRPr sz="4000" b="1" kern="1200">
                <a:solidFill>
                  <a:schemeClr val="bg2"/>
                </a:solidFill>
                <a:latin typeface="微软雅黑" panose="020B0503020204020204" pitchFamily="34" charset="-122"/>
                <a:ea typeface="微软雅黑" panose="020B0503020204020204" pitchFamily="34" charset="-122"/>
                <a:cs typeface="+mj-cs"/>
              </a:defRPr>
            </a:lvl1pPr>
            <a:lvl2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2pPr>
            <a:lvl3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3pPr>
            <a:lvl4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4pPr>
            <a:lvl5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5pPr>
            <a:lvl6pPr marL="511175" indent="1588" algn="l" rtl="0"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algn="l" rtl="0"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algn="l" rtl="0"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algn="l" rtl="0" fontAlgn="base">
              <a:lnSpc>
                <a:spcPct val="90000"/>
              </a:lnSpc>
              <a:spcBef>
                <a:spcPct val="0"/>
              </a:spcBef>
              <a:spcAft>
                <a:spcPct val="0"/>
              </a:spcAft>
              <a:defRPr sz="3000" b="1">
                <a:solidFill>
                  <a:schemeClr val="tx2"/>
                </a:solidFill>
                <a:latin typeface="Times New Roman" panose="02020603050405020304" pitchFamily="18" charset="0"/>
              </a:defRPr>
            </a:lvl9pPr>
          </a:lstStyle>
          <a:p>
            <a:pPr eaLnBrk="1" hangingPunct="1">
              <a:spcBef>
                <a:spcPct val="50000"/>
              </a:spcBef>
            </a:pPr>
            <a:r>
              <a:rPr lang="zh-CN" altLang="en-US">
                <a:solidFill>
                  <a:srgbClr val="C00000"/>
                </a:solidFill>
                <a:cs typeface="+mn-cs"/>
              </a:rPr>
              <a:t>生物入侵的危害</a:t>
            </a:r>
            <a:endParaRPr lang="zh-CN" altLang="en-US" dirty="0">
              <a:solidFill>
                <a:srgbClr val="C00000"/>
              </a:solidFill>
              <a:cs typeface="+mn-c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0056E48E-F075-4884-9D27-2BB49118F3AC}"/>
              </a:ext>
            </a:extLst>
          </p:cNvPr>
          <p:cNvSpPr>
            <a:spLocks noChangeArrowheads="1"/>
          </p:cNvSpPr>
          <p:nvPr/>
        </p:nvSpPr>
        <p:spPr bwMode="auto">
          <a:xfrm>
            <a:off x="467544" y="1268760"/>
            <a:ext cx="7970837" cy="2770187"/>
          </a:xfrm>
          <a:prstGeom prst="rect">
            <a:avLst/>
          </a:prstGeom>
          <a:noFill/>
          <a:ln>
            <a:noFill/>
          </a:ln>
        </p:spPr>
        <p:txBody>
          <a:bodyPr anchor="ctr">
            <a:spAutoFit/>
          </a:bodyPr>
          <a:lstStyle/>
          <a:p>
            <a:pPr eaLnBrk="1" hangingPunct="1">
              <a:spcBef>
                <a:spcPts val="1800"/>
              </a:spcBef>
              <a:defRPr/>
            </a:pP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3</a:t>
            </a:r>
            <a:r>
              <a:rPr lang="zh-CN" altLang="en-US" sz="3200" b="1" dirty="0">
                <a:latin typeface="微软雅黑" panose="020B0503020204020204" pitchFamily="34" charset="-122"/>
                <a:ea typeface="微软雅黑" panose="020B0503020204020204" pitchFamily="34" charset="-122"/>
              </a:rPr>
              <a:t>）危害生物多样性</a:t>
            </a:r>
            <a:endParaRPr lang="en-US" altLang="zh-CN" sz="3200" b="1" dirty="0">
              <a:latin typeface="微软雅黑" panose="020B0503020204020204" pitchFamily="34" charset="-122"/>
              <a:ea typeface="微软雅黑" panose="020B0503020204020204" pitchFamily="34" charset="-122"/>
            </a:endParaRPr>
          </a:p>
          <a:p>
            <a:pPr lvl="1" eaLnBrk="1" hangingPunct="1">
              <a:spcBef>
                <a:spcPts val="1800"/>
              </a:spcBef>
              <a:defRPr/>
            </a:pPr>
            <a:r>
              <a:rPr lang="zh-CN" altLang="en-US" sz="2800" b="1" dirty="0">
                <a:latin typeface="微软雅黑" panose="020B0503020204020204" pitchFamily="34" charset="-122"/>
                <a:ea typeface="微软雅黑" panose="020B0503020204020204" pitchFamily="34" charset="-122"/>
              </a:rPr>
              <a:t>例如：</a:t>
            </a:r>
            <a:endParaRPr lang="en-US" altLang="zh-CN" sz="2800" b="1" dirty="0">
              <a:latin typeface="微软雅黑" panose="020B0503020204020204" pitchFamily="34" charset="-122"/>
              <a:ea typeface="微软雅黑" panose="020B0503020204020204" pitchFamily="34" charset="-122"/>
            </a:endParaRPr>
          </a:p>
          <a:p>
            <a:pPr marL="800100" lvl="1" indent="-342900" eaLnBrk="1" hangingPunct="1">
              <a:spcBef>
                <a:spcPts val="1800"/>
              </a:spcBef>
              <a:buFont typeface="Arial" panose="020B0604020202020204" pitchFamily="34" charset="0"/>
              <a:buChar char="•"/>
              <a:defRPr/>
            </a:pPr>
            <a:r>
              <a:rPr lang="zh-CN" altLang="en-US" sz="2800" b="1" dirty="0">
                <a:latin typeface="微软雅黑" panose="020B0503020204020204" pitchFamily="34" charset="-122"/>
                <a:ea typeface="微软雅黑" panose="020B0503020204020204" pitchFamily="34" charset="-122"/>
              </a:rPr>
              <a:t>原产北美的美国白蛾</a:t>
            </a:r>
            <a:r>
              <a:rPr lang="en-US" altLang="zh-CN" sz="2800" b="1" dirty="0">
                <a:latin typeface="微软雅黑" panose="020B0503020204020204" pitchFamily="34" charset="-122"/>
                <a:ea typeface="微软雅黑" panose="020B0503020204020204" pitchFamily="34" charset="-122"/>
              </a:rPr>
              <a:t>1979</a:t>
            </a:r>
            <a:r>
              <a:rPr lang="zh-CN" altLang="en-US" sz="2800" b="1" dirty="0">
                <a:latin typeface="微软雅黑" panose="020B0503020204020204" pitchFamily="34" charset="-122"/>
                <a:ea typeface="微软雅黑" panose="020B0503020204020204" pitchFamily="34" charset="-122"/>
              </a:rPr>
              <a:t>年侵入我国，仅辽宁省的虫害发生区就有</a:t>
            </a:r>
            <a:r>
              <a:rPr lang="en-US" altLang="zh-CN" sz="2800" b="1" dirty="0">
                <a:latin typeface="微软雅黑" panose="020B0503020204020204" pitchFamily="34" charset="-122"/>
                <a:ea typeface="微软雅黑" panose="020B0503020204020204" pitchFamily="34" charset="-122"/>
              </a:rPr>
              <a:t>100</a:t>
            </a:r>
            <a:r>
              <a:rPr lang="zh-CN" altLang="en-US" sz="2800" b="1" dirty="0">
                <a:latin typeface="微软雅黑" panose="020B0503020204020204" pitchFamily="34" charset="-122"/>
                <a:ea typeface="微软雅黑" panose="020B0503020204020204" pitchFamily="34" charset="-122"/>
              </a:rPr>
              <a:t>多种本地植物受到危害。</a:t>
            </a:r>
          </a:p>
        </p:txBody>
      </p:sp>
      <p:pic>
        <p:nvPicPr>
          <p:cNvPr id="48133" name="Picture 5">
            <a:extLst>
              <a:ext uri="{FF2B5EF4-FFF2-40B4-BE49-F238E27FC236}">
                <a16:creationId xmlns:a16="http://schemas.microsoft.com/office/drawing/2014/main" id="{F6E4AA2A-8FBF-40FA-929C-27794B53962E}"/>
              </a:ext>
            </a:extLst>
          </p:cNvPr>
          <p:cNvPicPr>
            <a:picLocks noChangeAspect="1" noChangeArrowheads="1"/>
          </p:cNvPicPr>
          <p:nvPr/>
        </p:nvPicPr>
        <p:blipFill>
          <a:blip r:embed="rId2"/>
          <a:srcRect/>
          <a:stretch>
            <a:fillRect/>
          </a:stretch>
        </p:blipFill>
        <p:spPr bwMode="auto">
          <a:xfrm>
            <a:off x="5148064" y="4149080"/>
            <a:ext cx="3419872" cy="23327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Rectangle 2">
            <a:extLst>
              <a:ext uri="{FF2B5EF4-FFF2-40B4-BE49-F238E27FC236}">
                <a16:creationId xmlns:a16="http://schemas.microsoft.com/office/drawing/2014/main" id="{EC136188-95E3-4058-B535-E26402C8B4CC}"/>
              </a:ext>
            </a:extLst>
          </p:cNvPr>
          <p:cNvSpPr txBox="1">
            <a:spLocks noChangeArrowheads="1"/>
          </p:cNvSpPr>
          <p:nvPr/>
        </p:nvSpPr>
        <p:spPr>
          <a:xfrm>
            <a:off x="323528" y="226148"/>
            <a:ext cx="7772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975" indent="1588" algn="l" rtl="0" fontAlgn="base">
              <a:lnSpc>
                <a:spcPct val="90000"/>
              </a:lnSpc>
              <a:spcBef>
                <a:spcPct val="0"/>
              </a:spcBef>
              <a:spcAft>
                <a:spcPct val="0"/>
              </a:spcAft>
              <a:defRPr sz="4000" b="1" kern="1200">
                <a:solidFill>
                  <a:schemeClr val="bg2"/>
                </a:solidFill>
                <a:latin typeface="微软雅黑" panose="020B0503020204020204" pitchFamily="34" charset="-122"/>
                <a:ea typeface="微软雅黑" panose="020B0503020204020204" pitchFamily="34" charset="-122"/>
                <a:cs typeface="+mj-cs"/>
              </a:defRPr>
            </a:lvl1pPr>
            <a:lvl2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2pPr>
            <a:lvl3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3pPr>
            <a:lvl4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4pPr>
            <a:lvl5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5pPr>
            <a:lvl6pPr marL="511175" indent="1588" algn="l" rtl="0"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algn="l" rtl="0"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algn="l" rtl="0"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algn="l" rtl="0" fontAlgn="base">
              <a:lnSpc>
                <a:spcPct val="90000"/>
              </a:lnSpc>
              <a:spcBef>
                <a:spcPct val="0"/>
              </a:spcBef>
              <a:spcAft>
                <a:spcPct val="0"/>
              </a:spcAft>
              <a:defRPr sz="3000" b="1">
                <a:solidFill>
                  <a:schemeClr val="tx2"/>
                </a:solidFill>
                <a:latin typeface="Times New Roman" panose="02020603050405020304" pitchFamily="18" charset="0"/>
              </a:defRPr>
            </a:lvl9pPr>
          </a:lstStyle>
          <a:p>
            <a:pPr eaLnBrk="1" hangingPunct="1">
              <a:spcBef>
                <a:spcPct val="50000"/>
              </a:spcBef>
            </a:pPr>
            <a:r>
              <a:rPr lang="zh-CN" altLang="en-US">
                <a:solidFill>
                  <a:srgbClr val="C00000"/>
                </a:solidFill>
                <a:cs typeface="+mn-cs"/>
              </a:rPr>
              <a:t>生物入侵的危害</a:t>
            </a:r>
            <a:endParaRPr lang="zh-CN" altLang="en-US" dirty="0">
              <a:solidFill>
                <a:srgbClr val="C00000"/>
              </a:solidFill>
              <a:cs typeface="+mn-c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B67A21AB-8145-48C7-830C-297FEC4CAC75}"/>
              </a:ext>
            </a:extLst>
          </p:cNvPr>
          <p:cNvSpPr>
            <a:spLocks noChangeArrowheads="1"/>
          </p:cNvSpPr>
          <p:nvPr/>
        </p:nvSpPr>
        <p:spPr bwMode="auto">
          <a:xfrm>
            <a:off x="576263" y="1076633"/>
            <a:ext cx="7991475" cy="4217373"/>
          </a:xfrm>
          <a:prstGeom prst="rect">
            <a:avLst/>
          </a:prstGeom>
          <a:noFill/>
          <a:ln>
            <a:noFill/>
          </a:ln>
        </p:spPr>
        <p:txBody>
          <a:bodyPr anchor="ctr">
            <a:spAutoFit/>
          </a:bodyPr>
          <a:lstStyle/>
          <a:p>
            <a:pPr eaLnBrk="1" hangingPunct="1">
              <a:lnSpc>
                <a:spcPct val="150000"/>
              </a:lnSpc>
              <a:defRPr/>
            </a:pP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4</a:t>
            </a:r>
            <a:r>
              <a:rPr lang="zh-CN" altLang="en-US" sz="3200" b="1" dirty="0">
                <a:latin typeface="微软雅黑" panose="020B0503020204020204" pitchFamily="34" charset="-122"/>
                <a:ea typeface="微软雅黑" panose="020B0503020204020204" pitchFamily="34" charset="-122"/>
              </a:rPr>
              <a:t>）影响遗传多样性</a:t>
            </a:r>
          </a:p>
          <a:p>
            <a:pPr indent="720000" eaLnBrk="1" hangingPunct="1">
              <a:lnSpc>
                <a:spcPct val="150000"/>
              </a:lnSpc>
              <a:spcBef>
                <a:spcPts val="1800"/>
              </a:spcBef>
              <a:defRPr/>
            </a:pPr>
            <a:r>
              <a:rPr lang="zh-CN" altLang="en-US" sz="2800" b="1" dirty="0">
                <a:latin typeface="微软雅黑" panose="020B0503020204020204" pitchFamily="34" charset="-122"/>
                <a:ea typeface="微软雅黑" panose="020B0503020204020204" pitchFamily="34" charset="-122"/>
              </a:rPr>
              <a:t>随着生境片段化，残存的次生植被常被入侵种分割、包围和渗透，使本土生物种群进一步破碎化，还可以造成一些物种的近亲繁殖和遗传漂变。有些入侵种可与同属近缘种，甚至不同属的种杂交。</a:t>
            </a:r>
          </a:p>
        </p:txBody>
      </p:sp>
      <p:sp>
        <p:nvSpPr>
          <p:cNvPr id="5" name="Rectangle 2">
            <a:extLst>
              <a:ext uri="{FF2B5EF4-FFF2-40B4-BE49-F238E27FC236}">
                <a16:creationId xmlns:a16="http://schemas.microsoft.com/office/drawing/2014/main" id="{FF0CD98D-A8F6-4728-88DF-D419EBB25B4A}"/>
              </a:ext>
            </a:extLst>
          </p:cNvPr>
          <p:cNvSpPr txBox="1">
            <a:spLocks noChangeArrowheads="1"/>
          </p:cNvSpPr>
          <p:nvPr/>
        </p:nvSpPr>
        <p:spPr>
          <a:xfrm>
            <a:off x="323528" y="226148"/>
            <a:ext cx="7772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975" indent="1588" algn="l" rtl="0" fontAlgn="base">
              <a:lnSpc>
                <a:spcPct val="90000"/>
              </a:lnSpc>
              <a:spcBef>
                <a:spcPct val="0"/>
              </a:spcBef>
              <a:spcAft>
                <a:spcPct val="0"/>
              </a:spcAft>
              <a:defRPr sz="4000" b="1" kern="1200">
                <a:solidFill>
                  <a:schemeClr val="bg2"/>
                </a:solidFill>
                <a:latin typeface="微软雅黑" panose="020B0503020204020204" pitchFamily="34" charset="-122"/>
                <a:ea typeface="微软雅黑" panose="020B0503020204020204" pitchFamily="34" charset="-122"/>
                <a:cs typeface="+mj-cs"/>
              </a:defRPr>
            </a:lvl1pPr>
            <a:lvl2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2pPr>
            <a:lvl3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3pPr>
            <a:lvl4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4pPr>
            <a:lvl5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5pPr>
            <a:lvl6pPr marL="511175" indent="1588" algn="l" rtl="0"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algn="l" rtl="0"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algn="l" rtl="0"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algn="l" rtl="0" fontAlgn="base">
              <a:lnSpc>
                <a:spcPct val="90000"/>
              </a:lnSpc>
              <a:spcBef>
                <a:spcPct val="0"/>
              </a:spcBef>
              <a:spcAft>
                <a:spcPct val="0"/>
              </a:spcAft>
              <a:defRPr sz="3000" b="1">
                <a:solidFill>
                  <a:schemeClr val="tx2"/>
                </a:solidFill>
                <a:latin typeface="Times New Roman" panose="02020603050405020304" pitchFamily="18" charset="0"/>
              </a:defRPr>
            </a:lvl9pPr>
          </a:lstStyle>
          <a:p>
            <a:pPr eaLnBrk="1" hangingPunct="1">
              <a:spcBef>
                <a:spcPct val="50000"/>
              </a:spcBef>
            </a:pPr>
            <a:r>
              <a:rPr lang="zh-CN" altLang="en-US">
                <a:solidFill>
                  <a:srgbClr val="C00000"/>
                </a:solidFill>
                <a:cs typeface="+mn-cs"/>
              </a:rPr>
              <a:t>生物入侵的危害</a:t>
            </a:r>
            <a:endParaRPr lang="zh-CN" altLang="en-US" dirty="0">
              <a:solidFill>
                <a:srgbClr val="C00000"/>
              </a:solidFill>
              <a:cs typeface="+mn-c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B67A21AB-8145-48C7-830C-297FEC4CAC75}"/>
              </a:ext>
            </a:extLst>
          </p:cNvPr>
          <p:cNvSpPr>
            <a:spLocks noChangeArrowheads="1"/>
          </p:cNvSpPr>
          <p:nvPr/>
        </p:nvSpPr>
        <p:spPr bwMode="auto">
          <a:xfrm>
            <a:off x="576263" y="961217"/>
            <a:ext cx="7991475" cy="4448205"/>
          </a:xfrm>
          <a:prstGeom prst="rect">
            <a:avLst/>
          </a:prstGeom>
          <a:noFill/>
          <a:ln>
            <a:noFill/>
          </a:ln>
        </p:spPr>
        <p:txBody>
          <a:bodyPr anchor="ctr">
            <a:spAutoFit/>
          </a:bodyPr>
          <a:lstStyle/>
          <a:p>
            <a:pPr eaLnBrk="1" hangingPunct="1">
              <a:lnSpc>
                <a:spcPct val="150000"/>
              </a:lnSpc>
              <a:defRPr/>
            </a:pP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4</a:t>
            </a:r>
            <a:r>
              <a:rPr lang="zh-CN" altLang="en-US" sz="3200" b="1" dirty="0">
                <a:latin typeface="微软雅黑" panose="020B0503020204020204" pitchFamily="34" charset="-122"/>
                <a:ea typeface="微软雅黑" panose="020B0503020204020204" pitchFamily="34" charset="-122"/>
              </a:rPr>
              <a:t>）影响遗传多样性</a:t>
            </a:r>
          </a:p>
          <a:p>
            <a:pPr indent="720000" eaLnBrk="1" hangingPunct="1">
              <a:lnSpc>
                <a:spcPct val="150000"/>
              </a:lnSpc>
              <a:spcBef>
                <a:spcPts val="1800"/>
              </a:spcBef>
              <a:defRPr/>
            </a:pPr>
            <a:r>
              <a:rPr lang="zh-CN" altLang="en-US" sz="2800" b="1" dirty="0">
                <a:latin typeface="微软雅黑" panose="020B0503020204020204" pitchFamily="34" charset="-122"/>
                <a:ea typeface="微软雅黑" panose="020B0503020204020204" pitchFamily="34" charset="-122"/>
              </a:rPr>
              <a:t>例如：在华北和东北国产落叶松产区种植日本落叶松，以及在海南国产海桑属产区栽培从孟加拉国引进的无瓣海桑，都存在相关问题，已有一些这类属间、种间杂交的报道。</a:t>
            </a:r>
          </a:p>
          <a:p>
            <a:pPr indent="720000" eaLnBrk="1" hangingPunct="1">
              <a:lnSpc>
                <a:spcPct val="150000"/>
              </a:lnSpc>
              <a:spcBef>
                <a:spcPts val="1800"/>
              </a:spcBef>
              <a:defRPr/>
            </a:pPr>
            <a:endParaRPr lang="zh-CN" altLang="en-US" sz="2800" b="1" dirty="0">
              <a:latin typeface="微软雅黑" panose="020B0503020204020204" pitchFamily="34" charset="-122"/>
              <a:ea typeface="微软雅黑" panose="020B0503020204020204" pitchFamily="34" charset="-122"/>
            </a:endParaRPr>
          </a:p>
        </p:txBody>
      </p:sp>
      <p:sp>
        <p:nvSpPr>
          <p:cNvPr id="5" name="Rectangle 2">
            <a:extLst>
              <a:ext uri="{FF2B5EF4-FFF2-40B4-BE49-F238E27FC236}">
                <a16:creationId xmlns:a16="http://schemas.microsoft.com/office/drawing/2014/main" id="{FF0CD98D-A8F6-4728-88DF-D419EBB25B4A}"/>
              </a:ext>
            </a:extLst>
          </p:cNvPr>
          <p:cNvSpPr txBox="1">
            <a:spLocks noChangeArrowheads="1"/>
          </p:cNvSpPr>
          <p:nvPr/>
        </p:nvSpPr>
        <p:spPr>
          <a:xfrm>
            <a:off x="323528" y="226148"/>
            <a:ext cx="7772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975" indent="1588" algn="l" rtl="0" fontAlgn="base">
              <a:lnSpc>
                <a:spcPct val="90000"/>
              </a:lnSpc>
              <a:spcBef>
                <a:spcPct val="0"/>
              </a:spcBef>
              <a:spcAft>
                <a:spcPct val="0"/>
              </a:spcAft>
              <a:defRPr sz="4000" b="1" kern="1200">
                <a:solidFill>
                  <a:schemeClr val="bg2"/>
                </a:solidFill>
                <a:latin typeface="微软雅黑" panose="020B0503020204020204" pitchFamily="34" charset="-122"/>
                <a:ea typeface="微软雅黑" panose="020B0503020204020204" pitchFamily="34" charset="-122"/>
                <a:cs typeface="+mj-cs"/>
              </a:defRPr>
            </a:lvl1pPr>
            <a:lvl2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2pPr>
            <a:lvl3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3pPr>
            <a:lvl4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4pPr>
            <a:lvl5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5pPr>
            <a:lvl6pPr marL="511175" indent="1588" algn="l" rtl="0"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algn="l" rtl="0"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algn="l" rtl="0"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algn="l" rtl="0" fontAlgn="base">
              <a:lnSpc>
                <a:spcPct val="90000"/>
              </a:lnSpc>
              <a:spcBef>
                <a:spcPct val="0"/>
              </a:spcBef>
              <a:spcAft>
                <a:spcPct val="0"/>
              </a:spcAft>
              <a:defRPr sz="3000" b="1">
                <a:solidFill>
                  <a:schemeClr val="tx2"/>
                </a:solidFill>
                <a:latin typeface="Times New Roman" panose="02020603050405020304" pitchFamily="18" charset="0"/>
              </a:defRPr>
            </a:lvl9pPr>
          </a:lstStyle>
          <a:p>
            <a:pPr eaLnBrk="1" hangingPunct="1">
              <a:spcBef>
                <a:spcPct val="50000"/>
              </a:spcBef>
            </a:pPr>
            <a:r>
              <a:rPr lang="zh-CN" altLang="en-US">
                <a:solidFill>
                  <a:srgbClr val="C00000"/>
                </a:solidFill>
                <a:cs typeface="+mn-cs"/>
              </a:rPr>
              <a:t>生物入侵的危害</a:t>
            </a:r>
            <a:endParaRPr lang="zh-CN" altLang="en-US" dirty="0">
              <a:solidFill>
                <a:srgbClr val="C00000"/>
              </a:solidFill>
              <a:cs typeface="+mn-cs"/>
            </a:endParaRPr>
          </a:p>
        </p:txBody>
      </p:sp>
    </p:spTree>
    <p:extLst>
      <p:ext uri="{BB962C8B-B14F-4D97-AF65-F5344CB8AC3E}">
        <p14:creationId xmlns:p14="http://schemas.microsoft.com/office/powerpoint/2010/main" val="15518897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2">
            <a:extLst>
              <a:ext uri="{FF2B5EF4-FFF2-40B4-BE49-F238E27FC236}">
                <a16:creationId xmlns:a16="http://schemas.microsoft.com/office/drawing/2014/main" id="{2F89B6F6-7210-4416-823C-BAB3FF3E4D6F}"/>
              </a:ext>
            </a:extLst>
          </p:cNvPr>
          <p:cNvSpPr>
            <a:spLocks noGrp="1"/>
          </p:cNvSpPr>
          <p:nvPr>
            <p:ph idx="4294967295"/>
          </p:nvPr>
        </p:nvSpPr>
        <p:spPr>
          <a:xfrm>
            <a:off x="0" y="2487613"/>
            <a:ext cx="4319588" cy="3478212"/>
          </a:xfrm>
        </p:spPr>
        <p:txBody>
          <a:bodyPr/>
          <a:lstStyle/>
          <a:p>
            <a:pPr eaLnBrk="1" hangingPunct="1">
              <a:spcBef>
                <a:spcPct val="0"/>
              </a:spcBef>
              <a:spcAft>
                <a:spcPts val="0"/>
              </a:spcAft>
              <a:buFont typeface="Arial" panose="020B0604020202020204" pitchFamily="34" charset="0"/>
              <a:buChar char="•"/>
            </a:pPr>
            <a:r>
              <a:rPr lang="en-US" altLang="zh-CN" sz="2000" dirty="0"/>
              <a:t>1859</a:t>
            </a:r>
            <a:r>
              <a:rPr lang="zh-CN" altLang="en-US" sz="2000" dirty="0"/>
              <a:t>年，引进了</a:t>
            </a:r>
            <a:r>
              <a:rPr lang="en-US" altLang="zh-CN" sz="2000" dirty="0"/>
              <a:t>24</a:t>
            </a:r>
            <a:r>
              <a:rPr lang="zh-CN" altLang="en-US" sz="2000" dirty="0"/>
              <a:t>只兔子</a:t>
            </a:r>
            <a:endParaRPr lang="en-US" altLang="zh-CN" sz="2000" dirty="0"/>
          </a:p>
          <a:p>
            <a:pPr eaLnBrk="1" hangingPunct="1">
              <a:spcBef>
                <a:spcPct val="0"/>
              </a:spcBef>
              <a:spcAft>
                <a:spcPts val="0"/>
              </a:spcAft>
              <a:buFont typeface="Arial" panose="020B0604020202020204" pitchFamily="34" charset="0"/>
              <a:buChar char="•"/>
            </a:pPr>
            <a:endParaRPr lang="en-US" altLang="zh-CN" sz="2000" dirty="0"/>
          </a:p>
          <a:p>
            <a:pPr eaLnBrk="1" hangingPunct="1">
              <a:spcBef>
                <a:spcPct val="0"/>
              </a:spcBef>
              <a:spcAft>
                <a:spcPts val="0"/>
              </a:spcAft>
              <a:buFont typeface="Arial" panose="020B0604020202020204" pitchFamily="34" charset="0"/>
              <a:buChar char="•"/>
            </a:pPr>
            <a:r>
              <a:rPr lang="en-US" altLang="zh-CN" sz="2000" dirty="0"/>
              <a:t>1880</a:t>
            </a:r>
            <a:r>
              <a:rPr lang="zh-CN" altLang="en-US" sz="2000" dirty="0"/>
              <a:t>年，到达新南威尔士，开始影响南澳地区的牧羊业</a:t>
            </a:r>
            <a:endParaRPr lang="en-US" altLang="zh-CN" sz="2000" dirty="0"/>
          </a:p>
          <a:p>
            <a:pPr eaLnBrk="1" hangingPunct="1">
              <a:spcBef>
                <a:spcPct val="0"/>
              </a:spcBef>
              <a:spcAft>
                <a:spcPts val="0"/>
              </a:spcAft>
              <a:buFont typeface="Arial" panose="020B0604020202020204" pitchFamily="34" charset="0"/>
              <a:buChar char="•"/>
            </a:pPr>
            <a:endParaRPr lang="en-US" altLang="zh-CN" sz="2000" dirty="0"/>
          </a:p>
          <a:p>
            <a:pPr eaLnBrk="1" hangingPunct="1">
              <a:spcBef>
                <a:spcPct val="0"/>
              </a:spcBef>
              <a:spcAft>
                <a:spcPts val="0"/>
              </a:spcAft>
              <a:buFont typeface="Arial" panose="020B0604020202020204" pitchFamily="34" charset="0"/>
              <a:buChar char="•"/>
            </a:pPr>
            <a:r>
              <a:rPr lang="en-US" altLang="zh-CN" sz="2000" dirty="0"/>
              <a:t>19</a:t>
            </a:r>
            <a:r>
              <a:rPr lang="zh-CN" altLang="en-US" sz="2000" dirty="0"/>
              <a:t>世纪</a:t>
            </a:r>
            <a:r>
              <a:rPr lang="en-US" altLang="zh-CN" sz="2000" dirty="0"/>
              <a:t>90</a:t>
            </a:r>
            <a:r>
              <a:rPr lang="zh-CN" altLang="en-US" sz="2000" dirty="0"/>
              <a:t>年代，兔群抵达西澳</a:t>
            </a:r>
            <a:endParaRPr lang="en-US" altLang="zh-CN" sz="2000" dirty="0"/>
          </a:p>
          <a:p>
            <a:pPr eaLnBrk="1" hangingPunct="1">
              <a:spcBef>
                <a:spcPct val="0"/>
              </a:spcBef>
              <a:spcAft>
                <a:spcPts val="0"/>
              </a:spcAft>
              <a:buFont typeface="Arial" panose="020B0604020202020204" pitchFamily="34" charset="0"/>
              <a:buChar char="•"/>
            </a:pPr>
            <a:endParaRPr lang="en-US" altLang="zh-CN" sz="2000" dirty="0"/>
          </a:p>
          <a:p>
            <a:pPr eaLnBrk="1" hangingPunct="1">
              <a:spcBef>
                <a:spcPct val="0"/>
              </a:spcBef>
              <a:spcAft>
                <a:spcPts val="0"/>
              </a:spcAft>
              <a:buFont typeface="Arial" panose="020B0604020202020204" pitchFamily="34" charset="0"/>
              <a:buChar char="•"/>
            </a:pPr>
            <a:r>
              <a:rPr lang="en-US" altLang="zh-CN" sz="2000" dirty="0"/>
              <a:t>1950</a:t>
            </a:r>
            <a:r>
              <a:rPr lang="zh-CN" altLang="en-US" sz="2000" dirty="0"/>
              <a:t>年，数量从最初的五只增加到了六亿只</a:t>
            </a:r>
            <a:endParaRPr lang="en-US" altLang="zh-CN" sz="2000" dirty="0"/>
          </a:p>
          <a:p>
            <a:pPr eaLnBrk="1" hangingPunct="1">
              <a:spcBef>
                <a:spcPct val="0"/>
              </a:spcBef>
              <a:spcAft>
                <a:spcPts val="0"/>
              </a:spcAft>
              <a:buFont typeface="Arial" panose="020B0604020202020204" pitchFamily="34" charset="0"/>
              <a:buChar char="•"/>
            </a:pPr>
            <a:endParaRPr lang="en-US" altLang="zh-CN" sz="2000" dirty="0"/>
          </a:p>
          <a:p>
            <a:pPr eaLnBrk="1" hangingPunct="1">
              <a:spcBef>
                <a:spcPct val="0"/>
              </a:spcBef>
              <a:spcAft>
                <a:spcPts val="0"/>
              </a:spcAft>
              <a:buFont typeface="Arial" panose="020B0604020202020204" pitchFamily="34" charset="0"/>
              <a:buChar char="•"/>
            </a:pPr>
            <a:r>
              <a:rPr lang="zh-CN" altLang="en-US" sz="2000" dirty="0"/>
              <a:t>多发黏液瘤病毒</a:t>
            </a:r>
          </a:p>
        </p:txBody>
      </p:sp>
      <p:pic>
        <p:nvPicPr>
          <p:cNvPr id="53251" name="图片 3">
            <a:extLst>
              <a:ext uri="{FF2B5EF4-FFF2-40B4-BE49-F238E27FC236}">
                <a16:creationId xmlns:a16="http://schemas.microsoft.com/office/drawing/2014/main" id="{269F55C4-14B1-4287-A707-FF8D3676CE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51362" y="1916832"/>
            <a:ext cx="4052852" cy="368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TextBox 4">
            <a:extLst>
              <a:ext uri="{FF2B5EF4-FFF2-40B4-BE49-F238E27FC236}">
                <a16:creationId xmlns:a16="http://schemas.microsoft.com/office/drawing/2014/main" id="{BB334646-9B7E-40ED-8F56-95325FB52EA2}"/>
              </a:ext>
            </a:extLst>
          </p:cNvPr>
          <p:cNvSpPr txBox="1">
            <a:spLocks noChangeArrowheads="1"/>
          </p:cNvSpPr>
          <p:nvPr/>
        </p:nvSpPr>
        <p:spPr bwMode="auto">
          <a:xfrm>
            <a:off x="467544" y="1361173"/>
            <a:ext cx="3993401" cy="646331"/>
          </a:xfrm>
          <a:prstGeom prst="rect">
            <a:avLst/>
          </a:prstGeom>
          <a:noFill/>
          <a:ln>
            <a:headEnd/>
            <a:tailEnd/>
          </a:ln>
        </p:spPr>
        <p:style>
          <a:lnRef idx="1">
            <a:schemeClr val="accent3"/>
          </a:lnRef>
          <a:fillRef idx="3">
            <a:schemeClr val="accent3"/>
          </a:fillRef>
          <a:effectRef idx="2">
            <a:schemeClr val="accent3"/>
          </a:effectRef>
          <a:fontRef idx="minor">
            <a:schemeClr val="lt1"/>
          </a:fontRef>
        </p:style>
        <p:txBody>
          <a:bodyPr wrap="none">
            <a:spAutoFit/>
          </a:bodyPr>
          <a:lstStyle/>
          <a:p>
            <a:pPr marL="571500" indent="-571500" eaLnBrk="1" hangingPunct="1">
              <a:buFont typeface="Wingdings" panose="05000000000000000000" pitchFamily="2" charset="2"/>
              <a:buChar char="Ø"/>
              <a:defRPr/>
            </a:pPr>
            <a:r>
              <a:rPr lang="zh-CN" altLang="en-US" sz="3600" b="1" dirty="0">
                <a:solidFill>
                  <a:schemeClr val="tx1"/>
                </a:solidFill>
                <a:latin typeface="微软雅黑" panose="020B0503020204020204" pitchFamily="34" charset="-122"/>
                <a:ea typeface="微软雅黑" panose="020B0503020204020204" pitchFamily="34" charset="-122"/>
                <a:cs typeface="Arial Unicode MS" pitchFamily="34" charset="-122"/>
              </a:rPr>
              <a:t>澳大利亚的兔子</a:t>
            </a:r>
          </a:p>
        </p:txBody>
      </p:sp>
      <p:sp>
        <p:nvSpPr>
          <p:cNvPr id="5" name="矩形 4">
            <a:extLst>
              <a:ext uri="{FF2B5EF4-FFF2-40B4-BE49-F238E27FC236}">
                <a16:creationId xmlns:a16="http://schemas.microsoft.com/office/drawing/2014/main" id="{E06D8C06-8007-4E3F-83C1-474B8CCE0375}"/>
              </a:ext>
            </a:extLst>
          </p:cNvPr>
          <p:cNvSpPr/>
          <p:nvPr/>
        </p:nvSpPr>
        <p:spPr>
          <a:xfrm>
            <a:off x="285750" y="188640"/>
            <a:ext cx="4830168" cy="769441"/>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eaLnBrk="1" hangingPunct="1">
              <a:defRPr/>
            </a:pPr>
            <a:r>
              <a:rPr lang="en-US" sz="4400" b="1" dirty="0">
                <a:latin typeface="微软雅黑" panose="020B0503020204020204" pitchFamily="34" charset="-122"/>
                <a:ea typeface="微软雅黑" panose="020B0503020204020204" pitchFamily="34" charset="-122"/>
              </a:rPr>
              <a:t>10</a:t>
            </a:r>
            <a:r>
              <a:rPr lang="zh-CN" altLang="en-US" sz="4400" b="1" dirty="0">
                <a:latin typeface="微软雅黑" panose="020B0503020204020204" pitchFamily="34" charset="-122"/>
                <a:ea typeface="微软雅黑" panose="020B0503020204020204" pitchFamily="34" charset="-122"/>
              </a:rPr>
              <a:t>大有害入侵物种</a:t>
            </a:r>
            <a:endParaRPr lang="zh-CN" altLang="en-US" sz="4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DEC1E43B-6BE1-448C-A7CD-401BAEF4102C}"/>
              </a:ext>
            </a:extLst>
          </p:cNvPr>
          <p:cNvSpPr txBox="1">
            <a:spLocks noChangeArrowheads="1"/>
          </p:cNvSpPr>
          <p:nvPr/>
        </p:nvSpPr>
        <p:spPr bwMode="auto">
          <a:xfrm>
            <a:off x="236538" y="500063"/>
            <a:ext cx="1685077" cy="646331"/>
          </a:xfrm>
          <a:prstGeom prst="rect">
            <a:avLst/>
          </a:prstGeom>
          <a:noFill/>
          <a:ln>
            <a:headEnd/>
            <a:tailEnd/>
          </a:ln>
        </p:spPr>
        <p:style>
          <a:lnRef idx="1">
            <a:schemeClr val="accent3"/>
          </a:lnRef>
          <a:fillRef idx="3">
            <a:schemeClr val="accent3"/>
          </a:fillRef>
          <a:effectRef idx="2">
            <a:schemeClr val="accent3"/>
          </a:effectRef>
          <a:fontRef idx="minor">
            <a:schemeClr val="lt1"/>
          </a:fontRef>
        </p:style>
        <p:txBody>
          <a:bodyPr wrap="none">
            <a:spAutoFit/>
          </a:bodyPr>
          <a:lstStyle>
            <a:defPPr>
              <a:defRPr lang="en-US"/>
            </a:defPPr>
            <a:lvl1pPr eaLnBrk="1" hangingPunct="1">
              <a:defRPr sz="3600" b="1">
                <a:solidFill>
                  <a:schemeClr val="tx1"/>
                </a:solidFill>
                <a:latin typeface="微软雅黑" panose="020B0503020204020204" pitchFamily="34" charset="-122"/>
                <a:ea typeface="微软雅黑" panose="020B0503020204020204" pitchFamily="34" charset="-122"/>
                <a:cs typeface="Arial Unicode MS" pitchFamily="34" charset="-122"/>
              </a:defRPr>
            </a:lvl1pPr>
          </a:lstStyle>
          <a:p>
            <a:pPr marL="571500" indent="-571500">
              <a:buFont typeface="Wingdings" panose="05000000000000000000" pitchFamily="2" charset="2"/>
              <a:buChar char="Ø"/>
            </a:pPr>
            <a:r>
              <a:rPr lang="zh-CN" altLang="en-US" dirty="0"/>
              <a:t>野葛</a:t>
            </a:r>
          </a:p>
        </p:txBody>
      </p:sp>
      <p:pic>
        <p:nvPicPr>
          <p:cNvPr id="55301" name="Picture 2" descr="野葛">
            <a:extLst>
              <a:ext uri="{FF2B5EF4-FFF2-40B4-BE49-F238E27FC236}">
                <a16:creationId xmlns:a16="http://schemas.microsoft.com/office/drawing/2014/main" id="{F6F93C27-E155-4E8A-A921-0656A4F14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943" y="1268760"/>
            <a:ext cx="5054276" cy="43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矩形 4">
            <a:extLst>
              <a:ext uri="{FF2B5EF4-FFF2-40B4-BE49-F238E27FC236}">
                <a16:creationId xmlns:a16="http://schemas.microsoft.com/office/drawing/2014/main" id="{1BC9A6C5-FCAC-4ECC-9346-B24493547E8C}"/>
              </a:ext>
            </a:extLst>
          </p:cNvPr>
          <p:cNvSpPr>
            <a:spLocks noChangeArrowheads="1"/>
          </p:cNvSpPr>
          <p:nvPr/>
        </p:nvSpPr>
        <p:spPr bwMode="auto">
          <a:xfrm>
            <a:off x="422916" y="1916832"/>
            <a:ext cx="3378359"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marL="342900" indent="-342900" eaLnBrk="1" hangingPunct="1">
              <a:spcBef>
                <a:spcPts val="1800"/>
              </a:spcBef>
              <a:buClrTx/>
              <a:buSzTx/>
              <a:buFont typeface="Arial" panose="020B0604020202020204" pitchFamily="34" charset="0"/>
              <a:buChar char="•"/>
            </a:pPr>
            <a:r>
              <a:rPr lang="zh-CN" altLang="zh-CN" sz="2400" b="1" dirty="0">
                <a:latin typeface="微软雅黑" panose="020B0503020204020204" pitchFamily="34" charset="-122"/>
                <a:ea typeface="微软雅黑" panose="020B0503020204020204" pitchFamily="34" charset="-122"/>
              </a:rPr>
              <a:t>源自中国南方和日本等地</a:t>
            </a:r>
            <a:r>
              <a:rPr lang="zh-CN" altLang="en-US" sz="2400" b="1" dirty="0">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被引入美国</a:t>
            </a:r>
            <a:endParaRPr lang="en-US" altLang="zh-CN" sz="2400" b="1" dirty="0">
              <a:latin typeface="微软雅黑" panose="020B0503020204020204" pitchFamily="34" charset="-122"/>
              <a:ea typeface="微软雅黑" panose="020B0503020204020204" pitchFamily="34" charset="-122"/>
            </a:endParaRPr>
          </a:p>
          <a:p>
            <a:pPr marL="342900" indent="-342900" eaLnBrk="1" hangingPunct="1">
              <a:spcBef>
                <a:spcPts val="1800"/>
              </a:spcBef>
              <a:buClrTx/>
              <a:buSzTx/>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生命力坚强</a:t>
            </a:r>
          </a:p>
          <a:p>
            <a:pPr marL="342900" indent="-342900" eaLnBrk="1" hangingPunct="1">
              <a:spcBef>
                <a:spcPts val="1800"/>
              </a:spcBef>
              <a:buClrTx/>
              <a:buSzTx/>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可以快速生长</a:t>
            </a:r>
          </a:p>
          <a:p>
            <a:pPr marL="342900" indent="-342900" eaLnBrk="1" hangingPunct="1">
              <a:spcBef>
                <a:spcPts val="1800"/>
              </a:spcBef>
              <a:buClrTx/>
              <a:buSzTx/>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抑制土壤侵蚀问题</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30D7D2A-6A71-433D-B6CF-938E41E8F85A}"/>
              </a:ext>
            </a:extLst>
          </p:cNvPr>
          <p:cNvSpPr/>
          <p:nvPr/>
        </p:nvSpPr>
        <p:spPr>
          <a:xfrm>
            <a:off x="500063" y="500063"/>
            <a:ext cx="2608406" cy="646331"/>
          </a:xfrm>
          <a:prstGeom prst="rect">
            <a:avLst/>
          </a:prstGeom>
          <a:noFill/>
          <a:ln>
            <a:headEnd/>
            <a:tailEnd/>
          </a:ln>
        </p:spPr>
        <p:style>
          <a:lnRef idx="1">
            <a:schemeClr val="accent3"/>
          </a:lnRef>
          <a:fillRef idx="3">
            <a:schemeClr val="accent3"/>
          </a:fillRef>
          <a:effectRef idx="2">
            <a:schemeClr val="accent3"/>
          </a:effectRef>
          <a:fontRef idx="minor">
            <a:schemeClr val="lt1"/>
          </a:fontRef>
        </p:style>
        <p:txBody>
          <a:bodyPr wrap="none">
            <a:spAutoFit/>
          </a:bodyPr>
          <a:lstStyle/>
          <a:p>
            <a:pPr marL="571500" indent="-571500" eaLnBrk="1" hangingPunct="1">
              <a:buFont typeface="Wingdings" panose="05000000000000000000" pitchFamily="2" charset="2"/>
              <a:buChar char="Ø"/>
            </a:pPr>
            <a:r>
              <a:rPr lang="zh-CN" altLang="en-US" sz="3600" b="1" dirty="0">
                <a:solidFill>
                  <a:schemeClr val="tx1"/>
                </a:solidFill>
                <a:latin typeface="微软雅黑" panose="020B0503020204020204" pitchFamily="34" charset="-122"/>
                <a:ea typeface="微软雅黑" panose="020B0503020204020204" pitchFamily="34" charset="-122"/>
              </a:rPr>
              <a:t>欧洲椋鸟</a:t>
            </a:r>
          </a:p>
        </p:txBody>
      </p:sp>
      <p:pic>
        <p:nvPicPr>
          <p:cNvPr id="57349" name="Picture 2" descr="欧洲椋鸟">
            <a:extLst>
              <a:ext uri="{FF2B5EF4-FFF2-40B4-BE49-F238E27FC236}">
                <a16:creationId xmlns:a16="http://schemas.microsoft.com/office/drawing/2014/main" id="{3BCF77AB-C775-4FDD-8E6F-111D2AD1E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2856" y="836712"/>
            <a:ext cx="4492589" cy="5462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矩形 4">
            <a:extLst>
              <a:ext uri="{FF2B5EF4-FFF2-40B4-BE49-F238E27FC236}">
                <a16:creationId xmlns:a16="http://schemas.microsoft.com/office/drawing/2014/main" id="{578411A4-9F76-4F3B-A98E-4972241A430B}"/>
              </a:ext>
            </a:extLst>
          </p:cNvPr>
          <p:cNvSpPr>
            <a:spLocks noChangeArrowheads="1"/>
          </p:cNvSpPr>
          <p:nvPr/>
        </p:nvSpPr>
        <p:spPr bwMode="auto">
          <a:xfrm>
            <a:off x="580303" y="1844824"/>
            <a:ext cx="2447925" cy="263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marL="457200" indent="-457200" eaLnBrk="1" hangingPunct="1">
              <a:lnSpc>
                <a:spcPct val="120000"/>
              </a:lnSpc>
              <a:spcBef>
                <a:spcPct val="0"/>
              </a:spcBef>
              <a:buClrTx/>
              <a:buSzTx/>
              <a:buFont typeface="Arial" panose="020B0604020202020204" pitchFamily="34" charset="0"/>
              <a:buChar char="•"/>
            </a:pPr>
            <a:r>
              <a:rPr lang="zh-CN" altLang="en-US" sz="2800" b="1" dirty="0">
                <a:latin typeface="Arial" panose="020B0604020202020204" pitchFamily="34" charset="0"/>
              </a:rPr>
              <a:t>欧洲→</a:t>
            </a:r>
            <a:r>
              <a:rPr lang="zh-CN" altLang="zh-CN" sz="2800" b="1" dirty="0">
                <a:latin typeface="Arial" panose="020B0604020202020204" pitchFamily="34" charset="0"/>
              </a:rPr>
              <a:t>美国</a:t>
            </a:r>
            <a:r>
              <a:rPr lang="zh-CN" altLang="en-US" sz="2800" b="1" dirty="0">
                <a:latin typeface="Arial" panose="020B0604020202020204" pitchFamily="34" charset="0"/>
              </a:rPr>
              <a:t>。</a:t>
            </a:r>
            <a:endParaRPr lang="en-US" altLang="zh-CN" sz="2800" b="1" dirty="0">
              <a:latin typeface="Arial" panose="020B0604020202020204" pitchFamily="34" charset="0"/>
            </a:endParaRPr>
          </a:p>
          <a:p>
            <a:pPr marL="914400" lvl="1" indent="-457200" eaLnBrk="1" hangingPunct="1">
              <a:lnSpc>
                <a:spcPct val="120000"/>
              </a:lnSpc>
              <a:spcBef>
                <a:spcPct val="0"/>
              </a:spcBef>
              <a:buClrTx/>
              <a:buSzTx/>
              <a:buFont typeface="Arial" panose="020B0604020202020204" pitchFamily="34" charset="0"/>
              <a:buChar char="−"/>
            </a:pPr>
            <a:r>
              <a:rPr lang="zh-CN" altLang="en-US" sz="2800" b="1" dirty="0">
                <a:latin typeface="Arial" panose="020B0604020202020204" pitchFamily="34" charset="0"/>
              </a:rPr>
              <a:t>噪音</a:t>
            </a:r>
            <a:endParaRPr lang="en-US" altLang="zh-CN" sz="2800" b="1" dirty="0">
              <a:latin typeface="Arial" panose="020B0604020202020204" pitchFamily="34" charset="0"/>
            </a:endParaRPr>
          </a:p>
          <a:p>
            <a:pPr marL="914400" lvl="1" indent="-457200" eaLnBrk="1" hangingPunct="1">
              <a:lnSpc>
                <a:spcPct val="120000"/>
              </a:lnSpc>
              <a:spcBef>
                <a:spcPct val="0"/>
              </a:spcBef>
              <a:buClrTx/>
              <a:buSzTx/>
              <a:buFont typeface="Arial" panose="020B0604020202020204" pitchFamily="34" charset="0"/>
              <a:buChar char="−"/>
            </a:pPr>
            <a:r>
              <a:rPr lang="zh-CN" altLang="en-US" sz="2800" b="1" dirty="0">
                <a:latin typeface="Arial" panose="020B0604020202020204" pitchFamily="34" charset="0"/>
              </a:rPr>
              <a:t>农田</a:t>
            </a:r>
            <a:endParaRPr lang="en-US" altLang="zh-CN" sz="2800" b="1" dirty="0">
              <a:latin typeface="Arial" panose="020B0604020202020204" pitchFamily="34" charset="0"/>
            </a:endParaRPr>
          </a:p>
          <a:p>
            <a:pPr marL="914400" lvl="1" indent="-457200" eaLnBrk="1" hangingPunct="1">
              <a:lnSpc>
                <a:spcPct val="120000"/>
              </a:lnSpc>
              <a:spcBef>
                <a:spcPct val="0"/>
              </a:spcBef>
              <a:buClrTx/>
              <a:buSzTx/>
              <a:buFont typeface="Arial" panose="020B0604020202020204" pitchFamily="34" charset="0"/>
              <a:buChar char="−"/>
            </a:pPr>
            <a:r>
              <a:rPr lang="zh-CN" altLang="en-US" sz="2800" b="1" dirty="0">
                <a:latin typeface="Arial" panose="020B0604020202020204" pitchFamily="34" charset="0"/>
              </a:rPr>
              <a:t>飞机</a:t>
            </a:r>
          </a:p>
          <a:p>
            <a:pPr eaLnBrk="1" hangingPunct="1">
              <a:lnSpc>
                <a:spcPct val="120000"/>
              </a:lnSpc>
              <a:spcBef>
                <a:spcPct val="0"/>
              </a:spcBef>
              <a:buClrTx/>
              <a:buSzTx/>
              <a:buFont typeface="Wingdings" panose="05000000000000000000" pitchFamily="2" charset="2"/>
              <a:buChar char="Ø"/>
            </a:pPr>
            <a:endParaRPr lang="zh-CN" altLang="en-US" sz="2800" b="1" dirty="0">
              <a:latin typeface="Arial" panose="020B0604020202020204" pitchFamily="34" charset="0"/>
            </a:endParaRPr>
          </a:p>
        </p:txBody>
      </p:sp>
      <p:sp>
        <p:nvSpPr>
          <p:cNvPr id="6" name="文本框 5">
            <a:extLst>
              <a:ext uri="{FF2B5EF4-FFF2-40B4-BE49-F238E27FC236}">
                <a16:creationId xmlns:a16="http://schemas.microsoft.com/office/drawing/2014/main" id="{165B19F5-4514-4003-A19C-5B7A4EBB43DF}"/>
              </a:ext>
            </a:extLst>
          </p:cNvPr>
          <p:cNvSpPr txBox="1"/>
          <p:nvPr/>
        </p:nvSpPr>
        <p:spPr>
          <a:xfrm>
            <a:off x="562128" y="4149080"/>
            <a:ext cx="3522557" cy="182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457200" indent="-457200" eaLnBrk="1" hangingPunct="1">
              <a:lnSpc>
                <a:spcPct val="120000"/>
              </a:lnSpc>
              <a:buClrTx/>
              <a:buSzTx/>
              <a:buFont typeface="Arial" panose="020B0604020202020204" pitchFamily="34" charset="0"/>
              <a:buChar char="•"/>
              <a:defRPr sz="2800" b="1">
                <a:latin typeface="微软雅黑" panose="020B0503020204020204" pitchFamily="34" charset="-122"/>
                <a:ea typeface="微软雅黑" panose="020B0503020204020204" pitchFamily="34" charset="-122"/>
              </a:defRPr>
            </a:lvl1pPr>
            <a:lvl2pPr marL="742950" indent="-285750">
              <a:spcBef>
                <a:spcPts val="375"/>
              </a:spcBef>
              <a:buClr>
                <a:schemeClr val="accent2"/>
              </a:buClr>
              <a:buSzPct val="85000"/>
              <a:buFont typeface="Wingdings 2" panose="05020102010507070707" pitchFamily="82" charset="2"/>
              <a:buChar char=""/>
              <a:defRPr sz="2400">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latin typeface="Perpetua" panose="02020502060401020303" pitchFamily="18" charset="0"/>
              </a:defRPr>
            </a:lvl4pPr>
            <a:lvl5pPr marL="2057400" indent="-228600">
              <a:spcBef>
                <a:spcPts val="375"/>
              </a:spcBef>
              <a:buClr>
                <a:srgbClr val="A28E6A"/>
              </a:buClr>
              <a:buChar char="o"/>
              <a:defRPr sz="2000">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latin typeface="Perpetua" panose="02020502060401020303" pitchFamily="18" charset="0"/>
              </a:defRPr>
            </a:lvl9pPr>
          </a:lstStyle>
          <a:p>
            <a:r>
              <a:rPr lang="zh-CN" altLang="zh-CN" sz="2400" dirty="0"/>
              <a:t>群居鸟类，经常会形成一个个庞大的鸟群，数量高达</a:t>
            </a:r>
            <a:r>
              <a:rPr lang="en-US" altLang="zh-CN" sz="2400" dirty="0"/>
              <a:t>100</a:t>
            </a:r>
            <a:r>
              <a:rPr lang="zh-CN" altLang="zh-CN" sz="2400" dirty="0"/>
              <a:t>万只，甚至更多</a:t>
            </a:r>
            <a:endParaRPr lang="zh-CN" altLang="en-US" sz="24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83171A5-F2A6-4640-82EE-7607F94CAE8B}"/>
              </a:ext>
            </a:extLst>
          </p:cNvPr>
          <p:cNvSpPr/>
          <p:nvPr/>
        </p:nvSpPr>
        <p:spPr>
          <a:xfrm>
            <a:off x="428625" y="428625"/>
            <a:ext cx="2146742" cy="646331"/>
          </a:xfrm>
          <a:prstGeom prst="rect">
            <a:avLst/>
          </a:prstGeom>
          <a:noFill/>
          <a:ln>
            <a:headEnd/>
            <a:tailEnd/>
          </a:ln>
        </p:spPr>
        <p:style>
          <a:lnRef idx="1">
            <a:schemeClr val="accent3"/>
          </a:lnRef>
          <a:fillRef idx="3">
            <a:schemeClr val="accent3"/>
          </a:fillRef>
          <a:effectRef idx="2">
            <a:schemeClr val="accent3"/>
          </a:effectRef>
          <a:fontRef idx="minor">
            <a:schemeClr val="lt1"/>
          </a:fontRef>
        </p:style>
        <p:txBody>
          <a:bodyPr wrap="none">
            <a:spAutoFit/>
          </a:bodyPr>
          <a:lstStyle/>
          <a:p>
            <a:pPr marL="571500" indent="-571500" eaLnBrk="1" hangingPunct="1">
              <a:buFont typeface="Wingdings" panose="05000000000000000000" pitchFamily="2" charset="2"/>
              <a:buChar char="Ø"/>
            </a:pPr>
            <a:r>
              <a:rPr lang="zh-CN" altLang="en-US" sz="3600" b="1" dirty="0">
                <a:solidFill>
                  <a:schemeClr val="tx1"/>
                </a:solidFill>
                <a:latin typeface="微软雅黑" panose="020B0503020204020204" pitchFamily="34" charset="-122"/>
                <a:ea typeface="微软雅黑" panose="020B0503020204020204" pitchFamily="34" charset="-122"/>
              </a:rPr>
              <a:t>缅甸蟒</a:t>
            </a:r>
          </a:p>
        </p:txBody>
      </p:sp>
      <p:pic>
        <p:nvPicPr>
          <p:cNvPr id="59397" name="Picture 2" descr="缅甸蟒">
            <a:extLst>
              <a:ext uri="{FF2B5EF4-FFF2-40B4-BE49-F238E27FC236}">
                <a16:creationId xmlns:a16="http://schemas.microsoft.com/office/drawing/2014/main" id="{DCE5F6DF-66F1-43B6-9EA5-743D0C5CE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5348" y="729059"/>
            <a:ext cx="5289264" cy="492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矩形 4">
            <a:extLst>
              <a:ext uri="{FF2B5EF4-FFF2-40B4-BE49-F238E27FC236}">
                <a16:creationId xmlns:a16="http://schemas.microsoft.com/office/drawing/2014/main" id="{434E391D-3CC3-42A0-B860-47C905192F90}"/>
              </a:ext>
            </a:extLst>
          </p:cNvPr>
          <p:cNvSpPr>
            <a:spLocks noChangeArrowheads="1"/>
          </p:cNvSpPr>
          <p:nvPr/>
        </p:nvSpPr>
        <p:spPr bwMode="auto">
          <a:xfrm>
            <a:off x="539552" y="1595004"/>
            <a:ext cx="2808312" cy="3667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marL="457200" indent="-457200" eaLnBrk="1" hangingPunct="1">
              <a:lnSpc>
                <a:spcPct val="120000"/>
              </a:lnSpc>
              <a:spcBef>
                <a:spcPct val="0"/>
              </a:spcBef>
              <a:buClrTx/>
              <a:buSzTx/>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可能来自宠物商店或动物园，或被宠物主人放生，或来自动物偷渡者</a:t>
            </a:r>
            <a:endParaRPr lang="en-US" altLang="zh-CN" sz="2800" b="1" dirty="0">
              <a:latin typeface="微软雅黑" panose="020B0503020204020204" pitchFamily="34" charset="-122"/>
              <a:ea typeface="微软雅黑" panose="020B0503020204020204" pitchFamily="34" charset="-122"/>
            </a:endParaRPr>
          </a:p>
          <a:p>
            <a:pPr eaLnBrk="1" hangingPunct="1">
              <a:lnSpc>
                <a:spcPct val="120000"/>
              </a:lnSpc>
              <a:spcBef>
                <a:spcPct val="0"/>
              </a:spcBef>
              <a:buClrTx/>
              <a:buSzTx/>
              <a:buNone/>
            </a:pPr>
            <a:r>
              <a:rPr lang="zh-CN" altLang="en-US" sz="2800" b="1" dirty="0">
                <a:latin typeface="Arial" panose="020B0604020202020204" pitchFamily="34" charset="0"/>
              </a:rPr>
              <a:t>             ↓</a:t>
            </a:r>
            <a:endParaRPr lang="en-US" altLang="zh-CN" sz="2800" b="1" dirty="0">
              <a:latin typeface="微软雅黑" panose="020B0503020204020204" pitchFamily="34" charset="-122"/>
              <a:ea typeface="微软雅黑" panose="020B0503020204020204" pitchFamily="34" charset="-122"/>
            </a:endParaRPr>
          </a:p>
          <a:p>
            <a:pPr eaLnBrk="1" hangingPunct="1">
              <a:lnSpc>
                <a:spcPct val="120000"/>
              </a:lnSpc>
              <a:spcBef>
                <a:spcPct val="0"/>
              </a:spcBef>
              <a:buClrTx/>
              <a:buSzTx/>
              <a:buNone/>
            </a:pPr>
            <a:r>
              <a:rPr lang="en-US" altLang="zh-CN" sz="2800" b="1" dirty="0">
                <a:latin typeface="微软雅黑" panose="020B0503020204020204" pitchFamily="34" charset="-122"/>
                <a:ea typeface="微软雅黑" panose="020B0503020204020204" pitchFamily="34" charset="-122"/>
              </a:rPr>
              <a:t>          </a:t>
            </a:r>
            <a:r>
              <a:rPr lang="zh-CN" altLang="zh-CN" sz="2800" b="1" dirty="0">
                <a:latin typeface="微软雅黑" panose="020B0503020204020204" pitchFamily="34" charset="-122"/>
                <a:ea typeface="微软雅黑" panose="020B0503020204020204" pitchFamily="34" charset="-122"/>
              </a:rPr>
              <a:t>美国</a:t>
            </a:r>
            <a:endParaRPr lang="en-US" altLang="zh-CN" sz="2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045A6A2-0507-4406-93CB-CCD4A2993B11}"/>
              </a:ext>
            </a:extLst>
          </p:cNvPr>
          <p:cNvSpPr/>
          <p:nvPr/>
        </p:nvSpPr>
        <p:spPr>
          <a:xfrm>
            <a:off x="467544" y="548680"/>
            <a:ext cx="2146742" cy="646331"/>
          </a:xfrm>
          <a:prstGeom prst="rect">
            <a:avLst/>
          </a:prstGeom>
          <a:noFill/>
          <a:ln>
            <a:headEnd/>
            <a:tailEnd/>
          </a:ln>
        </p:spPr>
        <p:style>
          <a:lnRef idx="1">
            <a:schemeClr val="accent3"/>
          </a:lnRef>
          <a:fillRef idx="3">
            <a:schemeClr val="accent3"/>
          </a:fillRef>
          <a:effectRef idx="2">
            <a:schemeClr val="accent3"/>
          </a:effectRef>
          <a:fontRef idx="minor">
            <a:schemeClr val="lt1"/>
          </a:fontRef>
        </p:style>
        <p:txBody>
          <a:bodyPr wrap="none">
            <a:spAutoFit/>
          </a:bodyPr>
          <a:lstStyle/>
          <a:p>
            <a:pPr marL="571500" indent="-571500" eaLnBrk="1" hangingPunct="1">
              <a:buFont typeface="Wingdings" panose="05000000000000000000" pitchFamily="2" charset="2"/>
              <a:buChar char="Ø"/>
            </a:pPr>
            <a:r>
              <a:rPr lang="zh-CN" altLang="en-US" sz="3600" b="1" dirty="0">
                <a:solidFill>
                  <a:schemeClr val="tx1"/>
                </a:solidFill>
                <a:latin typeface="微软雅黑" panose="020B0503020204020204" pitchFamily="34" charset="-122"/>
                <a:ea typeface="微软雅黑" panose="020B0503020204020204" pitchFamily="34" charset="-122"/>
              </a:rPr>
              <a:t>海蟾蜍</a:t>
            </a:r>
          </a:p>
        </p:txBody>
      </p:sp>
      <p:pic>
        <p:nvPicPr>
          <p:cNvPr id="61445" name="Picture 2" descr="海蟾蜍">
            <a:extLst>
              <a:ext uri="{FF2B5EF4-FFF2-40B4-BE49-F238E27FC236}">
                <a16:creationId xmlns:a16="http://schemas.microsoft.com/office/drawing/2014/main" id="{3E5880D9-90E0-40CD-BD54-4B6AC1601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803" y="3861048"/>
            <a:ext cx="3714750" cy="218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3" descr="海蟾蜍并没有起到灭虫的作用，反而带来了另一场灾难">
            <a:extLst>
              <a:ext uri="{FF2B5EF4-FFF2-40B4-BE49-F238E27FC236}">
                <a16:creationId xmlns:a16="http://schemas.microsoft.com/office/drawing/2014/main" id="{D53123C8-CFBE-4E5A-876E-CF4A5116CA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444" y="1000517"/>
            <a:ext cx="4346005" cy="5043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7" name="矩形 4">
            <a:extLst>
              <a:ext uri="{FF2B5EF4-FFF2-40B4-BE49-F238E27FC236}">
                <a16:creationId xmlns:a16="http://schemas.microsoft.com/office/drawing/2014/main" id="{564F157E-AAB5-425B-AE29-DC7AD5DE25D7}"/>
              </a:ext>
            </a:extLst>
          </p:cNvPr>
          <p:cNvSpPr>
            <a:spLocks noChangeArrowheads="1"/>
          </p:cNvSpPr>
          <p:nvPr/>
        </p:nvSpPr>
        <p:spPr bwMode="auto">
          <a:xfrm>
            <a:off x="582883" y="1558902"/>
            <a:ext cx="39164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marL="342900" indent="-342900" eaLnBrk="1" hangingPunct="1">
              <a:spcBef>
                <a:spcPct val="0"/>
              </a:spcBef>
              <a:buClrTx/>
              <a:buSzTx/>
              <a:buFont typeface="Arial" panose="020B0604020202020204" pitchFamily="34" charset="0"/>
              <a:buChar char="•"/>
            </a:pPr>
            <a:r>
              <a:rPr lang="zh-CN" altLang="zh-CN" sz="2400" b="1" dirty="0">
                <a:latin typeface="Arial" panose="020B0604020202020204" pitchFamily="34" charset="0"/>
              </a:rPr>
              <a:t>为了控制甘蔗园中的虫害</a:t>
            </a:r>
            <a:endParaRPr lang="zh-CN" altLang="en-US" sz="2400" b="1" dirty="0">
              <a:latin typeface="Arial" panose="020B0604020202020204" pitchFamily="34" charset="0"/>
            </a:endParaRPr>
          </a:p>
        </p:txBody>
      </p:sp>
      <p:sp>
        <p:nvSpPr>
          <p:cNvPr id="61448" name="矩形 5">
            <a:extLst>
              <a:ext uri="{FF2B5EF4-FFF2-40B4-BE49-F238E27FC236}">
                <a16:creationId xmlns:a16="http://schemas.microsoft.com/office/drawing/2014/main" id="{49CE70F1-2EAE-4F6A-BF34-96991C39BCE8}"/>
              </a:ext>
            </a:extLst>
          </p:cNvPr>
          <p:cNvSpPr>
            <a:spLocks noChangeArrowheads="1"/>
          </p:cNvSpPr>
          <p:nvPr/>
        </p:nvSpPr>
        <p:spPr bwMode="auto">
          <a:xfrm>
            <a:off x="582883" y="2087540"/>
            <a:ext cx="268535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marL="342900" indent="-342900" eaLnBrk="1" hangingPunct="1">
              <a:spcBef>
                <a:spcPct val="0"/>
              </a:spcBef>
              <a:buClrTx/>
              <a:buSzTx/>
              <a:buFont typeface="Arial" panose="020B0604020202020204" pitchFamily="34" charset="0"/>
              <a:buChar char="•"/>
            </a:pPr>
            <a:r>
              <a:rPr lang="zh-CN" altLang="zh-CN" sz="2400" b="1" dirty="0">
                <a:latin typeface="Arial" panose="020B0604020202020204" pitchFamily="34" charset="0"/>
              </a:rPr>
              <a:t>中美洲及南美洲</a:t>
            </a:r>
            <a:endParaRPr lang="en-US" altLang="zh-CN" sz="2400" b="1" dirty="0">
              <a:latin typeface="Arial" panose="020B0604020202020204" pitchFamily="34" charset="0"/>
            </a:endParaRPr>
          </a:p>
          <a:p>
            <a:pPr eaLnBrk="1" hangingPunct="1">
              <a:spcBef>
                <a:spcPct val="0"/>
              </a:spcBef>
              <a:buClrTx/>
              <a:buSzTx/>
              <a:buFontTx/>
              <a:buNone/>
            </a:pPr>
            <a:r>
              <a:rPr lang="zh-CN" altLang="en-US" sz="2400" b="1" dirty="0">
                <a:latin typeface="Arial" panose="020B0604020202020204" pitchFamily="34" charset="0"/>
              </a:rPr>
              <a:t>              ↓</a:t>
            </a:r>
            <a:endParaRPr lang="en-US" altLang="zh-CN" sz="2400" b="1" dirty="0">
              <a:latin typeface="Arial" panose="020B0604020202020204" pitchFamily="34" charset="0"/>
            </a:endParaRPr>
          </a:p>
          <a:p>
            <a:pPr eaLnBrk="1" hangingPunct="1">
              <a:spcBef>
                <a:spcPct val="0"/>
              </a:spcBef>
              <a:buClrTx/>
              <a:buSzTx/>
              <a:buFontTx/>
              <a:buNone/>
            </a:pPr>
            <a:r>
              <a:rPr lang="en-US" altLang="zh-CN" sz="2400" b="1" dirty="0">
                <a:latin typeface="Arial" panose="020B0604020202020204" pitchFamily="34" charset="0"/>
              </a:rPr>
              <a:t>        </a:t>
            </a:r>
            <a:r>
              <a:rPr lang="zh-CN" altLang="en-US" sz="2400" b="1" dirty="0">
                <a:latin typeface="Arial" panose="020B0604020202020204" pitchFamily="34" charset="0"/>
              </a:rPr>
              <a:t>澳大利亚</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234D5DF-5443-4BDB-9844-62440CA63B26}"/>
              </a:ext>
            </a:extLst>
          </p:cNvPr>
          <p:cNvSpPr/>
          <p:nvPr/>
        </p:nvSpPr>
        <p:spPr>
          <a:xfrm>
            <a:off x="428625" y="357188"/>
            <a:ext cx="2146742" cy="646331"/>
          </a:xfrm>
          <a:prstGeom prst="rect">
            <a:avLst/>
          </a:prstGeom>
          <a:noFill/>
          <a:ln>
            <a:headEnd/>
            <a:tailEnd/>
          </a:ln>
        </p:spPr>
        <p:style>
          <a:lnRef idx="1">
            <a:schemeClr val="accent3"/>
          </a:lnRef>
          <a:fillRef idx="3">
            <a:schemeClr val="accent3"/>
          </a:fillRef>
          <a:effectRef idx="2">
            <a:schemeClr val="accent3"/>
          </a:effectRef>
          <a:fontRef idx="minor">
            <a:schemeClr val="lt1"/>
          </a:fontRef>
        </p:style>
        <p:txBody>
          <a:bodyPr wrap="none">
            <a:spAutoFit/>
          </a:bodyPr>
          <a:lstStyle/>
          <a:p>
            <a:pPr marL="571500" indent="-571500" eaLnBrk="1" hangingPunct="1">
              <a:buFont typeface="Wingdings" panose="05000000000000000000" pitchFamily="2" charset="2"/>
              <a:buChar char="Ø"/>
            </a:pPr>
            <a:r>
              <a:rPr lang="zh-CN" altLang="en-US" sz="3600" b="1" dirty="0">
                <a:solidFill>
                  <a:schemeClr val="tx1"/>
                </a:solidFill>
                <a:latin typeface="微软雅黑" panose="020B0503020204020204" pitchFamily="34" charset="-122"/>
                <a:ea typeface="微软雅黑" panose="020B0503020204020204" pitchFamily="34" charset="-122"/>
              </a:rPr>
              <a:t>灰松鼠</a:t>
            </a:r>
          </a:p>
        </p:txBody>
      </p:sp>
      <p:pic>
        <p:nvPicPr>
          <p:cNvPr id="63493" name="Picture 2" descr="灰松鼠">
            <a:extLst>
              <a:ext uri="{FF2B5EF4-FFF2-40B4-BE49-F238E27FC236}">
                <a16:creationId xmlns:a16="http://schemas.microsoft.com/office/drawing/2014/main" id="{EFDA9722-10E9-4852-896C-98C48C3E9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968" y="3789040"/>
            <a:ext cx="4042742" cy="2548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3" descr="英国人发起了各种不同形式的“拯救红松鼠”运动，甚至连英国王储查尔斯都出面呼吁通过各种方式铲除他们所讨厌的入侵者--灰松鼠。">
            <a:extLst>
              <a:ext uri="{FF2B5EF4-FFF2-40B4-BE49-F238E27FC236}">
                <a16:creationId xmlns:a16="http://schemas.microsoft.com/office/drawing/2014/main" id="{56A45235-0498-481C-BAE9-0792FE3CC4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3730" y="3284984"/>
            <a:ext cx="2709686" cy="284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矩形 4">
            <a:extLst>
              <a:ext uri="{FF2B5EF4-FFF2-40B4-BE49-F238E27FC236}">
                <a16:creationId xmlns:a16="http://schemas.microsoft.com/office/drawing/2014/main" id="{89DE6CA5-9119-48C5-AEAC-0B37629FE0B0}"/>
              </a:ext>
            </a:extLst>
          </p:cNvPr>
          <p:cNvSpPr>
            <a:spLocks noChangeArrowheads="1"/>
          </p:cNvSpPr>
          <p:nvPr/>
        </p:nvSpPr>
        <p:spPr bwMode="auto">
          <a:xfrm>
            <a:off x="500695" y="1340768"/>
            <a:ext cx="8355905" cy="224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marL="342900" indent="-342900" eaLnBrk="1" hangingPunct="1">
              <a:lnSpc>
                <a:spcPct val="150000"/>
              </a:lnSpc>
              <a:spcBef>
                <a:spcPct val="0"/>
              </a:spcBef>
              <a:buClrTx/>
              <a:buSzTx/>
              <a:buFont typeface="Arial" panose="020B0604020202020204" pitchFamily="34" charset="0"/>
              <a:buChar char="•"/>
            </a:pPr>
            <a:r>
              <a:rPr lang="zh-CN" altLang="zh-CN" sz="2400" b="1" dirty="0">
                <a:latin typeface="Arial" panose="020B0604020202020204" pitchFamily="34" charset="0"/>
              </a:rPr>
              <a:t>美国东部和加拿大东部</a:t>
            </a:r>
            <a:r>
              <a:rPr lang="zh-CN" altLang="en-US" sz="2400" b="1" dirty="0">
                <a:latin typeface="Arial" panose="020B0604020202020204" pitchFamily="34" charset="0"/>
              </a:rPr>
              <a:t>→英国</a:t>
            </a:r>
            <a:endParaRPr lang="en-US" altLang="zh-CN" sz="2400" b="1" dirty="0">
              <a:latin typeface="Arial" panose="020B0604020202020204" pitchFamily="34" charset="0"/>
            </a:endParaRPr>
          </a:p>
          <a:p>
            <a:pPr marL="342900" indent="-342900" eaLnBrk="1" hangingPunct="1">
              <a:lnSpc>
                <a:spcPct val="150000"/>
              </a:lnSpc>
              <a:spcBef>
                <a:spcPct val="0"/>
              </a:spcBef>
              <a:buClrTx/>
              <a:buSzTx/>
              <a:buFont typeface="Arial" panose="020B0604020202020204" pitchFamily="34" charset="0"/>
              <a:buChar char="•"/>
            </a:pPr>
            <a:r>
              <a:rPr lang="zh-CN" altLang="en-US" sz="2400" b="1" dirty="0">
                <a:latin typeface="Arial" panose="020B0604020202020204" pitchFamily="34" charset="0"/>
              </a:rPr>
              <a:t>灰松鼠比红松鼠更具进攻性</a:t>
            </a:r>
            <a:endParaRPr lang="en-US" altLang="zh-CN" sz="2400" b="1" dirty="0">
              <a:latin typeface="Arial" panose="020B0604020202020204" pitchFamily="34" charset="0"/>
            </a:endParaRPr>
          </a:p>
          <a:p>
            <a:pPr marL="342900" indent="-342900" eaLnBrk="1" hangingPunct="1">
              <a:lnSpc>
                <a:spcPct val="150000"/>
              </a:lnSpc>
              <a:spcBef>
                <a:spcPct val="0"/>
              </a:spcBef>
              <a:buClrTx/>
              <a:buSzTx/>
              <a:buFont typeface="Arial" panose="020B0604020202020204" pitchFamily="34" charset="0"/>
              <a:buChar char="•"/>
            </a:pPr>
            <a:r>
              <a:rPr lang="zh-CN" altLang="zh-CN" sz="2400" b="1" dirty="0">
                <a:latin typeface="Arial" panose="020B0604020202020204" pitchFamily="34" charset="0"/>
              </a:rPr>
              <a:t>身上携带了一种致命病毒，只感染红松鼠，而对灰松鼠却毫无影响</a:t>
            </a:r>
            <a:endParaRPr lang="zh-CN" altLang="en-US" sz="2400" b="1" dirty="0">
              <a:latin typeface="Arial" panose="020B0604020202020204" pitchFamily="34" charset="0"/>
            </a:endParaRPr>
          </a:p>
        </p:txBody>
      </p:sp>
      <p:pic>
        <p:nvPicPr>
          <p:cNvPr id="3" name="图片 2">
            <a:extLst>
              <a:ext uri="{FF2B5EF4-FFF2-40B4-BE49-F238E27FC236}">
                <a16:creationId xmlns:a16="http://schemas.microsoft.com/office/drawing/2014/main" id="{4B8E1389-DBA3-4AE7-9810-9226CE1114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2200" y="129462"/>
            <a:ext cx="1851216" cy="2147410"/>
          </a:xfrm>
          <a:prstGeom prst="rect">
            <a:avLst/>
          </a:prstGeom>
        </p:spPr>
      </p:pic>
      <p:sp>
        <p:nvSpPr>
          <p:cNvPr id="11" name="文本框 10">
            <a:extLst>
              <a:ext uri="{FF2B5EF4-FFF2-40B4-BE49-F238E27FC236}">
                <a16:creationId xmlns:a16="http://schemas.microsoft.com/office/drawing/2014/main" id="{9585927F-3238-452C-97DA-F9DC3B0620AC}"/>
              </a:ext>
            </a:extLst>
          </p:cNvPr>
          <p:cNvSpPr txBox="1"/>
          <p:nvPr/>
        </p:nvSpPr>
        <p:spPr>
          <a:xfrm>
            <a:off x="8264997" y="695335"/>
            <a:ext cx="393449" cy="1015663"/>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红松鼠</a:t>
            </a:r>
          </a:p>
        </p:txBody>
      </p:sp>
      <p:sp>
        <p:nvSpPr>
          <p:cNvPr id="13" name="文本框 12">
            <a:extLst>
              <a:ext uri="{FF2B5EF4-FFF2-40B4-BE49-F238E27FC236}">
                <a16:creationId xmlns:a16="http://schemas.microsoft.com/office/drawing/2014/main" id="{CABD8B78-0AA8-4081-9E34-1108C4238D78}"/>
              </a:ext>
            </a:extLst>
          </p:cNvPr>
          <p:cNvSpPr txBox="1"/>
          <p:nvPr/>
        </p:nvSpPr>
        <p:spPr>
          <a:xfrm>
            <a:off x="2123728" y="6327397"/>
            <a:ext cx="1997968" cy="398284"/>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灰松鼠</a:t>
            </a:r>
          </a:p>
        </p:txBody>
      </p:sp>
      <p:sp>
        <p:nvSpPr>
          <p:cNvPr id="15" name="文本框 14">
            <a:extLst>
              <a:ext uri="{FF2B5EF4-FFF2-40B4-BE49-F238E27FC236}">
                <a16:creationId xmlns:a16="http://schemas.microsoft.com/office/drawing/2014/main" id="{069EA888-34DE-4A6A-856D-982563F5EF1E}"/>
              </a:ext>
            </a:extLst>
          </p:cNvPr>
          <p:cNvSpPr txBox="1"/>
          <p:nvPr/>
        </p:nvSpPr>
        <p:spPr>
          <a:xfrm>
            <a:off x="5231995" y="6181774"/>
            <a:ext cx="3222104" cy="646331"/>
          </a:xfrm>
          <a:prstGeom prst="rect">
            <a:avLst/>
          </a:prstGeom>
          <a:noFill/>
        </p:spPr>
        <p:txBody>
          <a:bodyPr wrap="square">
            <a:spAutoFit/>
          </a:bodyPr>
          <a:lstStyle/>
          <a:p>
            <a:pPr algn="ctr"/>
            <a:r>
              <a:rPr lang="zh-CN" altLang="zh-CN" sz="18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英国人发起了各种不同形式的</a:t>
            </a:r>
            <a:r>
              <a:rPr lang="en-US" altLang="zh-CN" sz="18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a:t>
            </a:r>
            <a:r>
              <a:rPr lang="zh-CN" altLang="zh-CN" sz="18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拯救红松鼠</a:t>
            </a:r>
            <a:r>
              <a:rPr lang="en-US" altLang="zh-CN" sz="18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a:t>
            </a:r>
            <a:r>
              <a:rPr lang="zh-CN" altLang="zh-CN" sz="18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运动</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内容占位符 2">
            <a:extLst>
              <a:ext uri="{FF2B5EF4-FFF2-40B4-BE49-F238E27FC236}">
                <a16:creationId xmlns:a16="http://schemas.microsoft.com/office/drawing/2014/main" id="{805E2926-F604-4368-BD0A-B6DA1D662AB0}"/>
              </a:ext>
            </a:extLst>
          </p:cNvPr>
          <p:cNvSpPr>
            <a:spLocks noGrp="1" noChangeArrowheads="1"/>
          </p:cNvSpPr>
          <p:nvPr>
            <p:ph idx="4294967295"/>
          </p:nvPr>
        </p:nvSpPr>
        <p:spPr>
          <a:xfrm>
            <a:off x="430213" y="1060451"/>
            <a:ext cx="8534400" cy="1016000"/>
          </a:xfrm>
        </p:spPr>
        <p:txBody>
          <a:bodyPr/>
          <a:lstStyle/>
          <a:p>
            <a:r>
              <a:rPr lang="zh-CN" altLang="en-US" dirty="0">
                <a:solidFill>
                  <a:srgbClr val="FF0000"/>
                </a:solidFill>
              </a:rPr>
              <a:t>机械隔离（</a:t>
            </a:r>
            <a:r>
              <a:rPr lang="en-US" altLang="zh-CN" dirty="0">
                <a:solidFill>
                  <a:srgbClr val="FF0000"/>
                </a:solidFill>
              </a:rPr>
              <a:t>Mechanical isolation</a:t>
            </a:r>
            <a:r>
              <a:rPr lang="zh-CN" altLang="en-US" dirty="0">
                <a:solidFill>
                  <a:srgbClr val="FF0000"/>
                </a:solidFill>
              </a:rPr>
              <a:t>）</a:t>
            </a:r>
            <a:r>
              <a:rPr lang="zh-CN" altLang="en-US" dirty="0"/>
              <a:t>：</a:t>
            </a:r>
            <a:r>
              <a:rPr lang="zh-CN" altLang="en-US" sz="2800" dirty="0"/>
              <a:t>生殖器官的形态差异会阻止交配成功</a:t>
            </a:r>
            <a:endParaRPr lang="zh-CN" altLang="en-US" dirty="0"/>
          </a:p>
        </p:txBody>
      </p:sp>
      <p:pic>
        <p:nvPicPr>
          <p:cNvPr id="55300" name="图片 2">
            <a:extLst>
              <a:ext uri="{FF2B5EF4-FFF2-40B4-BE49-F238E27FC236}">
                <a16:creationId xmlns:a16="http://schemas.microsoft.com/office/drawing/2014/main" id="{B0E2198E-51D2-4EE6-B844-A5CC6D1F2D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6375" y="4171950"/>
            <a:ext cx="30956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图片 1">
            <a:extLst>
              <a:ext uri="{FF2B5EF4-FFF2-40B4-BE49-F238E27FC236}">
                <a16:creationId xmlns:a16="http://schemas.microsoft.com/office/drawing/2014/main" id="{625A5B06-1D01-42A5-8613-073A5BD960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92388" y="2211388"/>
            <a:ext cx="421005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图片 2">
            <a:extLst>
              <a:ext uri="{FF2B5EF4-FFF2-40B4-BE49-F238E27FC236}">
                <a16:creationId xmlns:a16="http://schemas.microsoft.com/office/drawing/2014/main" id="{23F81253-6916-45C1-9A73-35C21710789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4363" y="4171950"/>
            <a:ext cx="3370262"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3" name="矩形 3">
            <a:extLst>
              <a:ext uri="{FF2B5EF4-FFF2-40B4-BE49-F238E27FC236}">
                <a16:creationId xmlns:a16="http://schemas.microsoft.com/office/drawing/2014/main" id="{42F934EA-F6BF-4D65-938C-8FCC4596E307}"/>
              </a:ext>
            </a:extLst>
          </p:cNvPr>
          <p:cNvSpPr>
            <a:spLocks noChangeArrowheads="1"/>
          </p:cNvSpPr>
          <p:nvPr/>
        </p:nvSpPr>
        <p:spPr bwMode="auto">
          <a:xfrm>
            <a:off x="2381250" y="3709988"/>
            <a:ext cx="4930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r>
              <a:rPr lang="zh-CN" altLang="en-US" sz="2400" b="1">
                <a:latin typeface="宋体" panose="02010600030101010101" pitchFamily="2" charset="-122"/>
                <a:ea typeface="宋体" panose="02010600030101010101" pitchFamily="2" charset="-122"/>
              </a:rPr>
              <a:t>蜗牛壳的螺旋方向对蜗牛很重要！</a:t>
            </a:r>
          </a:p>
        </p:txBody>
      </p:sp>
      <p:sp>
        <p:nvSpPr>
          <p:cNvPr id="55304" name="矩形 4">
            <a:extLst>
              <a:ext uri="{FF2B5EF4-FFF2-40B4-BE49-F238E27FC236}">
                <a16:creationId xmlns:a16="http://schemas.microsoft.com/office/drawing/2014/main" id="{5A380A97-B7E7-40F6-96F6-B3B52453FDD2}"/>
              </a:ext>
            </a:extLst>
          </p:cNvPr>
          <p:cNvSpPr>
            <a:spLocks noChangeArrowheads="1"/>
          </p:cNvSpPr>
          <p:nvPr/>
        </p:nvSpPr>
        <p:spPr bwMode="auto">
          <a:xfrm>
            <a:off x="4321175" y="6419850"/>
            <a:ext cx="5053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r>
              <a:rPr lang="zh-CN" altLang="en-US" sz="2000" b="1">
                <a:latin typeface="宋体" panose="02010600030101010101" pitchFamily="2" charset="-122"/>
                <a:ea typeface="宋体" panose="02010600030101010101" pitchFamily="2" charset="-122"/>
              </a:rPr>
              <a:t>螺旋方向相反的两只蜗牛的生殖器不匹配</a:t>
            </a:r>
          </a:p>
        </p:txBody>
      </p:sp>
      <p:sp>
        <p:nvSpPr>
          <p:cNvPr id="55305" name="矩形 5">
            <a:extLst>
              <a:ext uri="{FF2B5EF4-FFF2-40B4-BE49-F238E27FC236}">
                <a16:creationId xmlns:a16="http://schemas.microsoft.com/office/drawing/2014/main" id="{37F29997-C8CA-4471-81BB-28723DE7CF33}"/>
              </a:ext>
            </a:extLst>
          </p:cNvPr>
          <p:cNvSpPr>
            <a:spLocks noChangeArrowheads="1"/>
          </p:cNvSpPr>
          <p:nvPr/>
        </p:nvSpPr>
        <p:spPr bwMode="auto">
          <a:xfrm>
            <a:off x="277813" y="6423025"/>
            <a:ext cx="4043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r>
              <a:rPr lang="zh-CN" altLang="en-US" sz="2000" b="1">
                <a:latin typeface="宋体" panose="02010600030101010101" pitchFamily="2" charset="-122"/>
                <a:ea typeface="宋体" panose="02010600030101010101" pitchFamily="2" charset="-122"/>
              </a:rPr>
              <a:t>螺旋方向相同的两只蜗牛能够交配</a:t>
            </a:r>
          </a:p>
        </p:txBody>
      </p:sp>
      <p:sp>
        <p:nvSpPr>
          <p:cNvPr id="10" name="标题 1">
            <a:extLst>
              <a:ext uri="{FF2B5EF4-FFF2-40B4-BE49-F238E27FC236}">
                <a16:creationId xmlns:a16="http://schemas.microsoft.com/office/drawing/2014/main" id="{0FF4A476-906F-46FB-9E18-4C8199CD24D3}"/>
              </a:ext>
            </a:extLst>
          </p:cNvPr>
          <p:cNvSpPr txBox="1">
            <a:spLocks noChangeArrowheads="1"/>
          </p:cNvSpPr>
          <p:nvPr/>
        </p:nvSpPr>
        <p:spPr bwMode="auto">
          <a:xfrm>
            <a:off x="304800" y="152400"/>
            <a:ext cx="85344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53975" indent="1588" algn="l" rtl="0" fontAlgn="base">
              <a:lnSpc>
                <a:spcPct val="90000"/>
              </a:lnSpc>
              <a:spcBef>
                <a:spcPct val="0"/>
              </a:spcBef>
              <a:spcAft>
                <a:spcPct val="0"/>
              </a:spcAft>
              <a:defRPr sz="4000" b="1" kern="1200">
                <a:solidFill>
                  <a:schemeClr val="bg2"/>
                </a:solidFill>
                <a:latin typeface="微软雅黑" panose="020B0503020204020204" pitchFamily="34" charset="-122"/>
                <a:ea typeface="微软雅黑" panose="020B0503020204020204" pitchFamily="34" charset="-122"/>
                <a:cs typeface="+mj-cs"/>
              </a:defRPr>
            </a:lvl1pPr>
            <a:lvl2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2pPr>
            <a:lvl3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3pPr>
            <a:lvl4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4pPr>
            <a:lvl5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5pPr>
            <a:lvl6pPr marL="511175" indent="1588" algn="l" rtl="0"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algn="l" rtl="0"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algn="l" rtl="0"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algn="l" rtl="0" fontAlgn="base">
              <a:lnSpc>
                <a:spcPct val="90000"/>
              </a:lnSpc>
              <a:spcBef>
                <a:spcPct val="0"/>
              </a:spcBef>
              <a:spcAft>
                <a:spcPct val="0"/>
              </a:spcAft>
              <a:defRPr sz="3000" b="1">
                <a:solidFill>
                  <a:schemeClr val="tx2"/>
                </a:solidFill>
                <a:latin typeface="Times New Roman" panose="02020603050405020304" pitchFamily="18" charset="0"/>
              </a:defRPr>
            </a:lvl9pPr>
          </a:lstStyle>
          <a:p>
            <a:pPr eaLnBrk="1" hangingPunct="1"/>
            <a:r>
              <a:rPr lang="zh-CN" altLang="en-US"/>
              <a:t>合子前障碍：合子无法形成</a:t>
            </a:r>
            <a:endParaRPr lang="zh-CN" alt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62B3098-60F6-459F-B4A6-A5D3711FC0D7}"/>
              </a:ext>
            </a:extLst>
          </p:cNvPr>
          <p:cNvSpPr/>
          <p:nvPr/>
        </p:nvSpPr>
        <p:spPr>
          <a:xfrm>
            <a:off x="467544" y="279400"/>
            <a:ext cx="2146742" cy="646331"/>
          </a:xfrm>
          <a:prstGeom prst="rect">
            <a:avLst/>
          </a:prstGeom>
          <a:noFill/>
          <a:ln>
            <a:headEnd/>
            <a:tailEnd/>
          </a:ln>
        </p:spPr>
        <p:style>
          <a:lnRef idx="1">
            <a:schemeClr val="accent3"/>
          </a:lnRef>
          <a:fillRef idx="3">
            <a:schemeClr val="accent3"/>
          </a:fillRef>
          <a:effectRef idx="2">
            <a:schemeClr val="accent3"/>
          </a:effectRef>
          <a:fontRef idx="minor">
            <a:schemeClr val="lt1"/>
          </a:fontRef>
        </p:style>
        <p:txBody>
          <a:bodyPr wrap="none">
            <a:spAutoFit/>
          </a:bodyPr>
          <a:lstStyle/>
          <a:p>
            <a:pPr marL="571500" indent="-571500" eaLnBrk="1" hangingPunct="1">
              <a:buFont typeface="Wingdings" panose="05000000000000000000" pitchFamily="2" charset="2"/>
              <a:buChar char="Ø"/>
            </a:pPr>
            <a:r>
              <a:rPr lang="zh-CN" altLang="en-US" sz="3600" b="1" dirty="0">
                <a:solidFill>
                  <a:schemeClr val="tx1"/>
                </a:solidFill>
                <a:latin typeface="微软雅黑" panose="020B0503020204020204" pitchFamily="34" charset="-122"/>
                <a:ea typeface="微软雅黑" panose="020B0503020204020204" pitchFamily="34" charset="-122"/>
              </a:rPr>
              <a:t>蛇头鱼</a:t>
            </a:r>
          </a:p>
        </p:txBody>
      </p:sp>
      <p:pic>
        <p:nvPicPr>
          <p:cNvPr id="65541" name="Picture 3" descr="蛇头鱼最具进攻性，是一种食肉鱼类">
            <a:extLst>
              <a:ext uri="{FF2B5EF4-FFF2-40B4-BE49-F238E27FC236}">
                <a16:creationId xmlns:a16="http://schemas.microsoft.com/office/drawing/2014/main" id="{43392E2F-6179-485C-B366-009B51639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9451" y="3501008"/>
            <a:ext cx="3286251" cy="283748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5542" name="Picture 2" descr="蛇头鱼">
            <a:extLst>
              <a:ext uri="{FF2B5EF4-FFF2-40B4-BE49-F238E27FC236}">
                <a16:creationId xmlns:a16="http://schemas.microsoft.com/office/drawing/2014/main" id="{C4763556-FBB1-4DA1-92EE-73AEB70A95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8968" y="692697"/>
            <a:ext cx="3251302" cy="273630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65544" name="矩形 5">
            <a:extLst>
              <a:ext uri="{FF2B5EF4-FFF2-40B4-BE49-F238E27FC236}">
                <a16:creationId xmlns:a16="http://schemas.microsoft.com/office/drawing/2014/main" id="{572504A7-38F0-4C63-9DF8-A21DC0F5C051}"/>
              </a:ext>
            </a:extLst>
          </p:cNvPr>
          <p:cNvSpPr>
            <a:spLocks noChangeArrowheads="1"/>
          </p:cNvSpPr>
          <p:nvPr/>
        </p:nvSpPr>
        <p:spPr bwMode="auto">
          <a:xfrm>
            <a:off x="376108" y="1127125"/>
            <a:ext cx="4555932" cy="512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marL="342900" indent="-342900" eaLnBrk="1" hangingPunct="1">
              <a:lnSpc>
                <a:spcPts val="3600"/>
              </a:lnSpc>
              <a:spcBef>
                <a:spcPct val="0"/>
              </a:spcBef>
              <a:buClrTx/>
              <a:buSzTx/>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rPr>
              <a:t>蛇头鱼的可怕之处在于，一旦它们在一个池塘或是湖泊中大批滋生的话，它们会吃掉所有能够发现的目标。</a:t>
            </a:r>
            <a:endParaRPr lang="en-US" altLang="zh-CN" sz="2400" dirty="0">
              <a:latin typeface="微软雅黑" panose="020B0503020204020204" pitchFamily="34" charset="-122"/>
              <a:ea typeface="微软雅黑" panose="020B0503020204020204" pitchFamily="34" charset="-122"/>
            </a:endParaRPr>
          </a:p>
          <a:p>
            <a:pPr marL="342900" indent="-342900" eaLnBrk="1" hangingPunct="1">
              <a:lnSpc>
                <a:spcPts val="3600"/>
              </a:lnSpc>
              <a:spcBef>
                <a:spcPct val="0"/>
              </a:spcBef>
              <a:buClrTx/>
              <a:buSzTx/>
              <a:buFont typeface="Arial" panose="020B0604020202020204" pitchFamily="34" charset="0"/>
              <a:buChar char="•"/>
            </a:pPr>
            <a:r>
              <a:rPr lang="zh-CN" altLang="zh-CN" sz="2400" dirty="0">
                <a:latin typeface="微软雅黑" panose="020B0503020204020204" pitchFamily="34" charset="-122"/>
                <a:ea typeface="微软雅黑" panose="020B0503020204020204" pitchFamily="34" charset="-122"/>
              </a:rPr>
              <a:t>蛇头鱼的独特之处在于，它们拥有一个特殊的呼吸系统，可以在水面上呼吸空气。当旱季池塘干涸后，它们能够凭借特殊的呼吸系统，在无水的情况下蠕动身体越过陆地，去寻找新的池塘，最长可坚持四天。</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8F23F29-2169-4D3E-8B76-86CE0A50A028}"/>
              </a:ext>
            </a:extLst>
          </p:cNvPr>
          <p:cNvSpPr/>
          <p:nvPr/>
        </p:nvSpPr>
        <p:spPr>
          <a:xfrm>
            <a:off x="539552" y="293827"/>
            <a:ext cx="1685077" cy="646331"/>
          </a:xfrm>
          <a:prstGeom prst="rect">
            <a:avLst/>
          </a:prstGeom>
          <a:noFill/>
          <a:ln>
            <a:headEnd/>
            <a:tailEnd/>
          </a:ln>
        </p:spPr>
        <p:style>
          <a:lnRef idx="1">
            <a:schemeClr val="accent3"/>
          </a:lnRef>
          <a:fillRef idx="3">
            <a:schemeClr val="accent3"/>
          </a:fillRef>
          <a:effectRef idx="2">
            <a:schemeClr val="accent3"/>
          </a:effectRef>
          <a:fontRef idx="minor">
            <a:schemeClr val="lt1"/>
          </a:fontRef>
        </p:style>
        <p:txBody>
          <a:bodyPr wrap="none">
            <a:spAutoFit/>
          </a:bodyPr>
          <a:lstStyle/>
          <a:p>
            <a:pPr marL="571500" indent="-571500" eaLnBrk="1" hangingPunct="1">
              <a:buFont typeface="Wingdings" panose="05000000000000000000" pitchFamily="2" charset="2"/>
              <a:buChar char="Ø"/>
            </a:pPr>
            <a:r>
              <a:rPr lang="zh-CN" altLang="en-US" sz="3600" b="1" dirty="0">
                <a:solidFill>
                  <a:schemeClr val="tx1"/>
                </a:solidFill>
                <a:latin typeface="微软雅黑" panose="020B0503020204020204" pitchFamily="34" charset="-122"/>
                <a:ea typeface="微软雅黑" panose="020B0503020204020204" pitchFamily="34" charset="-122"/>
              </a:rPr>
              <a:t>老鼠</a:t>
            </a:r>
          </a:p>
        </p:txBody>
      </p:sp>
      <p:pic>
        <p:nvPicPr>
          <p:cNvPr id="67589" name="Picture 2" descr="老鼠">
            <a:extLst>
              <a:ext uri="{FF2B5EF4-FFF2-40B4-BE49-F238E27FC236}">
                <a16:creationId xmlns:a16="http://schemas.microsoft.com/office/drawing/2014/main" id="{0B7C1FAA-2685-460E-9EF0-5390F2C76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1268760"/>
            <a:ext cx="3679618" cy="444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Rectangle 1">
            <a:extLst>
              <a:ext uri="{FF2B5EF4-FFF2-40B4-BE49-F238E27FC236}">
                <a16:creationId xmlns:a16="http://schemas.microsoft.com/office/drawing/2014/main" id="{ECCDE0C2-306F-40E0-B56A-7845C7D9A590}"/>
              </a:ext>
            </a:extLst>
          </p:cNvPr>
          <p:cNvSpPr>
            <a:spLocks noChangeArrowheads="1"/>
          </p:cNvSpPr>
          <p:nvPr/>
        </p:nvSpPr>
        <p:spPr bwMode="auto">
          <a:xfrm flipH="1">
            <a:off x="323528" y="1124744"/>
            <a:ext cx="4858923"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marL="342900" indent="-342900">
              <a:spcBef>
                <a:spcPts val="600"/>
              </a:spcBef>
              <a:buClrTx/>
              <a:buSzTx/>
              <a:buFont typeface="Arial" panose="020B0604020202020204" pitchFamily="34" charset="0"/>
              <a:buChar char="•"/>
            </a:pPr>
            <a:r>
              <a:rPr lang="zh-CN" altLang="en-US" sz="2000" dirty="0">
                <a:solidFill>
                  <a:srgbClr val="000000"/>
                </a:solidFill>
                <a:latin typeface="微软雅黑" panose="020B0503020204020204" pitchFamily="34" charset="-122"/>
                <a:ea typeface="微软雅黑" panose="020B0503020204020204" pitchFamily="34" charset="-122"/>
              </a:rPr>
              <a:t>世界上</a:t>
            </a:r>
            <a:r>
              <a:rPr lang="en-US" altLang="zh-CN" sz="2000" dirty="0">
                <a:solidFill>
                  <a:srgbClr val="000000"/>
                </a:solidFill>
                <a:latin typeface="微软雅黑" panose="020B0503020204020204" pitchFamily="34" charset="-122"/>
                <a:ea typeface="微软雅黑" panose="020B0503020204020204" pitchFamily="34" charset="-122"/>
              </a:rPr>
              <a:t>90%</a:t>
            </a:r>
            <a:r>
              <a:rPr lang="zh-CN" altLang="en-US" sz="2000" dirty="0">
                <a:solidFill>
                  <a:srgbClr val="000000"/>
                </a:solidFill>
                <a:latin typeface="微软雅黑" panose="020B0503020204020204" pitchFamily="34" charset="-122"/>
                <a:ea typeface="微软雅黑" panose="020B0503020204020204" pitchFamily="34" charset="-122"/>
              </a:rPr>
              <a:t>以上的岛屿都出现过老鼠大批滋生现象。</a:t>
            </a:r>
            <a:endParaRPr lang="en-US" altLang="zh-CN" sz="2000" dirty="0">
              <a:solidFill>
                <a:srgbClr val="000000"/>
              </a:solidFill>
              <a:latin typeface="微软雅黑" panose="020B0503020204020204" pitchFamily="34" charset="-122"/>
              <a:ea typeface="微软雅黑" panose="020B0503020204020204" pitchFamily="34" charset="-122"/>
            </a:endParaRPr>
          </a:p>
          <a:p>
            <a:pPr marL="342900" indent="-342900">
              <a:spcBef>
                <a:spcPts val="600"/>
              </a:spcBef>
              <a:buClrTx/>
              <a:buSzTx/>
              <a:buFont typeface="Arial" panose="020B0604020202020204" pitchFamily="34" charset="0"/>
              <a:buChar char="•"/>
            </a:pPr>
            <a:r>
              <a:rPr lang="zh-CN" altLang="en-US" sz="2000" dirty="0">
                <a:solidFill>
                  <a:srgbClr val="000000"/>
                </a:solidFill>
                <a:latin typeface="微软雅黑" panose="020B0503020204020204" pitchFamily="34" charset="-122"/>
                <a:ea typeface="微软雅黑" panose="020B0503020204020204" pitchFamily="34" charset="-122"/>
              </a:rPr>
              <a:t>最典型的鼠患发生于阿拉斯加的“老鼠岛”。</a:t>
            </a:r>
            <a:r>
              <a:rPr lang="en-US" altLang="zh-CN" sz="2000" dirty="0">
                <a:solidFill>
                  <a:srgbClr val="000000"/>
                </a:solidFill>
                <a:latin typeface="微软雅黑" panose="020B0503020204020204" pitchFamily="34" charset="-122"/>
                <a:ea typeface="微软雅黑" panose="020B0503020204020204" pitchFamily="34" charset="-122"/>
              </a:rPr>
              <a:t>1780</a:t>
            </a:r>
            <a:r>
              <a:rPr lang="zh-CN" altLang="en-US" sz="2000" dirty="0">
                <a:solidFill>
                  <a:srgbClr val="000000"/>
                </a:solidFill>
                <a:latin typeface="微软雅黑" panose="020B0503020204020204" pitchFamily="34" charset="-122"/>
                <a:ea typeface="微软雅黑" panose="020B0503020204020204" pitchFamily="34" charset="-122"/>
              </a:rPr>
              <a:t>年，一艘载有大量老鼠的日本船只在该岛附近沉没，船上的老鼠纷纷涌入该岛。由于缺少天敌，日本老鼠迅速繁殖，赶走了本来栖息于岛上的鸟类和其他生物。老鼠岛本来就是一个没有树林的无人居住岛屿，于是老鼠最终成为了该岛的统治者。</a:t>
            </a:r>
            <a:endParaRPr lang="zh-CN" altLang="en-US" sz="2000" dirty="0">
              <a:latin typeface="微软雅黑" panose="020B0503020204020204" pitchFamily="34" charset="-122"/>
              <a:ea typeface="微软雅黑" panose="020B0503020204020204" pitchFamily="34" charset="-122"/>
            </a:endParaRPr>
          </a:p>
          <a:p>
            <a:pPr marL="342900" indent="-342900">
              <a:spcBef>
                <a:spcPts val="600"/>
              </a:spcBef>
              <a:buClrTx/>
              <a:buSzTx/>
              <a:buFont typeface="Arial" panose="020B0604020202020204" pitchFamily="34" charset="0"/>
              <a:buChar char="•"/>
            </a:pPr>
            <a:r>
              <a:rPr lang="zh-CN" altLang="en-US" sz="2000" dirty="0">
                <a:solidFill>
                  <a:srgbClr val="000000"/>
                </a:solidFill>
                <a:latin typeface="微软雅黑" panose="020B0503020204020204" pitchFamily="34" charset="-122"/>
                <a:ea typeface="微软雅黑" panose="020B0503020204020204" pitchFamily="34" charset="-122"/>
              </a:rPr>
              <a:t>为了恢复该岛的生态平衡，</a:t>
            </a:r>
            <a:r>
              <a:rPr lang="en-US" altLang="zh-CN" sz="2000" dirty="0">
                <a:solidFill>
                  <a:srgbClr val="000000"/>
                </a:solidFill>
                <a:latin typeface="微软雅黑" panose="020B0503020204020204" pitchFamily="34" charset="-122"/>
                <a:ea typeface="微软雅黑" panose="020B0503020204020204" pitchFamily="34" charset="-122"/>
              </a:rPr>
              <a:t>2008</a:t>
            </a:r>
            <a:r>
              <a:rPr lang="zh-CN" altLang="en-US" sz="2000" dirty="0">
                <a:solidFill>
                  <a:srgbClr val="000000"/>
                </a:solidFill>
                <a:latin typeface="微软雅黑" panose="020B0503020204020204" pitchFamily="34" charset="-122"/>
                <a:ea typeface="微软雅黑" panose="020B0503020204020204" pitchFamily="34" charset="-122"/>
              </a:rPr>
              <a:t>年美国政府与老鼠岛“统治者”展开了一场人鼠大战，美国人在老鼠岛投下了大量的老鼠药。最终战争以美国人胜利而告终。</a:t>
            </a:r>
            <a:r>
              <a:rPr lang="en-US" altLang="zh-CN" sz="2000" dirty="0">
                <a:solidFill>
                  <a:srgbClr val="000000"/>
                </a:solidFill>
                <a:latin typeface="微软雅黑" panose="020B0503020204020204" pitchFamily="34" charset="-122"/>
                <a:ea typeface="微软雅黑" panose="020B0503020204020204" pitchFamily="34" charset="-122"/>
              </a:rPr>
              <a:t>2009</a:t>
            </a:r>
            <a:r>
              <a:rPr lang="zh-CN" altLang="en-US" sz="2000" dirty="0">
                <a:solidFill>
                  <a:srgbClr val="000000"/>
                </a:solidFill>
                <a:latin typeface="微软雅黑" panose="020B0503020204020204" pitchFamily="34" charset="-122"/>
                <a:ea typeface="微软雅黑" panose="020B0503020204020204" pitchFamily="34" charset="-122"/>
              </a:rPr>
              <a:t>年，生物学家宣布，该岛已经没有任何老鼠的踪迹。</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A44990E-98CE-42DD-966B-E978792895FB}"/>
              </a:ext>
            </a:extLst>
          </p:cNvPr>
          <p:cNvSpPr/>
          <p:nvPr/>
        </p:nvSpPr>
        <p:spPr>
          <a:xfrm>
            <a:off x="428625" y="428625"/>
            <a:ext cx="2146742" cy="646331"/>
          </a:xfrm>
          <a:prstGeom prst="rect">
            <a:avLst/>
          </a:prstGeom>
          <a:noFill/>
          <a:ln>
            <a:headEnd/>
            <a:tailEnd/>
          </a:ln>
        </p:spPr>
        <p:style>
          <a:lnRef idx="1">
            <a:schemeClr val="accent3"/>
          </a:lnRef>
          <a:fillRef idx="3">
            <a:schemeClr val="accent3"/>
          </a:fillRef>
          <a:effectRef idx="2">
            <a:schemeClr val="accent3"/>
          </a:effectRef>
          <a:fontRef idx="minor">
            <a:schemeClr val="lt1"/>
          </a:fontRef>
        </p:style>
        <p:txBody>
          <a:bodyPr wrap="none">
            <a:spAutoFit/>
          </a:bodyPr>
          <a:lstStyle/>
          <a:p>
            <a:pPr marL="571500" indent="-571500" eaLnBrk="1" hangingPunct="1">
              <a:buFont typeface="Wingdings" panose="05000000000000000000" pitchFamily="2" charset="2"/>
              <a:buChar char="Ø"/>
            </a:pPr>
            <a:r>
              <a:rPr lang="zh-CN" altLang="en-US" sz="3600" b="1" dirty="0">
                <a:solidFill>
                  <a:schemeClr val="tx1"/>
                </a:solidFill>
                <a:latin typeface="微软雅黑" panose="020B0503020204020204" pitchFamily="34" charset="-122"/>
                <a:ea typeface="微软雅黑" panose="020B0503020204020204" pitchFamily="34" charset="-122"/>
              </a:rPr>
              <a:t>杀人蜂</a:t>
            </a:r>
          </a:p>
        </p:txBody>
      </p:sp>
      <p:pic>
        <p:nvPicPr>
          <p:cNvPr id="69637" name="Picture 2" descr="杀人蜂">
            <a:extLst>
              <a:ext uri="{FF2B5EF4-FFF2-40B4-BE49-F238E27FC236}">
                <a16:creationId xmlns:a16="http://schemas.microsoft.com/office/drawing/2014/main" id="{F4250D61-F566-44F9-9E75-472AD5232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3474" y="764704"/>
            <a:ext cx="4595081" cy="5224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8" name="矩形 4">
            <a:extLst>
              <a:ext uri="{FF2B5EF4-FFF2-40B4-BE49-F238E27FC236}">
                <a16:creationId xmlns:a16="http://schemas.microsoft.com/office/drawing/2014/main" id="{45753CB9-EAE3-4751-8D55-70F4A56030E6}"/>
              </a:ext>
            </a:extLst>
          </p:cNvPr>
          <p:cNvSpPr>
            <a:spLocks noChangeArrowheads="1"/>
          </p:cNvSpPr>
          <p:nvPr/>
        </p:nvSpPr>
        <p:spPr bwMode="auto">
          <a:xfrm>
            <a:off x="250824" y="1412875"/>
            <a:ext cx="3529087"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marL="342900" indent="-342900" algn="just" eaLnBrk="1" hangingPunct="1">
              <a:spcBef>
                <a:spcPts val="1200"/>
              </a:spcBef>
              <a:buClrTx/>
              <a:buSzTx/>
              <a:buFont typeface="Arial" panose="020B0604020202020204" pitchFamily="34" charset="0"/>
              <a:buChar char="•"/>
            </a:pPr>
            <a:r>
              <a:rPr lang="zh-CN" altLang="zh-CN" sz="2000" b="1" dirty="0">
                <a:latin typeface="Arial" panose="020B0604020202020204" pitchFamily="34" charset="0"/>
              </a:rPr>
              <a:t>科学家为了改良欧洲蜜蜂的生存能力，他们于</a:t>
            </a:r>
            <a:r>
              <a:rPr lang="en-US" altLang="zh-CN" sz="2000" b="1" dirty="0">
                <a:latin typeface="Arial" panose="020B0604020202020204" pitchFamily="34" charset="0"/>
              </a:rPr>
              <a:t>1957</a:t>
            </a:r>
            <a:r>
              <a:rPr lang="zh-CN" altLang="zh-CN" sz="2000" b="1" dirty="0">
                <a:latin typeface="Arial" panose="020B0604020202020204" pitchFamily="34" charset="0"/>
              </a:rPr>
              <a:t>年从非洲引进了</a:t>
            </a:r>
            <a:r>
              <a:rPr lang="en-US" altLang="zh-CN" sz="2000" b="1" dirty="0">
                <a:latin typeface="Arial" panose="020B0604020202020204" pitchFamily="34" charset="0"/>
              </a:rPr>
              <a:t>26</a:t>
            </a:r>
            <a:r>
              <a:rPr lang="zh-CN" altLang="zh-CN" sz="2000" b="1" dirty="0">
                <a:latin typeface="Arial" panose="020B0604020202020204" pitchFamily="34" charset="0"/>
              </a:rPr>
              <a:t>只坦桑尼亚蜂王进行杂交实验。然而，由于管理人员的疏忽，</a:t>
            </a:r>
            <a:r>
              <a:rPr lang="en-US" altLang="zh-CN" sz="2000" b="1" dirty="0">
                <a:latin typeface="Arial" panose="020B0604020202020204" pitchFamily="34" charset="0"/>
              </a:rPr>
              <a:t>26</a:t>
            </a:r>
            <a:r>
              <a:rPr lang="zh-CN" altLang="zh-CN" sz="2000" b="1" dirty="0">
                <a:latin typeface="Arial" panose="020B0604020202020204" pitchFamily="34" charset="0"/>
              </a:rPr>
              <a:t>只坦桑尼亚蜂王从实验室中逃走，并很快与当地野蜂交配，于是就产生了令人恐惧的杀人蜂。杀人蜂比欧洲蜜蜂攻击性更强，生命力也更强。</a:t>
            </a:r>
            <a:endParaRPr lang="en-US" altLang="zh-CN" sz="2000" b="1" dirty="0">
              <a:latin typeface="Arial" panose="020B0604020202020204" pitchFamily="34" charset="0"/>
            </a:endParaRPr>
          </a:p>
          <a:p>
            <a:pPr marL="342900" indent="-342900" algn="just" eaLnBrk="1" hangingPunct="1">
              <a:spcBef>
                <a:spcPts val="1200"/>
              </a:spcBef>
              <a:buClrTx/>
              <a:buSzTx/>
              <a:buFont typeface="Arial" panose="020B0604020202020204" pitchFamily="34" charset="0"/>
              <a:buChar char="•"/>
            </a:pPr>
            <a:r>
              <a:rPr lang="zh-CN" altLang="zh-CN" sz="2000" b="1" dirty="0">
                <a:latin typeface="Arial" panose="020B0604020202020204" pitchFamily="34" charset="0"/>
              </a:rPr>
              <a:t>至今仍未找到有效措施制止杀人蜂的继续漫延。</a:t>
            </a:r>
            <a:endParaRPr lang="zh-CN" altLang="en-US" sz="2000" b="1" dirty="0">
              <a:latin typeface="Arial" panose="020B060402020202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D12162D-EE51-4C5A-AB7B-545B3547AE01}"/>
              </a:ext>
            </a:extLst>
          </p:cNvPr>
          <p:cNvSpPr/>
          <p:nvPr/>
        </p:nvSpPr>
        <p:spPr>
          <a:xfrm>
            <a:off x="500063" y="500063"/>
            <a:ext cx="2608406" cy="646331"/>
          </a:xfrm>
          <a:prstGeom prst="rect">
            <a:avLst/>
          </a:prstGeom>
          <a:noFill/>
          <a:ln>
            <a:headEnd/>
            <a:tailEnd/>
          </a:ln>
        </p:spPr>
        <p:style>
          <a:lnRef idx="1">
            <a:schemeClr val="accent3"/>
          </a:lnRef>
          <a:fillRef idx="3">
            <a:schemeClr val="accent3"/>
          </a:fillRef>
          <a:effectRef idx="2">
            <a:schemeClr val="accent3"/>
          </a:effectRef>
          <a:fontRef idx="minor">
            <a:schemeClr val="lt1"/>
          </a:fontRef>
        </p:style>
        <p:txBody>
          <a:bodyPr wrap="none">
            <a:spAutoFit/>
          </a:bodyPr>
          <a:lstStyle/>
          <a:p>
            <a:pPr marL="571500" indent="-571500" eaLnBrk="1" hangingPunct="1">
              <a:buFont typeface="Wingdings" panose="05000000000000000000" pitchFamily="2" charset="2"/>
              <a:buChar char="Ø"/>
            </a:pPr>
            <a:r>
              <a:rPr lang="zh-CN" altLang="en-US" sz="3600" b="1" dirty="0">
                <a:solidFill>
                  <a:schemeClr val="tx1"/>
                </a:solidFill>
                <a:latin typeface="微软雅黑" panose="020B0503020204020204" pitchFamily="34" charset="-122"/>
                <a:ea typeface="微软雅黑" panose="020B0503020204020204" pitchFamily="34" charset="-122"/>
              </a:rPr>
              <a:t>亚洲鲤鱼</a:t>
            </a:r>
          </a:p>
        </p:txBody>
      </p:sp>
      <p:pic>
        <p:nvPicPr>
          <p:cNvPr id="71685" name="Picture 2" descr="现在亚洲鲤鱼却在美国大肆繁殖，成为美国众多水域的灾难">
            <a:extLst>
              <a:ext uri="{FF2B5EF4-FFF2-40B4-BE49-F238E27FC236}">
                <a16:creationId xmlns:a16="http://schemas.microsoft.com/office/drawing/2014/main" id="{7B2731B9-4B99-49DA-8839-B4AC6028A2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3" r="73" b="43700"/>
          <a:stretch>
            <a:fillRect/>
          </a:stretch>
        </p:blipFill>
        <p:spPr bwMode="auto">
          <a:xfrm>
            <a:off x="250826" y="1758617"/>
            <a:ext cx="5761038" cy="334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矩形 4">
            <a:extLst>
              <a:ext uri="{FF2B5EF4-FFF2-40B4-BE49-F238E27FC236}">
                <a16:creationId xmlns:a16="http://schemas.microsoft.com/office/drawing/2014/main" id="{E0CD1820-A962-4D78-B200-1D73CEE70365}"/>
              </a:ext>
            </a:extLst>
          </p:cNvPr>
          <p:cNvSpPr>
            <a:spLocks noChangeArrowheads="1"/>
          </p:cNvSpPr>
          <p:nvPr/>
        </p:nvSpPr>
        <p:spPr bwMode="auto">
          <a:xfrm>
            <a:off x="3382962" y="609025"/>
            <a:ext cx="5761038"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marL="457200" indent="-457200" eaLnBrk="1" hangingPunct="1">
              <a:lnSpc>
                <a:spcPct val="120000"/>
              </a:lnSpc>
              <a:spcBef>
                <a:spcPct val="0"/>
              </a:spcBef>
              <a:buClrTx/>
              <a:buSzTx/>
              <a:buFont typeface="Arial" panose="020B0604020202020204" pitchFamily="34" charset="0"/>
              <a:buChar char="•"/>
            </a:pPr>
            <a:r>
              <a:rPr lang="zh-CN" altLang="zh-CN" sz="2800" b="1" dirty="0">
                <a:latin typeface="Arial" panose="020B0604020202020204" pitchFamily="34" charset="0"/>
              </a:rPr>
              <a:t>为了清除美国南部一些养鱼场中不断蔓延的水藻。</a:t>
            </a:r>
            <a:endParaRPr lang="zh-CN" altLang="en-US" sz="2800" b="1" dirty="0">
              <a:latin typeface="Arial" panose="020B0604020202020204" pitchFamily="34" charset="0"/>
            </a:endParaRPr>
          </a:p>
        </p:txBody>
      </p:sp>
      <p:pic>
        <p:nvPicPr>
          <p:cNvPr id="71687" name="图片 2">
            <a:extLst>
              <a:ext uri="{FF2B5EF4-FFF2-40B4-BE49-F238E27FC236}">
                <a16:creationId xmlns:a16="http://schemas.microsoft.com/office/drawing/2014/main" id="{DD206F10-ABD7-4E3B-B0F3-641BD0CE3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6361"/>
          <a:stretch>
            <a:fillRect/>
          </a:stretch>
        </p:blipFill>
        <p:spPr bwMode="auto">
          <a:xfrm>
            <a:off x="4499992" y="3498184"/>
            <a:ext cx="4275708" cy="3002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内容占位符 2">
            <a:extLst>
              <a:ext uri="{FF2B5EF4-FFF2-40B4-BE49-F238E27FC236}">
                <a16:creationId xmlns:a16="http://schemas.microsoft.com/office/drawing/2014/main" id="{8CFC17E8-DA26-4A83-BDF7-0D6D09EFB72D}"/>
              </a:ext>
            </a:extLst>
          </p:cNvPr>
          <p:cNvSpPr>
            <a:spLocks noGrp="1"/>
          </p:cNvSpPr>
          <p:nvPr>
            <p:ph idx="4294967295"/>
          </p:nvPr>
        </p:nvSpPr>
        <p:spPr>
          <a:xfrm>
            <a:off x="0" y="2063750"/>
            <a:ext cx="4254500" cy="4137025"/>
          </a:xfrm>
        </p:spPr>
        <p:txBody>
          <a:bodyPr/>
          <a:lstStyle/>
          <a:p>
            <a:pPr algn="just" eaLnBrk="1" hangingPunct="1">
              <a:buFont typeface="Arial" panose="020B0604020202020204" pitchFamily="34" charset="0"/>
              <a:buChar char="•"/>
            </a:pPr>
            <a:r>
              <a:rPr lang="en-US" altLang="zh-CN" sz="2400" dirty="0">
                <a:latin typeface="Arial Unicode MS" pitchFamily="34" charset="-122"/>
                <a:ea typeface="Arial Unicode MS" pitchFamily="34" charset="-122"/>
              </a:rPr>
              <a:t>1839</a:t>
            </a:r>
            <a:r>
              <a:rPr lang="zh-CN" altLang="en-US" sz="2400" dirty="0">
                <a:latin typeface="Arial Unicode MS" pitchFamily="34" charset="-122"/>
                <a:ea typeface="Arial Unicode MS" pitchFamily="34" charset="-122"/>
              </a:rPr>
              <a:t>年被引入澳大利亚的目的是提供树篱</a:t>
            </a:r>
            <a:endParaRPr lang="en-US" altLang="zh-CN" sz="2400" dirty="0">
              <a:latin typeface="Arial Unicode MS" pitchFamily="34" charset="-122"/>
              <a:ea typeface="Arial Unicode MS" pitchFamily="34" charset="-122"/>
            </a:endParaRPr>
          </a:p>
          <a:p>
            <a:pPr algn="just" eaLnBrk="1" hangingPunct="1">
              <a:buFont typeface="Arial" panose="020B0604020202020204" pitchFamily="34" charset="0"/>
              <a:buChar char="•"/>
            </a:pPr>
            <a:r>
              <a:rPr lang="zh-CN" altLang="en-US" sz="2400" dirty="0">
                <a:latin typeface="Arial Unicode MS" pitchFamily="34" charset="-122"/>
                <a:ea typeface="Arial Unicode MS" pitchFamily="34" charset="-122"/>
              </a:rPr>
              <a:t>在昆士兰和新南威尔士形成了超过六英尺高的障碍</a:t>
            </a:r>
            <a:endParaRPr lang="en-US" altLang="zh-CN" sz="2400" dirty="0">
              <a:latin typeface="Arial Unicode MS" pitchFamily="34" charset="-122"/>
              <a:ea typeface="Arial Unicode MS" pitchFamily="34" charset="-122"/>
            </a:endParaRPr>
          </a:p>
          <a:p>
            <a:pPr algn="just" eaLnBrk="1" hangingPunct="1">
              <a:buFont typeface="Arial" panose="020B0604020202020204" pitchFamily="34" charset="0"/>
              <a:buChar char="•"/>
            </a:pPr>
            <a:r>
              <a:rPr lang="en-US" altLang="zh-CN" sz="2400" dirty="0">
                <a:latin typeface="Arial Unicode MS" pitchFamily="34" charset="-122"/>
                <a:ea typeface="Arial Unicode MS" pitchFamily="34" charset="-122"/>
              </a:rPr>
              <a:t>1925</a:t>
            </a:r>
            <a:r>
              <a:rPr lang="zh-CN" altLang="en-US" sz="2400" dirty="0">
                <a:latin typeface="Arial Unicode MS" pitchFamily="34" charset="-122"/>
                <a:ea typeface="Arial Unicode MS" pitchFamily="34" charset="-122"/>
              </a:rPr>
              <a:t>年，有</a:t>
            </a:r>
            <a:r>
              <a:rPr lang="en-US" altLang="zh-CN" sz="2400" dirty="0">
                <a:latin typeface="Arial Unicode MS" pitchFamily="34" charset="-122"/>
                <a:ea typeface="Arial Unicode MS" pitchFamily="34" charset="-122"/>
              </a:rPr>
              <a:t>6000</a:t>
            </a:r>
            <a:r>
              <a:rPr lang="zh-CN" altLang="en-US" sz="2400" dirty="0">
                <a:latin typeface="Arial Unicode MS" pitchFamily="34" charset="-122"/>
                <a:ea typeface="Arial Unicode MS" pitchFamily="34" charset="-122"/>
              </a:rPr>
              <a:t>万英亩的土地受到影响</a:t>
            </a:r>
            <a:endParaRPr lang="en-US" altLang="zh-CN" sz="2400" dirty="0">
              <a:latin typeface="Arial Unicode MS" pitchFamily="34" charset="-122"/>
              <a:ea typeface="Arial Unicode MS" pitchFamily="34" charset="-122"/>
            </a:endParaRPr>
          </a:p>
          <a:p>
            <a:pPr algn="just" eaLnBrk="1" hangingPunct="1">
              <a:buFont typeface="Arial" panose="020B0604020202020204" pitchFamily="34" charset="0"/>
              <a:buChar char="•"/>
            </a:pPr>
            <a:r>
              <a:rPr lang="zh-CN" altLang="en-US" sz="2400" dirty="0">
                <a:latin typeface="Arial Unicode MS" pitchFamily="34" charset="-122"/>
                <a:ea typeface="Arial Unicode MS" pitchFamily="34" charset="-122"/>
              </a:rPr>
              <a:t>引进南美的毛虫</a:t>
            </a:r>
            <a:r>
              <a:rPr lang="en-US" altLang="zh-CN" sz="2400" dirty="0">
                <a:latin typeface="Arial Unicode MS" pitchFamily="34" charset="-122"/>
                <a:ea typeface="Arial Unicode MS" pitchFamily="34" charset="-122"/>
              </a:rPr>
              <a:t>——</a:t>
            </a:r>
            <a:r>
              <a:rPr lang="zh-CN" altLang="en-US" sz="2400" dirty="0">
                <a:latin typeface="Arial Unicode MS" pitchFamily="34" charset="-122"/>
                <a:ea typeface="Arial Unicode MS" pitchFamily="34" charset="-122"/>
              </a:rPr>
              <a:t>它们以刺梨为食，刺梨才在一定的区域内得到了控制。</a:t>
            </a:r>
          </a:p>
        </p:txBody>
      </p:sp>
      <p:pic>
        <p:nvPicPr>
          <p:cNvPr id="73731" name="图片 3">
            <a:extLst>
              <a:ext uri="{FF2B5EF4-FFF2-40B4-BE49-F238E27FC236}">
                <a16:creationId xmlns:a16="http://schemas.microsoft.com/office/drawing/2014/main" id="{053C4D2F-4C11-461A-938F-7BD95D25E1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2708920"/>
            <a:ext cx="3756952" cy="280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81ED3CA6-F7AF-425A-A930-8C340F32FB53}"/>
              </a:ext>
            </a:extLst>
          </p:cNvPr>
          <p:cNvSpPr/>
          <p:nvPr/>
        </p:nvSpPr>
        <p:spPr>
          <a:xfrm>
            <a:off x="571500" y="1188082"/>
            <a:ext cx="1685077" cy="646331"/>
          </a:xfrm>
          <a:prstGeom prst="rect">
            <a:avLst/>
          </a:prstGeom>
          <a:noFill/>
          <a:ln>
            <a:headEnd/>
            <a:tailEnd/>
          </a:ln>
        </p:spPr>
        <p:style>
          <a:lnRef idx="1">
            <a:schemeClr val="accent3"/>
          </a:lnRef>
          <a:fillRef idx="3">
            <a:schemeClr val="accent3"/>
          </a:fillRef>
          <a:effectRef idx="2">
            <a:schemeClr val="accent3"/>
          </a:effectRef>
          <a:fontRef idx="minor">
            <a:schemeClr val="lt1"/>
          </a:fontRef>
        </p:style>
        <p:txBody>
          <a:bodyPr wrap="none">
            <a:spAutoFit/>
          </a:bodyPr>
          <a:lstStyle/>
          <a:p>
            <a:pPr marL="571500" indent="-571500" eaLnBrk="1" hangingPunct="1">
              <a:buFont typeface="Wingdings" panose="05000000000000000000" pitchFamily="2" charset="2"/>
              <a:buChar char="Ø"/>
            </a:pPr>
            <a:r>
              <a:rPr lang="zh-CN" altLang="en-US" sz="3600" b="1" dirty="0">
                <a:solidFill>
                  <a:schemeClr val="tx1"/>
                </a:solidFill>
                <a:latin typeface="微软雅黑" panose="020B0503020204020204" pitchFamily="34" charset="-122"/>
                <a:ea typeface="微软雅黑" panose="020B0503020204020204" pitchFamily="34" charset="-122"/>
              </a:rPr>
              <a:t>刺梨</a:t>
            </a:r>
          </a:p>
        </p:txBody>
      </p:sp>
      <p:sp>
        <p:nvSpPr>
          <p:cNvPr id="2" name="矩形 1">
            <a:extLst>
              <a:ext uri="{FF2B5EF4-FFF2-40B4-BE49-F238E27FC236}">
                <a16:creationId xmlns:a16="http://schemas.microsoft.com/office/drawing/2014/main" id="{0A0C4B9A-C3E9-49F4-B7F3-D7EF0ECE749E}"/>
              </a:ext>
            </a:extLst>
          </p:cNvPr>
          <p:cNvSpPr/>
          <p:nvPr/>
        </p:nvSpPr>
        <p:spPr>
          <a:xfrm>
            <a:off x="285750" y="188640"/>
            <a:ext cx="4698722" cy="769441"/>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eaLnBrk="1" hangingPunct="1">
              <a:defRPr/>
            </a:pPr>
            <a:r>
              <a:rPr lang="zh-CN" altLang="en-US" sz="4400" b="1" dirty="0">
                <a:latin typeface="微软雅黑" panose="020B0503020204020204" pitchFamily="34" charset="-122"/>
                <a:ea typeface="微软雅黑" panose="020B0503020204020204" pitchFamily="34" charset="-122"/>
              </a:rPr>
              <a:t>其他有害入侵物种</a:t>
            </a:r>
            <a:endParaRPr lang="zh-CN" altLang="en-US" sz="4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CBB77E1-DDCF-4095-AACC-671ABD6C68B3}"/>
              </a:ext>
            </a:extLst>
          </p:cNvPr>
          <p:cNvSpPr/>
          <p:nvPr/>
        </p:nvSpPr>
        <p:spPr>
          <a:xfrm>
            <a:off x="467544" y="480099"/>
            <a:ext cx="2146742" cy="646331"/>
          </a:xfrm>
          <a:prstGeom prst="rect">
            <a:avLst/>
          </a:prstGeom>
          <a:noFill/>
          <a:ln>
            <a:headEnd/>
            <a:tailEnd/>
          </a:ln>
        </p:spPr>
        <p:style>
          <a:lnRef idx="1">
            <a:schemeClr val="accent3"/>
          </a:lnRef>
          <a:fillRef idx="3">
            <a:schemeClr val="accent3"/>
          </a:fillRef>
          <a:effectRef idx="2">
            <a:schemeClr val="accent3"/>
          </a:effectRef>
          <a:fontRef idx="minor">
            <a:schemeClr val="lt1"/>
          </a:fontRef>
        </p:style>
        <p:txBody>
          <a:bodyPr wrap="none">
            <a:spAutoFit/>
          </a:bodyPr>
          <a:lstStyle/>
          <a:p>
            <a:pPr marL="571500" indent="-571500" eaLnBrk="1" hangingPunct="1">
              <a:buFont typeface="Wingdings" panose="05000000000000000000" pitchFamily="2" charset="2"/>
              <a:buChar char="Ø"/>
            </a:pPr>
            <a:r>
              <a:rPr lang="zh-CN" altLang="en-US" sz="3600" b="1" dirty="0">
                <a:solidFill>
                  <a:schemeClr val="tx1"/>
                </a:solidFill>
                <a:latin typeface="微软雅黑" panose="020B0503020204020204" pitchFamily="34" charset="-122"/>
                <a:ea typeface="微软雅黑" panose="020B0503020204020204" pitchFamily="34" charset="-122"/>
              </a:rPr>
              <a:t>大米草</a:t>
            </a:r>
          </a:p>
        </p:txBody>
      </p:sp>
      <p:pic>
        <p:nvPicPr>
          <p:cNvPr id="72709" name="Picture 2">
            <a:extLst>
              <a:ext uri="{FF2B5EF4-FFF2-40B4-BE49-F238E27FC236}">
                <a16:creationId xmlns:a16="http://schemas.microsoft.com/office/drawing/2014/main" id="{9E8BE53B-B171-4DEA-9EFA-55E5FECEF8BC}"/>
              </a:ext>
            </a:extLst>
          </p:cNvPr>
          <p:cNvPicPr>
            <a:picLocks noChangeAspect="1" noChangeArrowheads="1"/>
          </p:cNvPicPr>
          <p:nvPr/>
        </p:nvPicPr>
        <p:blipFill>
          <a:blip r:embed="rId2"/>
          <a:srcRect/>
          <a:stretch>
            <a:fillRect/>
          </a:stretch>
        </p:blipFill>
        <p:spPr bwMode="auto">
          <a:xfrm>
            <a:off x="5004045" y="364334"/>
            <a:ext cx="3840291" cy="288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9812" name="Picture 4">
            <a:extLst>
              <a:ext uri="{FF2B5EF4-FFF2-40B4-BE49-F238E27FC236}">
                <a16:creationId xmlns:a16="http://schemas.microsoft.com/office/drawing/2014/main" id="{C6AFD485-EB2F-4BA6-B301-C9C22D08712C}"/>
              </a:ext>
            </a:extLst>
          </p:cNvPr>
          <p:cNvPicPr>
            <a:picLocks noChangeAspect="1" noChangeArrowheads="1"/>
          </p:cNvPicPr>
          <p:nvPr/>
        </p:nvPicPr>
        <p:blipFill>
          <a:blip r:embed="rId3"/>
          <a:srcRect/>
          <a:stretch>
            <a:fillRect/>
          </a:stretch>
        </p:blipFill>
        <p:spPr bwMode="auto">
          <a:xfrm>
            <a:off x="5004048" y="3334622"/>
            <a:ext cx="3840288" cy="288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矩形 1">
            <a:extLst>
              <a:ext uri="{FF2B5EF4-FFF2-40B4-BE49-F238E27FC236}">
                <a16:creationId xmlns:a16="http://schemas.microsoft.com/office/drawing/2014/main" id="{52CEC937-BC43-406B-AF94-1568952A4910}"/>
              </a:ext>
            </a:extLst>
          </p:cNvPr>
          <p:cNvSpPr/>
          <p:nvPr/>
        </p:nvSpPr>
        <p:spPr>
          <a:xfrm>
            <a:off x="728254" y="1412776"/>
            <a:ext cx="3840291" cy="1200329"/>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algn="ctr">
              <a:defRPr/>
            </a:pPr>
            <a:r>
              <a:rPr lang="zh-CN" altLang="en-US" sz="2400" b="1" dirty="0">
                <a:solidFill>
                  <a:schemeClr val="tx1"/>
                </a:solidFill>
                <a:latin typeface="+mj-ea"/>
                <a:ea typeface="+mj-ea"/>
              </a:rPr>
              <a:t>优良的海滨先锋植物</a:t>
            </a:r>
            <a:endParaRPr lang="en-US" altLang="zh-CN" sz="2400" b="1" dirty="0">
              <a:solidFill>
                <a:schemeClr val="tx1"/>
              </a:solidFill>
              <a:latin typeface="+mj-ea"/>
              <a:ea typeface="+mj-ea"/>
            </a:endParaRPr>
          </a:p>
          <a:p>
            <a:pPr algn="ctr">
              <a:defRPr/>
            </a:pPr>
            <a:r>
              <a:rPr lang="zh-CN" altLang="en-US" sz="2400" b="1" dirty="0">
                <a:solidFill>
                  <a:schemeClr val="tx1"/>
                </a:solidFill>
                <a:latin typeface="+mj-ea"/>
                <a:ea typeface="+mj-ea"/>
              </a:rPr>
              <a:t>耐淹、耐盐、耐淤 </a:t>
            </a:r>
            <a:endParaRPr lang="en-US" altLang="zh-CN" sz="2400" b="1" dirty="0">
              <a:solidFill>
                <a:schemeClr val="tx1"/>
              </a:solidFill>
              <a:latin typeface="+mj-ea"/>
              <a:ea typeface="+mj-ea"/>
            </a:endParaRPr>
          </a:p>
          <a:p>
            <a:pPr algn="ctr">
              <a:defRPr/>
            </a:pPr>
            <a:r>
              <a:rPr lang="zh-CN" altLang="en-US" sz="2400" b="1" dirty="0">
                <a:solidFill>
                  <a:schemeClr val="tx1"/>
                </a:solidFill>
                <a:latin typeface="+mj-ea"/>
                <a:ea typeface="+mj-ea"/>
              </a:rPr>
              <a:t>消浪、保滩、护堤</a:t>
            </a:r>
          </a:p>
        </p:txBody>
      </p:sp>
      <p:sp>
        <p:nvSpPr>
          <p:cNvPr id="3" name="矩形 2">
            <a:extLst>
              <a:ext uri="{FF2B5EF4-FFF2-40B4-BE49-F238E27FC236}">
                <a16:creationId xmlns:a16="http://schemas.microsoft.com/office/drawing/2014/main" id="{60F63BFB-4773-406B-81CB-C5D9E22A4329}"/>
              </a:ext>
            </a:extLst>
          </p:cNvPr>
          <p:cNvSpPr/>
          <p:nvPr/>
        </p:nvSpPr>
        <p:spPr>
          <a:xfrm>
            <a:off x="717627" y="3127979"/>
            <a:ext cx="3850918"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defRPr/>
            </a:pPr>
            <a:r>
              <a:rPr lang="zh-CN" altLang="en-US" sz="2400" b="1" dirty="0">
                <a:latin typeface="+mj-ea"/>
                <a:ea typeface="+mj-ea"/>
              </a:rPr>
              <a:t>“害人草”</a:t>
            </a:r>
            <a:endParaRPr lang="en-US" altLang="zh-CN" sz="2400" b="1" dirty="0">
              <a:latin typeface="+mj-ea"/>
              <a:ea typeface="+mj-ea"/>
            </a:endParaRPr>
          </a:p>
          <a:p>
            <a:pPr algn="ctr">
              <a:defRPr/>
            </a:pPr>
            <a:r>
              <a:rPr lang="zh-CN" altLang="en-US" sz="2400" b="1" dirty="0">
                <a:latin typeface="+mj-ea"/>
                <a:ea typeface="+mj-ea"/>
              </a:rPr>
              <a:t>滩涂生态失衡，航道淤塞，海洋生物窒息而死</a:t>
            </a:r>
          </a:p>
        </p:txBody>
      </p:sp>
      <p:sp>
        <p:nvSpPr>
          <p:cNvPr id="5" name="矩形 4">
            <a:extLst>
              <a:ext uri="{FF2B5EF4-FFF2-40B4-BE49-F238E27FC236}">
                <a16:creationId xmlns:a16="http://schemas.microsoft.com/office/drawing/2014/main" id="{AC583172-8E27-4744-A8A6-75C749159362}"/>
              </a:ext>
            </a:extLst>
          </p:cNvPr>
          <p:cNvSpPr/>
          <p:nvPr/>
        </p:nvSpPr>
        <p:spPr>
          <a:xfrm>
            <a:off x="1066546" y="4844416"/>
            <a:ext cx="3096344" cy="1200329"/>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algn="ctr">
              <a:defRPr/>
            </a:pPr>
            <a:r>
              <a:rPr lang="zh-CN" altLang="en-US" sz="2400" b="1" dirty="0">
                <a:latin typeface="+mj-ea"/>
                <a:ea typeface="+mj-ea"/>
              </a:rPr>
              <a:t>“宝草”</a:t>
            </a:r>
            <a:endParaRPr lang="en-US" altLang="zh-CN" sz="2400" b="1" dirty="0">
              <a:latin typeface="+mj-ea"/>
              <a:ea typeface="+mj-ea"/>
            </a:endParaRPr>
          </a:p>
          <a:p>
            <a:pPr algn="ctr">
              <a:defRPr/>
            </a:pPr>
            <a:r>
              <a:rPr lang="zh-CN" altLang="en-US" sz="2400" b="1" dirty="0">
                <a:latin typeface="+mj-ea"/>
                <a:ea typeface="+mj-ea"/>
              </a:rPr>
              <a:t>绿肥、饲料、饵料、燃料、造纸原料。</a:t>
            </a:r>
          </a:p>
        </p:txBody>
      </p:sp>
      <p:sp>
        <p:nvSpPr>
          <p:cNvPr id="6" name="箭头: 下 5">
            <a:extLst>
              <a:ext uri="{FF2B5EF4-FFF2-40B4-BE49-F238E27FC236}">
                <a16:creationId xmlns:a16="http://schemas.microsoft.com/office/drawing/2014/main" id="{C234B989-E3BC-49BB-98B6-20F62D1D3AEB}"/>
              </a:ext>
            </a:extLst>
          </p:cNvPr>
          <p:cNvSpPr/>
          <p:nvPr/>
        </p:nvSpPr>
        <p:spPr>
          <a:xfrm>
            <a:off x="2500027" y="2666890"/>
            <a:ext cx="216000" cy="432000"/>
          </a:xfrm>
          <a:prstGeom prst="downArrow">
            <a:avLst/>
          </a:prstGeom>
          <a:solidFill>
            <a:schemeClr val="bg2"/>
          </a:solid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9" name="箭头: 下 8">
            <a:extLst>
              <a:ext uri="{FF2B5EF4-FFF2-40B4-BE49-F238E27FC236}">
                <a16:creationId xmlns:a16="http://schemas.microsoft.com/office/drawing/2014/main" id="{90291D70-F61C-4611-89FD-4D77AEB8BB93}"/>
              </a:ext>
            </a:extLst>
          </p:cNvPr>
          <p:cNvSpPr/>
          <p:nvPr/>
        </p:nvSpPr>
        <p:spPr>
          <a:xfrm>
            <a:off x="2466345" y="4357959"/>
            <a:ext cx="216000" cy="432000"/>
          </a:xfrm>
          <a:prstGeom prst="downArrow">
            <a:avLst/>
          </a:prstGeom>
          <a:solidFill>
            <a:schemeClr val="bg2"/>
          </a:solid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内容占位符 3">
            <a:extLst>
              <a:ext uri="{FF2B5EF4-FFF2-40B4-BE49-F238E27FC236}">
                <a16:creationId xmlns:a16="http://schemas.microsoft.com/office/drawing/2014/main" id="{AE58B84B-9B13-43F3-AC4F-9D2F8AB5AC46}"/>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a:xfrm>
            <a:off x="0" y="1258888"/>
            <a:ext cx="3600450" cy="2881312"/>
          </a:xfrm>
        </p:spPr>
      </p:pic>
      <p:sp>
        <p:nvSpPr>
          <p:cNvPr id="43012" name="TextBox 4">
            <a:extLst>
              <a:ext uri="{FF2B5EF4-FFF2-40B4-BE49-F238E27FC236}">
                <a16:creationId xmlns:a16="http://schemas.microsoft.com/office/drawing/2014/main" id="{FB042536-0FC2-4FCB-AFBC-6212A67DD4DE}"/>
              </a:ext>
            </a:extLst>
          </p:cNvPr>
          <p:cNvSpPr txBox="1">
            <a:spLocks noChangeArrowheads="1"/>
          </p:cNvSpPr>
          <p:nvPr/>
        </p:nvSpPr>
        <p:spPr bwMode="auto">
          <a:xfrm>
            <a:off x="570349" y="548680"/>
            <a:ext cx="2608406" cy="646331"/>
          </a:xfrm>
          <a:prstGeom prst="rect">
            <a:avLst/>
          </a:prstGeom>
          <a:noFill/>
          <a:ln>
            <a:headEnd/>
            <a:tailEnd/>
          </a:ln>
        </p:spPr>
        <p:style>
          <a:lnRef idx="1">
            <a:schemeClr val="accent3"/>
          </a:lnRef>
          <a:fillRef idx="3">
            <a:schemeClr val="accent3"/>
          </a:fillRef>
          <a:effectRef idx="2">
            <a:schemeClr val="accent3"/>
          </a:effectRef>
          <a:fontRef idx="minor">
            <a:schemeClr val="lt1"/>
          </a:fontRef>
        </p:style>
        <p:txBody>
          <a:bodyPr wrap="none">
            <a:spAutoFit/>
          </a:bodyPr>
          <a:lstStyle>
            <a:defPPr>
              <a:defRPr lang="en-US"/>
            </a:defPPr>
            <a:lvl1pPr marL="571500" indent="-571500" eaLnBrk="1" hangingPunct="1">
              <a:buFont typeface="Wingdings" panose="05000000000000000000" pitchFamily="2" charset="2"/>
              <a:buChar char="Ø"/>
              <a:defRPr sz="3600" b="1">
                <a:solidFill>
                  <a:schemeClr val="tx1"/>
                </a:solidFill>
                <a:latin typeface="微软雅黑" panose="020B0503020204020204" pitchFamily="34" charset="-122"/>
                <a:ea typeface="微软雅黑" panose="020B0503020204020204" pitchFamily="34" charset="-122"/>
              </a:defRPr>
            </a:lvl1pPr>
          </a:lstStyle>
          <a:p>
            <a:r>
              <a:rPr lang="zh-CN" altLang="en-US" dirty="0"/>
              <a:t>巴西彩龟</a:t>
            </a:r>
          </a:p>
        </p:txBody>
      </p:sp>
      <p:sp>
        <p:nvSpPr>
          <p:cNvPr id="5" name="文本框 4">
            <a:extLst>
              <a:ext uri="{FF2B5EF4-FFF2-40B4-BE49-F238E27FC236}">
                <a16:creationId xmlns:a16="http://schemas.microsoft.com/office/drawing/2014/main" id="{30848429-4562-403F-A8DC-066957616084}"/>
              </a:ext>
            </a:extLst>
          </p:cNvPr>
          <p:cNvSpPr txBox="1"/>
          <p:nvPr/>
        </p:nvSpPr>
        <p:spPr>
          <a:xfrm>
            <a:off x="935596" y="4581128"/>
            <a:ext cx="7884876" cy="168905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b="1" i="0" dirty="0">
                <a:effectLst/>
                <a:latin typeface="微软雅黑" panose="020B0503020204020204" pitchFamily="34" charset="-122"/>
                <a:ea typeface="微软雅黑" panose="020B0503020204020204" pitchFamily="34" charset="-122"/>
              </a:rPr>
              <a:t>性格凶猛，动作灵活，比较好斗，适应能力非常强。</a:t>
            </a:r>
            <a:endParaRPr lang="en-US" altLang="zh-CN" sz="2400" b="1" i="0" dirty="0">
              <a:effectLst/>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严重威胁中国本土野生龟与类似物种的生存。</a:t>
            </a:r>
          </a:p>
          <a:p>
            <a:pPr marL="342900" indent="-34290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携带沙门氏杆菌，造成人类感染。</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图片 3">
            <a:extLst>
              <a:ext uri="{FF2B5EF4-FFF2-40B4-BE49-F238E27FC236}">
                <a16:creationId xmlns:a16="http://schemas.microsoft.com/office/drawing/2014/main" id="{2EE12A63-BAA2-4112-9131-CC5E284C2A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32656"/>
            <a:ext cx="4835525" cy="348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图片 4">
            <a:extLst>
              <a:ext uri="{FF2B5EF4-FFF2-40B4-BE49-F238E27FC236}">
                <a16:creationId xmlns:a16="http://schemas.microsoft.com/office/drawing/2014/main" id="{FDA1E019-3EE4-4F53-B50B-FB6AE4240D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2636911"/>
            <a:ext cx="3382694" cy="351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TextBox 5">
            <a:extLst>
              <a:ext uri="{FF2B5EF4-FFF2-40B4-BE49-F238E27FC236}">
                <a16:creationId xmlns:a16="http://schemas.microsoft.com/office/drawing/2014/main" id="{F748F14D-3634-4995-BD74-9B8D98BEC75B}"/>
              </a:ext>
            </a:extLst>
          </p:cNvPr>
          <p:cNvSpPr txBox="1">
            <a:spLocks noChangeArrowheads="1"/>
          </p:cNvSpPr>
          <p:nvPr/>
        </p:nvSpPr>
        <p:spPr bwMode="auto">
          <a:xfrm>
            <a:off x="467544" y="4175656"/>
            <a:ext cx="2146742" cy="646331"/>
          </a:xfrm>
          <a:prstGeom prst="rect">
            <a:avLst/>
          </a:prstGeom>
          <a:noFill/>
          <a:ln>
            <a:headEnd/>
            <a:tailEnd/>
          </a:ln>
        </p:spPr>
        <p:style>
          <a:lnRef idx="1">
            <a:schemeClr val="accent3"/>
          </a:lnRef>
          <a:fillRef idx="3">
            <a:schemeClr val="accent3"/>
          </a:fillRef>
          <a:effectRef idx="2">
            <a:schemeClr val="accent3"/>
          </a:effectRef>
          <a:fontRef idx="minor">
            <a:schemeClr val="lt1"/>
          </a:fontRef>
        </p:style>
        <p:txBody>
          <a:bodyPr wrap="none">
            <a:spAutoFit/>
          </a:bodyPr>
          <a:lstStyle>
            <a:defPPr>
              <a:defRPr lang="en-US"/>
            </a:defPPr>
            <a:lvl1pPr marL="571500" indent="-571500" eaLnBrk="1" hangingPunct="1">
              <a:buFont typeface="Wingdings" panose="05000000000000000000" pitchFamily="2" charset="2"/>
              <a:buChar char="Ø"/>
              <a:defRPr sz="3600" b="1">
                <a:solidFill>
                  <a:schemeClr val="tx1"/>
                </a:solidFill>
                <a:latin typeface="微软雅黑" panose="020B0503020204020204" pitchFamily="34" charset="-122"/>
                <a:ea typeface="微软雅黑" panose="020B0503020204020204" pitchFamily="34" charset="-122"/>
              </a:defRPr>
            </a:lvl1pPr>
          </a:lstStyle>
          <a:p>
            <a:r>
              <a:rPr lang="zh-CN" altLang="en-US" dirty="0"/>
              <a:t>食人鲳</a:t>
            </a:r>
          </a:p>
        </p:txBody>
      </p:sp>
      <p:sp>
        <p:nvSpPr>
          <p:cNvPr id="6" name="文本框 5">
            <a:extLst>
              <a:ext uri="{FF2B5EF4-FFF2-40B4-BE49-F238E27FC236}">
                <a16:creationId xmlns:a16="http://schemas.microsoft.com/office/drawing/2014/main" id="{DDAE957C-527C-4348-B1FD-F77C6500FC78}"/>
              </a:ext>
            </a:extLst>
          </p:cNvPr>
          <p:cNvSpPr txBox="1"/>
          <p:nvPr/>
        </p:nvSpPr>
        <p:spPr>
          <a:xfrm>
            <a:off x="683568" y="4951616"/>
            <a:ext cx="4835525" cy="662554"/>
          </a:xfrm>
          <a:prstGeom prst="rect">
            <a:avLst/>
          </a:prstGeom>
          <a:noFill/>
        </p:spPr>
        <p:txBody>
          <a:bodyPr wrap="square">
            <a:spAutoFit/>
          </a:bodyPr>
          <a:lstStyle>
            <a:defPPr>
              <a:defRPr lang="en-US"/>
            </a:defPPr>
            <a:lvl1pPr marL="342900" indent="-342900">
              <a:lnSpc>
                <a:spcPct val="150000"/>
              </a:lnSpc>
              <a:buFont typeface="Arial" panose="020B0604020202020204" pitchFamily="34" charset="0"/>
              <a:buChar char="•"/>
              <a:defRPr sz="2400" b="1" i="0">
                <a:effectLst/>
                <a:latin typeface="微软雅黑" panose="020B0503020204020204" pitchFamily="34" charset="-122"/>
                <a:ea typeface="微软雅黑" panose="020B0503020204020204" pitchFamily="34" charset="-122"/>
              </a:defRPr>
            </a:lvl1pPr>
          </a:lstStyle>
          <a:p>
            <a:r>
              <a:rPr lang="zh-CN" altLang="en-US" sz="2800" dirty="0"/>
              <a:t>体质强壮、对水质要求不严</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图片 4">
            <a:extLst>
              <a:ext uri="{FF2B5EF4-FFF2-40B4-BE49-F238E27FC236}">
                <a16:creationId xmlns:a16="http://schemas.microsoft.com/office/drawing/2014/main" id="{1B7C4257-2836-4853-AC7D-E3D5975DD4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3563938"/>
            <a:ext cx="4249738"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5" name="图片 3">
            <a:extLst>
              <a:ext uri="{FF2B5EF4-FFF2-40B4-BE49-F238E27FC236}">
                <a16:creationId xmlns:a16="http://schemas.microsoft.com/office/drawing/2014/main" id="{DDF04831-FC5D-42E8-A425-F625A1D93E4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404813"/>
            <a:ext cx="4745038" cy="355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E6B8F052-E541-4409-8BF9-A1B4B2CEDA33}"/>
              </a:ext>
            </a:extLst>
          </p:cNvPr>
          <p:cNvSpPr/>
          <p:nvPr/>
        </p:nvSpPr>
        <p:spPr>
          <a:xfrm>
            <a:off x="500063" y="571500"/>
            <a:ext cx="3070071" cy="646331"/>
          </a:xfrm>
          <a:prstGeom prst="rect">
            <a:avLst/>
          </a:prstGeom>
          <a:noFill/>
          <a:ln>
            <a:headEnd/>
            <a:tailEnd/>
          </a:ln>
        </p:spPr>
        <p:style>
          <a:lnRef idx="1">
            <a:schemeClr val="accent3"/>
          </a:lnRef>
          <a:fillRef idx="3">
            <a:schemeClr val="accent3"/>
          </a:fillRef>
          <a:effectRef idx="2">
            <a:schemeClr val="accent3"/>
          </a:effectRef>
          <a:fontRef idx="minor">
            <a:schemeClr val="lt1"/>
          </a:fontRef>
        </p:style>
        <p:txBody>
          <a:bodyPr wrap="none">
            <a:spAutoFit/>
          </a:bodyPr>
          <a:lstStyle/>
          <a:p>
            <a:pPr marL="571500" indent="-571500" eaLnBrk="1" hangingPunct="1">
              <a:buFont typeface="Wingdings" panose="05000000000000000000" pitchFamily="2" charset="2"/>
              <a:buChar char="Ø"/>
            </a:pPr>
            <a:r>
              <a:rPr lang="zh-CN" altLang="en-US" sz="3600" b="1" dirty="0">
                <a:solidFill>
                  <a:schemeClr val="tx1"/>
                </a:solidFill>
                <a:latin typeface="微软雅黑" panose="020B0503020204020204" pitchFamily="34" charset="-122"/>
                <a:ea typeface="微软雅黑" panose="020B0503020204020204" pitchFamily="34" charset="-122"/>
              </a:rPr>
              <a:t>克氏原螯虾</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B32B5B9-A5A9-474D-8E7C-E8BE16EFCE51}"/>
              </a:ext>
            </a:extLst>
          </p:cNvPr>
          <p:cNvSpPr/>
          <p:nvPr/>
        </p:nvSpPr>
        <p:spPr>
          <a:xfrm>
            <a:off x="539552" y="462174"/>
            <a:ext cx="2146742" cy="646331"/>
          </a:xfrm>
          <a:prstGeom prst="rect">
            <a:avLst/>
          </a:prstGeom>
          <a:noFill/>
          <a:ln>
            <a:headEnd/>
            <a:tailEnd/>
          </a:ln>
        </p:spPr>
        <p:style>
          <a:lnRef idx="1">
            <a:schemeClr val="accent3"/>
          </a:lnRef>
          <a:fillRef idx="3">
            <a:schemeClr val="accent3"/>
          </a:fillRef>
          <a:effectRef idx="2">
            <a:schemeClr val="accent3"/>
          </a:effectRef>
          <a:fontRef idx="minor">
            <a:schemeClr val="lt1"/>
          </a:fontRef>
        </p:style>
        <p:txBody>
          <a:bodyPr wrap="none">
            <a:spAutoFit/>
          </a:bodyPr>
          <a:lstStyle/>
          <a:p>
            <a:pPr marL="571500" indent="-571500" eaLnBrk="1" hangingPunct="1">
              <a:buFont typeface="Wingdings" panose="05000000000000000000" pitchFamily="2" charset="2"/>
              <a:buChar char="Ø"/>
            </a:pPr>
            <a:r>
              <a:rPr lang="zh-CN" altLang="en-US" sz="3600" b="1" dirty="0">
                <a:solidFill>
                  <a:schemeClr val="tx1"/>
                </a:solidFill>
                <a:latin typeface="微软雅黑" panose="020B0503020204020204" pitchFamily="34" charset="-122"/>
                <a:ea typeface="微软雅黑" panose="020B0503020204020204" pitchFamily="34" charset="-122"/>
              </a:rPr>
              <a:t>飞机草</a:t>
            </a:r>
          </a:p>
        </p:txBody>
      </p:sp>
      <p:sp>
        <p:nvSpPr>
          <p:cNvPr id="7" name="文本框 6">
            <a:extLst>
              <a:ext uri="{FF2B5EF4-FFF2-40B4-BE49-F238E27FC236}">
                <a16:creationId xmlns:a16="http://schemas.microsoft.com/office/drawing/2014/main" id="{1EE86008-ADE9-441D-B8EB-2DF680F97D7B}"/>
              </a:ext>
            </a:extLst>
          </p:cNvPr>
          <p:cNvSpPr txBox="1"/>
          <p:nvPr/>
        </p:nvSpPr>
        <p:spPr>
          <a:xfrm>
            <a:off x="1259632" y="1084765"/>
            <a:ext cx="4572000" cy="1308884"/>
          </a:xfrm>
          <a:prstGeom prst="rect">
            <a:avLst/>
          </a:prstGeom>
          <a:noFill/>
        </p:spPr>
        <p:txBody>
          <a:bodyPr wrap="square">
            <a:spAutoFit/>
          </a:bodyPr>
          <a:lstStyle>
            <a:defPPr>
              <a:defRPr lang="en-US"/>
            </a:defPPr>
            <a:lvl1pPr marL="342900" indent="-342900">
              <a:lnSpc>
                <a:spcPct val="150000"/>
              </a:lnSpc>
              <a:buFont typeface="Arial" panose="020B0604020202020204" pitchFamily="34" charset="0"/>
              <a:buChar char="•"/>
              <a:defRPr sz="2400" b="1" i="0">
                <a:effectLst/>
                <a:latin typeface="微软雅黑" panose="020B0503020204020204" pitchFamily="34" charset="-122"/>
                <a:ea typeface="微软雅黑" panose="020B0503020204020204" pitchFamily="34" charset="-122"/>
              </a:defRPr>
            </a:lvl1pPr>
          </a:lstStyle>
          <a:p>
            <a:r>
              <a:rPr lang="zh-CN" altLang="en-US" sz="2800" dirty="0"/>
              <a:t>适应能力极强</a:t>
            </a:r>
            <a:endParaRPr lang="en-US" altLang="zh-CN" sz="2800" dirty="0"/>
          </a:p>
          <a:p>
            <a:r>
              <a:rPr lang="zh-CN" altLang="en-US" sz="2800" dirty="0"/>
              <a:t>全球性入侵物种</a:t>
            </a:r>
          </a:p>
        </p:txBody>
      </p:sp>
      <p:pic>
        <p:nvPicPr>
          <p:cNvPr id="24578" name="Picture 2">
            <a:extLst>
              <a:ext uri="{FF2B5EF4-FFF2-40B4-BE49-F238E27FC236}">
                <a16:creationId xmlns:a16="http://schemas.microsoft.com/office/drawing/2014/main" id="{868A26B2-0C0C-4BAC-8B33-D658CD12A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900" y="2724469"/>
            <a:ext cx="4107582" cy="3080687"/>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a:extLst>
              <a:ext uri="{FF2B5EF4-FFF2-40B4-BE49-F238E27FC236}">
                <a16:creationId xmlns:a16="http://schemas.microsoft.com/office/drawing/2014/main" id="{5189132D-5E04-4F6C-8EDE-3C3542D4BE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317" y="2710623"/>
            <a:ext cx="4107583" cy="30806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内容占位符 2">
            <a:extLst>
              <a:ext uri="{FF2B5EF4-FFF2-40B4-BE49-F238E27FC236}">
                <a16:creationId xmlns:a16="http://schemas.microsoft.com/office/drawing/2014/main" id="{8A8D3308-8A2C-44A8-90D7-30E14BEC90E7}"/>
              </a:ext>
            </a:extLst>
          </p:cNvPr>
          <p:cNvSpPr>
            <a:spLocks noGrp="1" noChangeArrowheads="1"/>
          </p:cNvSpPr>
          <p:nvPr>
            <p:ph idx="4294967295"/>
          </p:nvPr>
        </p:nvSpPr>
        <p:spPr>
          <a:xfrm>
            <a:off x="395536" y="1043982"/>
            <a:ext cx="8534400" cy="1384300"/>
          </a:xfrm>
        </p:spPr>
        <p:txBody>
          <a:bodyPr/>
          <a:lstStyle/>
          <a:p>
            <a:r>
              <a:rPr lang="zh-CN" altLang="en-US" sz="2800" dirty="0"/>
              <a:t>即使在密切相关的植物物种中，花朵通常也具有吸引不同授粉媒介的独特外观。这两种猴面花的形状和颜色差异很大，因此不会发生异花授粉</a:t>
            </a:r>
          </a:p>
        </p:txBody>
      </p:sp>
      <p:sp>
        <p:nvSpPr>
          <p:cNvPr id="57347" name="标题 1">
            <a:extLst>
              <a:ext uri="{FF2B5EF4-FFF2-40B4-BE49-F238E27FC236}">
                <a16:creationId xmlns:a16="http://schemas.microsoft.com/office/drawing/2014/main" id="{1574B17C-062B-4406-82C3-9E7EF781BCEC}"/>
              </a:ext>
            </a:extLst>
          </p:cNvPr>
          <p:cNvSpPr>
            <a:spLocks noGrp="1" noChangeArrowheads="1"/>
          </p:cNvSpPr>
          <p:nvPr>
            <p:ph type="title" idx="4294967295"/>
          </p:nvPr>
        </p:nvSpPr>
        <p:spPr>
          <a:xfrm>
            <a:off x="467544" y="155616"/>
            <a:ext cx="8534400" cy="646113"/>
          </a:xfrm>
        </p:spPr>
        <p:txBody>
          <a:bodyPr/>
          <a:lstStyle/>
          <a:p>
            <a:r>
              <a:rPr lang="zh-CN" altLang="en-US" dirty="0"/>
              <a:t>植物的拟态造成机械隔离</a:t>
            </a:r>
          </a:p>
        </p:txBody>
      </p:sp>
      <p:pic>
        <p:nvPicPr>
          <p:cNvPr id="57348" name="Picture 5">
            <a:extLst>
              <a:ext uri="{FF2B5EF4-FFF2-40B4-BE49-F238E27FC236}">
                <a16:creationId xmlns:a16="http://schemas.microsoft.com/office/drawing/2014/main" id="{2B18DB05-0765-44F1-8BD9-F86880C8E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413" y="2879725"/>
            <a:ext cx="3822700" cy="358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3">
            <a:extLst>
              <a:ext uri="{FF2B5EF4-FFF2-40B4-BE49-F238E27FC236}">
                <a16:creationId xmlns:a16="http://schemas.microsoft.com/office/drawing/2014/main" id="{EF9D30C5-42DB-4027-A6C9-5DF5658FE4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603500"/>
            <a:ext cx="2989263" cy="398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51" name="Picture 4">
            <a:extLst>
              <a:ext uri="{FF2B5EF4-FFF2-40B4-BE49-F238E27FC236}">
                <a16:creationId xmlns:a16="http://schemas.microsoft.com/office/drawing/2014/main" id="{33D37E50-0399-4217-8D03-5DA671901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362" y="3228425"/>
            <a:ext cx="2010238" cy="274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2" name="Picture 6">
            <a:extLst>
              <a:ext uri="{FF2B5EF4-FFF2-40B4-BE49-F238E27FC236}">
                <a16:creationId xmlns:a16="http://schemas.microsoft.com/office/drawing/2014/main" id="{4DBEB519-EA1E-4B1B-BDEE-4960E83716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2452" y="3201515"/>
            <a:ext cx="1944000" cy="277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内容占位符 2">
            <a:extLst>
              <a:ext uri="{FF2B5EF4-FFF2-40B4-BE49-F238E27FC236}">
                <a16:creationId xmlns:a16="http://schemas.microsoft.com/office/drawing/2014/main" id="{B3507249-1A28-489C-B57F-1E7B47A66E47}"/>
              </a:ext>
            </a:extLst>
          </p:cNvPr>
          <p:cNvSpPr>
            <a:spLocks noGrp="1"/>
          </p:cNvSpPr>
          <p:nvPr>
            <p:ph idx="4294967295"/>
          </p:nvPr>
        </p:nvSpPr>
        <p:spPr>
          <a:xfrm>
            <a:off x="0" y="1428750"/>
            <a:ext cx="4572000" cy="4494213"/>
          </a:xfrm>
        </p:spPr>
        <p:txBody>
          <a:bodyPr/>
          <a:lstStyle/>
          <a:p>
            <a:pPr marL="693738" indent="-342900" eaLnBrk="1" hangingPunct="1">
              <a:buFont typeface="Arial" panose="020B0604020202020204" pitchFamily="34" charset="0"/>
              <a:buChar char="•"/>
            </a:pPr>
            <a:r>
              <a:rPr lang="zh-CN" altLang="en-US" sz="2600" b="0" dirty="0"/>
              <a:t>福寿螺在国内又称大瓶螺，两栖淡水贝类软体生物，以植物为主食，原产于南美亚马逊流域。福寿螺一年可繁殖两代，一次产卵数千粒，孵化后的幼螺生长</a:t>
            </a:r>
            <a:r>
              <a:rPr lang="en-US" altLang="zh-CN" sz="2600" b="0" dirty="0"/>
              <a:t>4</a:t>
            </a:r>
            <a:r>
              <a:rPr lang="zh-CN" altLang="en-US" sz="2600" b="0" dirty="0"/>
              <a:t>个月就可以产卵，一只螺一年可繁殖</a:t>
            </a:r>
            <a:r>
              <a:rPr lang="en-US" altLang="zh-CN" sz="2600" b="0" dirty="0"/>
              <a:t>30</a:t>
            </a:r>
            <a:r>
              <a:rPr lang="zh-CN" altLang="en-US" sz="2600" b="0" dirty="0"/>
              <a:t>万个后代，繁殖速度比本地近缘物种快</a:t>
            </a:r>
            <a:r>
              <a:rPr lang="en-US" altLang="zh-CN" sz="2600" b="0" dirty="0"/>
              <a:t>10</a:t>
            </a:r>
            <a:r>
              <a:rPr lang="zh-CN" altLang="en-US" sz="2600" b="0" dirty="0"/>
              <a:t>倍左右，危害很大。</a:t>
            </a:r>
          </a:p>
        </p:txBody>
      </p:sp>
      <p:pic>
        <p:nvPicPr>
          <p:cNvPr id="82947" name="Picture 2">
            <a:extLst>
              <a:ext uri="{FF2B5EF4-FFF2-40B4-BE49-F238E27FC236}">
                <a16:creationId xmlns:a16="http://schemas.microsoft.com/office/drawing/2014/main" id="{ACA99AA8-F669-4969-A5BB-485407C1EA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5556" y="571500"/>
            <a:ext cx="3956326" cy="273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B4604167-33A6-4434-A7FD-74A8ED41C91E}"/>
              </a:ext>
            </a:extLst>
          </p:cNvPr>
          <p:cNvSpPr/>
          <p:nvPr/>
        </p:nvSpPr>
        <p:spPr>
          <a:xfrm>
            <a:off x="500063" y="571500"/>
            <a:ext cx="2146742" cy="646331"/>
          </a:xfrm>
          <a:prstGeom prst="rect">
            <a:avLst/>
          </a:prstGeom>
          <a:noFill/>
          <a:ln>
            <a:headEnd/>
            <a:tailEnd/>
          </a:ln>
        </p:spPr>
        <p:style>
          <a:lnRef idx="1">
            <a:schemeClr val="accent3"/>
          </a:lnRef>
          <a:fillRef idx="3">
            <a:schemeClr val="accent3"/>
          </a:fillRef>
          <a:effectRef idx="2">
            <a:schemeClr val="accent3"/>
          </a:effectRef>
          <a:fontRef idx="minor">
            <a:schemeClr val="lt1"/>
          </a:fontRef>
        </p:style>
        <p:txBody>
          <a:bodyPr wrap="none">
            <a:spAutoFit/>
          </a:bodyPr>
          <a:lstStyle/>
          <a:p>
            <a:pPr marL="571500" indent="-571500" eaLnBrk="1" hangingPunct="1">
              <a:buFont typeface="Wingdings" panose="05000000000000000000" pitchFamily="2" charset="2"/>
              <a:buChar char="Ø"/>
            </a:pPr>
            <a:r>
              <a:rPr lang="zh-CN" altLang="en-US" sz="3600" b="1" dirty="0">
                <a:solidFill>
                  <a:schemeClr val="tx1"/>
                </a:solidFill>
                <a:latin typeface="微软雅黑" panose="020B0503020204020204" pitchFamily="34" charset="-122"/>
                <a:ea typeface="微软雅黑" panose="020B0503020204020204" pitchFamily="34" charset="-122"/>
              </a:rPr>
              <a:t>福寿螺</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文本框 1">
            <a:extLst>
              <a:ext uri="{FF2B5EF4-FFF2-40B4-BE49-F238E27FC236}">
                <a16:creationId xmlns:a16="http://schemas.microsoft.com/office/drawing/2014/main" id="{AB87562C-34DA-496F-8E46-88485A406468}"/>
              </a:ext>
            </a:extLst>
          </p:cNvPr>
          <p:cNvSpPr txBox="1">
            <a:spLocks noChangeArrowheads="1"/>
          </p:cNvSpPr>
          <p:nvPr/>
        </p:nvSpPr>
        <p:spPr bwMode="auto">
          <a:xfrm>
            <a:off x="395536" y="188640"/>
            <a:ext cx="19446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r>
              <a:rPr lang="zh-CN" altLang="en-US" sz="4000" b="1" dirty="0">
                <a:latin typeface="微软雅黑" panose="020B0503020204020204" pitchFamily="34" charset="-122"/>
                <a:ea typeface="微软雅黑" panose="020B0503020204020204" pitchFamily="34" charset="-122"/>
              </a:rPr>
              <a:t>小结</a:t>
            </a:r>
          </a:p>
        </p:txBody>
      </p:sp>
      <p:sp>
        <p:nvSpPr>
          <p:cNvPr id="84995" name="文本框 2">
            <a:extLst>
              <a:ext uri="{FF2B5EF4-FFF2-40B4-BE49-F238E27FC236}">
                <a16:creationId xmlns:a16="http://schemas.microsoft.com/office/drawing/2014/main" id="{6C2BDC33-CEED-4800-8EC9-01F2A5830B43}"/>
              </a:ext>
            </a:extLst>
          </p:cNvPr>
          <p:cNvSpPr txBox="1">
            <a:spLocks noChangeArrowheads="1"/>
          </p:cNvSpPr>
          <p:nvPr/>
        </p:nvSpPr>
        <p:spPr bwMode="auto">
          <a:xfrm>
            <a:off x="683568" y="1556792"/>
            <a:ext cx="8783637" cy="296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nSpc>
                <a:spcPct val="150000"/>
              </a:lnSpc>
              <a:spcBef>
                <a:spcPct val="0"/>
              </a:spcBef>
              <a:buClrTx/>
              <a:buSzTx/>
              <a:buFontTx/>
              <a:buAutoNum type="arabicPeriod"/>
            </a:pPr>
            <a:r>
              <a:rPr lang="zh-CN" altLang="en-US" sz="3200" b="1" dirty="0">
                <a:solidFill>
                  <a:srgbClr val="000000"/>
                </a:solidFill>
                <a:latin typeface="微软雅黑" panose="020B0503020204020204" pitchFamily="34" charset="-122"/>
                <a:ea typeface="微软雅黑" panose="020B0503020204020204" pitchFamily="34" charset="-122"/>
              </a:rPr>
              <a:t>掌握建构种群增长模型的方法；</a:t>
            </a:r>
            <a:endParaRPr lang="en-US" altLang="zh-CN" sz="3200" b="1" dirty="0">
              <a:solidFill>
                <a:srgbClr val="000000"/>
              </a:solidFill>
              <a:latin typeface="微软雅黑" panose="020B0503020204020204" pitchFamily="34" charset="-122"/>
              <a:ea typeface="微软雅黑" panose="020B0503020204020204" pitchFamily="34" charset="-122"/>
            </a:endParaRPr>
          </a:p>
          <a:p>
            <a:pPr>
              <a:lnSpc>
                <a:spcPct val="150000"/>
              </a:lnSpc>
              <a:spcBef>
                <a:spcPct val="0"/>
              </a:spcBef>
              <a:buClrTx/>
              <a:buSzTx/>
              <a:buFontTx/>
              <a:buAutoNum type="arabicPeriod"/>
            </a:pPr>
            <a:r>
              <a:rPr lang="zh-CN" altLang="en-US" sz="3200" b="1" dirty="0">
                <a:solidFill>
                  <a:srgbClr val="000000"/>
                </a:solidFill>
                <a:latin typeface="微软雅黑" panose="020B0503020204020204" pitchFamily="34" charset="-122"/>
                <a:ea typeface="微软雅黑" panose="020B0503020204020204" pitchFamily="34" charset="-122"/>
              </a:rPr>
              <a:t>掌握“</a:t>
            </a:r>
            <a:r>
              <a:rPr lang="en-US" altLang="zh-CN" sz="3200" b="1" dirty="0">
                <a:solidFill>
                  <a:srgbClr val="000000"/>
                </a:solidFill>
                <a:latin typeface="微软雅黑" panose="020B0503020204020204" pitchFamily="34" charset="-122"/>
                <a:ea typeface="微软雅黑" panose="020B0503020204020204" pitchFamily="34" charset="-122"/>
              </a:rPr>
              <a:t>J</a:t>
            </a:r>
            <a:r>
              <a:rPr lang="zh-CN" altLang="en-US" sz="3200" b="1" dirty="0">
                <a:solidFill>
                  <a:srgbClr val="000000"/>
                </a:solidFill>
                <a:latin typeface="微软雅黑" panose="020B0503020204020204" pitchFamily="34" charset="-122"/>
                <a:ea typeface="微软雅黑" panose="020B0503020204020204" pitchFamily="34" charset="-122"/>
              </a:rPr>
              <a:t>”型增长曲线和“</a:t>
            </a:r>
            <a:r>
              <a:rPr lang="en-US" altLang="zh-CN" sz="3200" b="1" dirty="0">
                <a:solidFill>
                  <a:srgbClr val="000000"/>
                </a:solidFill>
                <a:latin typeface="微软雅黑" panose="020B0503020204020204" pitchFamily="34" charset="-122"/>
                <a:ea typeface="微软雅黑" panose="020B0503020204020204" pitchFamily="34" charset="-122"/>
              </a:rPr>
              <a:t>S</a:t>
            </a:r>
            <a:r>
              <a:rPr lang="zh-CN" altLang="en-US" sz="3200" b="1" dirty="0">
                <a:solidFill>
                  <a:srgbClr val="000000"/>
                </a:solidFill>
                <a:latin typeface="微软雅黑" panose="020B0503020204020204" pitchFamily="34" charset="-122"/>
                <a:ea typeface="微软雅黑" panose="020B0503020204020204" pitchFamily="34" charset="-122"/>
              </a:rPr>
              <a:t>”型增长曲线；</a:t>
            </a:r>
            <a:endParaRPr lang="en-US" altLang="zh-CN" sz="3200" b="1" dirty="0">
              <a:solidFill>
                <a:srgbClr val="000000"/>
              </a:solidFill>
              <a:latin typeface="微软雅黑" panose="020B0503020204020204" pitchFamily="34" charset="-122"/>
              <a:ea typeface="微软雅黑" panose="020B0503020204020204" pitchFamily="34" charset="-122"/>
            </a:endParaRPr>
          </a:p>
          <a:p>
            <a:pPr>
              <a:lnSpc>
                <a:spcPct val="150000"/>
              </a:lnSpc>
              <a:spcBef>
                <a:spcPct val="0"/>
              </a:spcBef>
              <a:buClrTx/>
              <a:buSzTx/>
              <a:buFontTx/>
              <a:buAutoNum type="arabicPeriod"/>
            </a:pPr>
            <a:r>
              <a:rPr lang="zh-CN" altLang="en-US" sz="3200" b="1" dirty="0">
                <a:solidFill>
                  <a:srgbClr val="000000"/>
                </a:solidFill>
                <a:latin typeface="微软雅黑" panose="020B0503020204020204" pitchFamily="34" charset="-122"/>
                <a:ea typeface="微软雅黑" panose="020B0503020204020204" pitchFamily="34" charset="-122"/>
              </a:rPr>
              <a:t>要用动态的观点分析种群数量变化；</a:t>
            </a:r>
            <a:endParaRPr lang="en-US" altLang="zh-CN" sz="3200" b="1" dirty="0">
              <a:solidFill>
                <a:srgbClr val="000000"/>
              </a:solidFill>
              <a:latin typeface="微软雅黑" panose="020B0503020204020204" pitchFamily="34" charset="-122"/>
              <a:ea typeface="微软雅黑" panose="020B0503020204020204" pitchFamily="34" charset="-122"/>
            </a:endParaRPr>
          </a:p>
          <a:p>
            <a:pPr>
              <a:lnSpc>
                <a:spcPct val="150000"/>
              </a:lnSpc>
              <a:spcBef>
                <a:spcPct val="0"/>
              </a:spcBef>
              <a:buClrTx/>
              <a:buSzTx/>
              <a:buFontTx/>
              <a:buAutoNum type="arabicPeriod"/>
            </a:pPr>
            <a:r>
              <a:rPr lang="zh-CN" altLang="en-US" sz="3200" b="1" dirty="0">
                <a:solidFill>
                  <a:srgbClr val="000000"/>
                </a:solidFill>
                <a:latin typeface="微软雅黑" panose="020B0503020204020204" pitchFamily="34" charset="-122"/>
                <a:ea typeface="微软雅黑" panose="020B0503020204020204" pitchFamily="34" charset="-122"/>
              </a:rPr>
              <a:t>了解生物入侵的概念和危害。</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内容占位符 2">
            <a:extLst>
              <a:ext uri="{FF2B5EF4-FFF2-40B4-BE49-F238E27FC236}">
                <a16:creationId xmlns:a16="http://schemas.microsoft.com/office/drawing/2014/main" id="{4FBC72DA-A822-4BD9-9545-33593579562A}"/>
              </a:ext>
            </a:extLst>
          </p:cNvPr>
          <p:cNvSpPr>
            <a:spLocks noGrp="1" noChangeArrowheads="1"/>
          </p:cNvSpPr>
          <p:nvPr>
            <p:ph idx="4294967295"/>
          </p:nvPr>
        </p:nvSpPr>
        <p:spPr>
          <a:xfrm>
            <a:off x="304582" y="1196752"/>
            <a:ext cx="5062538" cy="4960938"/>
          </a:xfrm>
        </p:spPr>
        <p:txBody>
          <a:bodyPr/>
          <a:lstStyle/>
          <a:p>
            <a:r>
              <a:rPr lang="zh-CN" altLang="en-US" sz="2800" dirty="0"/>
              <a:t>一种叫角蜂眉兰的兰花长得非常像雌性胡蜂，雄蜂将该兰花误以为是雌蜂而进行交配，当雄蜂落在花上，就会蹭上花粉带走，帮角蜂眉兰传授花粉</a:t>
            </a:r>
            <a:endParaRPr lang="en-US" altLang="zh-CN" sz="2800" dirty="0"/>
          </a:p>
          <a:p>
            <a:r>
              <a:rPr lang="zh-CN" altLang="en-US" sz="2800" dirty="0"/>
              <a:t>角蜂眉兰的生殖器官的外形决定了它与其他兰花间的生殖隔离</a:t>
            </a:r>
            <a:endParaRPr lang="en-US" altLang="zh-CN" sz="2800" dirty="0"/>
          </a:p>
          <a:p>
            <a:r>
              <a:rPr lang="zh-CN" altLang="en-US" sz="2800" dirty="0"/>
              <a:t>释放类似雌性胡蜂的气味</a:t>
            </a:r>
          </a:p>
        </p:txBody>
      </p:sp>
      <p:pic>
        <p:nvPicPr>
          <p:cNvPr id="59396" name="Picture 2" descr="https://timgsa.baidu.com/timg?image&amp;quality=80&amp;size=b9999_10000&amp;sec=1600258039957&amp;di=7d39a5cf3990ad2f4a799ee554681046&amp;imgtype=0&amp;src=http%3A%2F%2Fb-ssl.duitang.com%2Fuploads%2Fitem%2F201406%2F28%2F20140628203010_S4XRV.jpeg">
            <a:extLst>
              <a:ext uri="{FF2B5EF4-FFF2-40B4-BE49-F238E27FC236}">
                <a16:creationId xmlns:a16="http://schemas.microsoft.com/office/drawing/2014/main" id="{A2F37789-4A0C-41F2-A2F1-299C88B38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5738" y="1331913"/>
            <a:ext cx="3573462"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文本框 5">
            <a:extLst>
              <a:ext uri="{FF2B5EF4-FFF2-40B4-BE49-F238E27FC236}">
                <a16:creationId xmlns:a16="http://schemas.microsoft.com/office/drawing/2014/main" id="{8A5222F5-CCDC-4452-9174-BAB7A320DD76}"/>
              </a:ext>
            </a:extLst>
          </p:cNvPr>
          <p:cNvSpPr txBox="1">
            <a:spLocks noChangeArrowheads="1"/>
          </p:cNvSpPr>
          <p:nvPr/>
        </p:nvSpPr>
        <p:spPr bwMode="auto">
          <a:xfrm>
            <a:off x="5961063" y="5006975"/>
            <a:ext cx="2286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pPr algn="ctr"/>
            <a:r>
              <a:rPr lang="zh-CN" altLang="en-US" sz="2400" b="1">
                <a:ea typeface="宋体" panose="02010600030101010101" pitchFamily="2" charset="-122"/>
              </a:rPr>
              <a:t>角蜂眉兰</a:t>
            </a:r>
          </a:p>
        </p:txBody>
      </p:sp>
      <p:sp>
        <p:nvSpPr>
          <p:cNvPr id="6" name="标题 1">
            <a:extLst>
              <a:ext uri="{FF2B5EF4-FFF2-40B4-BE49-F238E27FC236}">
                <a16:creationId xmlns:a16="http://schemas.microsoft.com/office/drawing/2014/main" id="{7F0DF39E-1A9F-4395-8ECE-1FD7200B285F}"/>
              </a:ext>
            </a:extLst>
          </p:cNvPr>
          <p:cNvSpPr txBox="1">
            <a:spLocks noChangeArrowheads="1"/>
          </p:cNvSpPr>
          <p:nvPr/>
        </p:nvSpPr>
        <p:spPr bwMode="auto">
          <a:xfrm>
            <a:off x="467544" y="155616"/>
            <a:ext cx="85344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53975" indent="1588" algn="l" rtl="0" fontAlgn="base">
              <a:lnSpc>
                <a:spcPct val="90000"/>
              </a:lnSpc>
              <a:spcBef>
                <a:spcPct val="0"/>
              </a:spcBef>
              <a:spcAft>
                <a:spcPct val="0"/>
              </a:spcAft>
              <a:defRPr sz="4000" b="1" kern="1200">
                <a:solidFill>
                  <a:schemeClr val="bg2"/>
                </a:solidFill>
                <a:latin typeface="微软雅黑" panose="020B0503020204020204" pitchFamily="34" charset="-122"/>
                <a:ea typeface="微软雅黑" panose="020B0503020204020204" pitchFamily="34" charset="-122"/>
                <a:cs typeface="+mj-cs"/>
              </a:defRPr>
            </a:lvl1pPr>
            <a:lvl2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2pPr>
            <a:lvl3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3pPr>
            <a:lvl4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4pPr>
            <a:lvl5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5pPr>
            <a:lvl6pPr marL="511175" indent="1588" algn="l" rtl="0"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algn="l" rtl="0"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algn="l" rtl="0"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algn="l" rtl="0" fontAlgn="base">
              <a:lnSpc>
                <a:spcPct val="90000"/>
              </a:lnSpc>
              <a:spcBef>
                <a:spcPct val="0"/>
              </a:spcBef>
              <a:spcAft>
                <a:spcPct val="0"/>
              </a:spcAft>
              <a:defRPr sz="3000" b="1">
                <a:solidFill>
                  <a:schemeClr val="tx2"/>
                </a:solidFill>
                <a:latin typeface="Times New Roman" panose="02020603050405020304" pitchFamily="18" charset="0"/>
              </a:defRPr>
            </a:lvl9pPr>
          </a:lstStyle>
          <a:p>
            <a:pPr eaLnBrk="1" hangingPunct="1"/>
            <a:r>
              <a:rPr lang="zh-CN" altLang="en-US"/>
              <a:t>植物的拟态造成机械隔离</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内容占位符 2">
            <a:extLst>
              <a:ext uri="{FF2B5EF4-FFF2-40B4-BE49-F238E27FC236}">
                <a16:creationId xmlns:a16="http://schemas.microsoft.com/office/drawing/2014/main" id="{E9334EFF-8EB3-4784-A7CC-A3E69E070816}"/>
              </a:ext>
            </a:extLst>
          </p:cNvPr>
          <p:cNvSpPr>
            <a:spLocks noGrp="1" noChangeArrowheads="1"/>
          </p:cNvSpPr>
          <p:nvPr>
            <p:ph idx="4294967295"/>
          </p:nvPr>
        </p:nvSpPr>
        <p:spPr>
          <a:xfrm>
            <a:off x="467544" y="1124744"/>
            <a:ext cx="8534400" cy="2868613"/>
          </a:xfrm>
        </p:spPr>
        <p:txBody>
          <a:bodyPr/>
          <a:lstStyle/>
          <a:p>
            <a:r>
              <a:rPr lang="zh-CN" altLang="en-US" dirty="0">
                <a:solidFill>
                  <a:srgbClr val="FF0000"/>
                </a:solidFill>
              </a:rPr>
              <a:t>配子隔离（</a:t>
            </a:r>
            <a:r>
              <a:rPr lang="en-US" altLang="zh-CN" dirty="0">
                <a:solidFill>
                  <a:srgbClr val="FF0000"/>
                </a:solidFill>
              </a:rPr>
              <a:t>Gametic isolation</a:t>
            </a:r>
            <a:r>
              <a:rPr lang="zh-CN" altLang="en-US" dirty="0">
                <a:solidFill>
                  <a:srgbClr val="FF0000"/>
                </a:solidFill>
              </a:rPr>
              <a:t>）</a:t>
            </a:r>
            <a:r>
              <a:rPr lang="zh-CN" altLang="en-US" dirty="0"/>
              <a:t>：</a:t>
            </a:r>
            <a:r>
              <a:rPr lang="zh-CN" altLang="en-US" sz="2800" dirty="0"/>
              <a:t>一种物种的精子可能无法使另一种物种的卵受精</a:t>
            </a:r>
            <a:endParaRPr lang="en-US" altLang="zh-CN" dirty="0"/>
          </a:p>
          <a:p>
            <a:pPr lvl="1"/>
            <a:r>
              <a:rPr lang="zh-CN" altLang="en-US" dirty="0"/>
              <a:t>水中受精的物种，它们的精子和卵子往往不会互相吸引</a:t>
            </a:r>
            <a:endParaRPr lang="en-US" altLang="zh-CN" dirty="0"/>
          </a:p>
          <a:p>
            <a:pPr lvl="1"/>
            <a:r>
              <a:rPr lang="zh-CN" altLang="en-US" dirty="0"/>
              <a:t>植物花粉难以在异种柱头上萌发</a:t>
            </a:r>
          </a:p>
        </p:txBody>
      </p:sp>
      <p:pic>
        <p:nvPicPr>
          <p:cNvPr id="61444" name="Picture 6" descr="24_03gReproBarriers-U">
            <a:extLst>
              <a:ext uri="{FF2B5EF4-FFF2-40B4-BE49-F238E27FC236}">
                <a16:creationId xmlns:a16="http://schemas.microsoft.com/office/drawing/2014/main" id="{460D222B-9D24-4FD0-989E-8BD16AB53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188" y="4138613"/>
            <a:ext cx="2549525"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图片 1">
            <a:extLst>
              <a:ext uri="{FF2B5EF4-FFF2-40B4-BE49-F238E27FC236}">
                <a16:creationId xmlns:a16="http://schemas.microsoft.com/office/drawing/2014/main" id="{2D95F4CD-F465-400A-92E9-A82B156E9B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38725" y="4087813"/>
            <a:ext cx="1982788"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DCC3676B-0B67-4E8B-A039-53092023F2D8}"/>
              </a:ext>
            </a:extLst>
          </p:cNvPr>
          <p:cNvSpPr txBox="1">
            <a:spLocks noChangeArrowheads="1"/>
          </p:cNvSpPr>
          <p:nvPr/>
        </p:nvSpPr>
        <p:spPr bwMode="auto">
          <a:xfrm>
            <a:off x="304800" y="152400"/>
            <a:ext cx="85344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53975" indent="1588" algn="l" rtl="0" fontAlgn="base">
              <a:lnSpc>
                <a:spcPct val="90000"/>
              </a:lnSpc>
              <a:spcBef>
                <a:spcPct val="0"/>
              </a:spcBef>
              <a:spcAft>
                <a:spcPct val="0"/>
              </a:spcAft>
              <a:defRPr sz="4000" b="1" kern="1200">
                <a:solidFill>
                  <a:schemeClr val="bg2"/>
                </a:solidFill>
                <a:latin typeface="微软雅黑" panose="020B0503020204020204" pitchFamily="34" charset="-122"/>
                <a:ea typeface="微软雅黑" panose="020B0503020204020204" pitchFamily="34" charset="-122"/>
                <a:cs typeface="+mj-cs"/>
              </a:defRPr>
            </a:lvl1pPr>
            <a:lvl2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2pPr>
            <a:lvl3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3pPr>
            <a:lvl4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4pPr>
            <a:lvl5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5pPr>
            <a:lvl6pPr marL="511175" indent="1588" algn="l" rtl="0"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algn="l" rtl="0"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algn="l" rtl="0"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algn="l" rtl="0" fontAlgn="base">
              <a:lnSpc>
                <a:spcPct val="90000"/>
              </a:lnSpc>
              <a:spcBef>
                <a:spcPct val="0"/>
              </a:spcBef>
              <a:spcAft>
                <a:spcPct val="0"/>
              </a:spcAft>
              <a:defRPr sz="3000" b="1">
                <a:solidFill>
                  <a:schemeClr val="tx2"/>
                </a:solidFill>
                <a:latin typeface="Times New Roman" panose="02020603050405020304" pitchFamily="18" charset="0"/>
              </a:defRPr>
            </a:lvl9pPr>
          </a:lstStyle>
          <a:p>
            <a:pPr eaLnBrk="1" hangingPunct="1"/>
            <a:r>
              <a:rPr lang="zh-CN" altLang="en-US" dirty="0"/>
              <a:t>合子前障碍：合子无法形成</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6" descr="24_03_cReproBarriers-U">
            <a:extLst>
              <a:ext uri="{FF2B5EF4-FFF2-40B4-BE49-F238E27FC236}">
                <a16:creationId xmlns:a16="http://schemas.microsoft.com/office/drawing/2014/main" id="{CE0E1CF1-5DD2-4F04-85F6-4B15D323A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50" y="136525"/>
            <a:ext cx="6413500" cy="658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Text Box 8">
            <a:extLst>
              <a:ext uri="{FF2B5EF4-FFF2-40B4-BE49-F238E27FC236}">
                <a16:creationId xmlns:a16="http://schemas.microsoft.com/office/drawing/2014/main" id="{3B23BB5C-4E64-43A8-8C99-77492545271E}"/>
              </a:ext>
            </a:extLst>
          </p:cNvPr>
          <p:cNvSpPr txBox="1">
            <a:spLocks noChangeArrowheads="1"/>
          </p:cNvSpPr>
          <p:nvPr/>
        </p:nvSpPr>
        <p:spPr bwMode="auto">
          <a:xfrm>
            <a:off x="1358900" y="1655763"/>
            <a:ext cx="12065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defRPr sz="28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80000"/>
              </a:lnSpc>
              <a:spcBef>
                <a:spcPct val="0"/>
              </a:spcBef>
            </a:pPr>
            <a:r>
              <a:rPr lang="en-US" altLang="zh-CN" sz="1100" b="1">
                <a:solidFill>
                  <a:schemeClr val="tx1"/>
                </a:solidFill>
                <a:ea typeface="ヒラギノ角ゴ Pro W3"/>
                <a:cs typeface="ヒラギノ角ゴ Pro W3"/>
              </a:rPr>
              <a:t>FERTILIZATION</a:t>
            </a:r>
          </a:p>
        </p:txBody>
      </p:sp>
      <p:sp>
        <p:nvSpPr>
          <p:cNvPr id="63495" name="Text Box 9">
            <a:extLst>
              <a:ext uri="{FF2B5EF4-FFF2-40B4-BE49-F238E27FC236}">
                <a16:creationId xmlns:a16="http://schemas.microsoft.com/office/drawing/2014/main" id="{FBD384DB-9A45-4F4D-AB54-3DD1B5E3B633}"/>
              </a:ext>
            </a:extLst>
          </p:cNvPr>
          <p:cNvSpPr txBox="1">
            <a:spLocks noChangeArrowheads="1"/>
          </p:cNvSpPr>
          <p:nvPr/>
        </p:nvSpPr>
        <p:spPr bwMode="auto">
          <a:xfrm>
            <a:off x="6799263" y="1471613"/>
            <a:ext cx="10160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defRPr sz="28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90000"/>
              </a:lnSpc>
              <a:spcBef>
                <a:spcPct val="0"/>
              </a:spcBef>
            </a:pPr>
            <a:r>
              <a:rPr lang="en-US" altLang="zh-CN" sz="1100" b="1">
                <a:solidFill>
                  <a:schemeClr val="tx1"/>
                </a:solidFill>
                <a:ea typeface="ヒラギノ角ゴ Pro W3"/>
                <a:cs typeface="ヒラギノ角ゴ Pro W3"/>
              </a:rPr>
              <a:t>VIABLE,</a:t>
            </a:r>
          </a:p>
          <a:p>
            <a:pPr algn="ctr">
              <a:lnSpc>
                <a:spcPct val="90000"/>
              </a:lnSpc>
              <a:spcBef>
                <a:spcPct val="0"/>
              </a:spcBef>
            </a:pPr>
            <a:r>
              <a:rPr lang="en-US" altLang="zh-CN" sz="1100" b="1">
                <a:solidFill>
                  <a:schemeClr val="tx1"/>
                </a:solidFill>
                <a:ea typeface="ヒラギノ角ゴ Pro W3"/>
                <a:cs typeface="ヒラギノ角ゴ Pro W3"/>
              </a:rPr>
              <a:t>FERTILE</a:t>
            </a:r>
          </a:p>
          <a:p>
            <a:pPr algn="ctr">
              <a:lnSpc>
                <a:spcPct val="90000"/>
              </a:lnSpc>
              <a:spcBef>
                <a:spcPct val="0"/>
              </a:spcBef>
            </a:pPr>
            <a:r>
              <a:rPr lang="en-US" altLang="zh-CN" sz="1100" b="1">
                <a:solidFill>
                  <a:schemeClr val="tx1"/>
                </a:solidFill>
                <a:ea typeface="ヒラギノ角ゴ Pro W3"/>
                <a:cs typeface="ヒラギノ角ゴ Pro W3"/>
              </a:rPr>
              <a:t>OFFSPRING</a:t>
            </a:r>
          </a:p>
        </p:txBody>
      </p:sp>
      <p:sp>
        <p:nvSpPr>
          <p:cNvPr id="63496" name="Text Box 10">
            <a:extLst>
              <a:ext uri="{FF2B5EF4-FFF2-40B4-BE49-F238E27FC236}">
                <a16:creationId xmlns:a16="http://schemas.microsoft.com/office/drawing/2014/main" id="{2B38C14B-72BA-4605-A265-97E804B85D1F}"/>
              </a:ext>
            </a:extLst>
          </p:cNvPr>
          <p:cNvSpPr txBox="1">
            <a:spLocks noChangeArrowheads="1"/>
          </p:cNvSpPr>
          <p:nvPr/>
        </p:nvSpPr>
        <p:spPr bwMode="auto">
          <a:xfrm>
            <a:off x="3860800" y="192088"/>
            <a:ext cx="24130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defRPr sz="28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zh-CN" sz="1700" b="1">
                <a:solidFill>
                  <a:schemeClr val="tx1"/>
                </a:solidFill>
                <a:ea typeface="ヒラギノ角ゴ Pro W3"/>
                <a:cs typeface="ヒラギノ角ゴ Pro W3"/>
              </a:rPr>
              <a:t>Postzygotic barriers</a:t>
            </a:r>
          </a:p>
        </p:txBody>
      </p:sp>
      <p:sp>
        <p:nvSpPr>
          <p:cNvPr id="63497" name="Text Box 11">
            <a:extLst>
              <a:ext uri="{FF2B5EF4-FFF2-40B4-BE49-F238E27FC236}">
                <a16:creationId xmlns:a16="http://schemas.microsoft.com/office/drawing/2014/main" id="{3301827B-0A4C-4488-A57E-9D2BC8FF2490}"/>
              </a:ext>
            </a:extLst>
          </p:cNvPr>
          <p:cNvSpPr txBox="1">
            <a:spLocks noChangeArrowheads="1"/>
          </p:cNvSpPr>
          <p:nvPr/>
        </p:nvSpPr>
        <p:spPr bwMode="auto">
          <a:xfrm>
            <a:off x="3817938" y="5126038"/>
            <a:ext cx="46672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defRPr sz="28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80000"/>
              </a:lnSpc>
              <a:spcBef>
                <a:spcPct val="0"/>
              </a:spcBef>
            </a:pPr>
            <a:r>
              <a:rPr lang="en-US" altLang="zh-CN" sz="1400" b="1">
                <a:solidFill>
                  <a:schemeClr val="tx1"/>
                </a:solidFill>
                <a:ea typeface="ヒラギノ角ゴ Pro W3"/>
                <a:cs typeface="ヒラギノ角ゴ Pro W3"/>
              </a:rPr>
              <a:t>(k)</a:t>
            </a:r>
          </a:p>
        </p:txBody>
      </p:sp>
      <p:sp>
        <p:nvSpPr>
          <p:cNvPr id="63498" name="Text Box 12">
            <a:extLst>
              <a:ext uri="{FF2B5EF4-FFF2-40B4-BE49-F238E27FC236}">
                <a16:creationId xmlns:a16="http://schemas.microsoft.com/office/drawing/2014/main" id="{043CC67D-8FF6-4C2C-BAC8-3AC650D464EE}"/>
              </a:ext>
            </a:extLst>
          </p:cNvPr>
          <p:cNvSpPr txBox="1">
            <a:spLocks noChangeArrowheads="1"/>
          </p:cNvSpPr>
          <p:nvPr/>
        </p:nvSpPr>
        <p:spPr bwMode="auto">
          <a:xfrm>
            <a:off x="1911350" y="2409825"/>
            <a:ext cx="554038"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defRPr sz="28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80000"/>
              </a:lnSpc>
              <a:spcBef>
                <a:spcPct val="0"/>
              </a:spcBef>
            </a:pPr>
            <a:r>
              <a:rPr lang="en-US" altLang="zh-CN" sz="1400" b="1">
                <a:solidFill>
                  <a:schemeClr val="bg1"/>
                </a:solidFill>
                <a:ea typeface="ヒラギノ角ゴ Pro W3"/>
                <a:cs typeface="ヒラギノ角ゴ Pro W3"/>
              </a:rPr>
              <a:t>(h)</a:t>
            </a:r>
          </a:p>
        </p:txBody>
      </p:sp>
      <p:sp>
        <p:nvSpPr>
          <p:cNvPr id="63499" name="Text Box 13">
            <a:extLst>
              <a:ext uri="{FF2B5EF4-FFF2-40B4-BE49-F238E27FC236}">
                <a16:creationId xmlns:a16="http://schemas.microsoft.com/office/drawing/2014/main" id="{6FA24CC3-E935-44E8-A5F9-F7BFFD26BDA8}"/>
              </a:ext>
            </a:extLst>
          </p:cNvPr>
          <p:cNvSpPr txBox="1">
            <a:spLocks noChangeArrowheads="1"/>
          </p:cNvSpPr>
          <p:nvPr/>
        </p:nvSpPr>
        <p:spPr bwMode="auto">
          <a:xfrm>
            <a:off x="3817938" y="2403475"/>
            <a:ext cx="4191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defRPr sz="28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80000"/>
              </a:lnSpc>
              <a:spcBef>
                <a:spcPct val="0"/>
              </a:spcBef>
            </a:pPr>
            <a:r>
              <a:rPr lang="en-US" altLang="zh-CN" sz="1400" b="1">
                <a:solidFill>
                  <a:schemeClr val="bg1"/>
                </a:solidFill>
                <a:ea typeface="ヒラギノ角ゴ Pro W3"/>
                <a:cs typeface="ヒラギノ角ゴ Pro W3"/>
              </a:rPr>
              <a:t>(i)</a:t>
            </a:r>
          </a:p>
        </p:txBody>
      </p:sp>
      <p:sp>
        <p:nvSpPr>
          <p:cNvPr id="63500" name="Text Box 14">
            <a:extLst>
              <a:ext uri="{FF2B5EF4-FFF2-40B4-BE49-F238E27FC236}">
                <a16:creationId xmlns:a16="http://schemas.microsoft.com/office/drawing/2014/main" id="{87B4E4BD-1495-4D30-B53D-D897E79D0616}"/>
              </a:ext>
            </a:extLst>
          </p:cNvPr>
          <p:cNvSpPr txBox="1">
            <a:spLocks noChangeArrowheads="1"/>
          </p:cNvSpPr>
          <p:nvPr/>
        </p:nvSpPr>
        <p:spPr bwMode="auto">
          <a:xfrm>
            <a:off x="3798888" y="3763963"/>
            <a:ext cx="461962"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defRPr sz="28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80000"/>
              </a:lnSpc>
              <a:spcBef>
                <a:spcPct val="0"/>
              </a:spcBef>
            </a:pPr>
            <a:r>
              <a:rPr lang="en-US" altLang="zh-CN" sz="1400" b="1">
                <a:solidFill>
                  <a:schemeClr val="bg1"/>
                </a:solidFill>
                <a:ea typeface="ヒラギノ角ゴ Pro W3"/>
                <a:cs typeface="ヒラギノ角ゴ Pro W3"/>
              </a:rPr>
              <a:t>(j)</a:t>
            </a:r>
          </a:p>
        </p:txBody>
      </p:sp>
      <p:sp>
        <p:nvSpPr>
          <p:cNvPr id="63501" name="Text Box 15">
            <a:extLst>
              <a:ext uri="{FF2B5EF4-FFF2-40B4-BE49-F238E27FC236}">
                <a16:creationId xmlns:a16="http://schemas.microsoft.com/office/drawing/2014/main" id="{F136FAC1-1BC7-430F-96D0-9837E0B993F7}"/>
              </a:ext>
            </a:extLst>
          </p:cNvPr>
          <p:cNvSpPr txBox="1">
            <a:spLocks noChangeArrowheads="1"/>
          </p:cNvSpPr>
          <p:nvPr/>
        </p:nvSpPr>
        <p:spPr bwMode="auto">
          <a:xfrm>
            <a:off x="5662613" y="2416175"/>
            <a:ext cx="46196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defRPr sz="28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80000"/>
              </a:lnSpc>
              <a:spcBef>
                <a:spcPct val="0"/>
              </a:spcBef>
            </a:pPr>
            <a:r>
              <a:rPr lang="en-US" altLang="zh-CN" sz="1400" b="1">
                <a:solidFill>
                  <a:schemeClr val="bg1"/>
                </a:solidFill>
                <a:ea typeface="ヒラギノ角ゴ Pro W3"/>
                <a:cs typeface="ヒラギノ角ゴ Pro W3"/>
              </a:rPr>
              <a:t>(l)</a:t>
            </a:r>
          </a:p>
        </p:txBody>
      </p:sp>
      <p:sp>
        <p:nvSpPr>
          <p:cNvPr id="63502" name="标题 1">
            <a:extLst>
              <a:ext uri="{FF2B5EF4-FFF2-40B4-BE49-F238E27FC236}">
                <a16:creationId xmlns:a16="http://schemas.microsoft.com/office/drawing/2014/main" id="{D6C8EF1C-C2D1-4214-B3B9-F453515F8299}"/>
              </a:ext>
            </a:extLst>
          </p:cNvPr>
          <p:cNvSpPr>
            <a:spLocks noGrp="1"/>
          </p:cNvSpPr>
          <p:nvPr>
            <p:ph type="title"/>
          </p:nvPr>
        </p:nvSpPr>
        <p:spPr bwMode="auto">
          <a:xfrm>
            <a:off x="157163" y="5791200"/>
            <a:ext cx="3273425" cy="503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4000" b="1" dirty="0">
                <a:solidFill>
                  <a:schemeClr val="tx1"/>
                </a:solidFill>
                <a:latin typeface="微软雅黑" panose="020B0503020204020204" pitchFamily="34" charset="-122"/>
                <a:ea typeface="微软雅黑" panose="020B0503020204020204" pitchFamily="34" charset="-122"/>
              </a:rPr>
              <a:t>合子后障碍</a:t>
            </a:r>
          </a:p>
        </p:txBody>
      </p:sp>
      <p:sp>
        <p:nvSpPr>
          <p:cNvPr id="63503" name="文本框 15">
            <a:extLst>
              <a:ext uri="{FF2B5EF4-FFF2-40B4-BE49-F238E27FC236}">
                <a16:creationId xmlns:a16="http://schemas.microsoft.com/office/drawing/2014/main" id="{7C5123B3-24EA-411C-8C48-D51EE0C72354}"/>
              </a:ext>
            </a:extLst>
          </p:cNvPr>
          <p:cNvSpPr txBox="1">
            <a:spLocks noChangeArrowheads="1"/>
          </p:cNvSpPr>
          <p:nvPr/>
        </p:nvSpPr>
        <p:spPr bwMode="auto">
          <a:xfrm>
            <a:off x="2267744" y="616863"/>
            <a:ext cx="14298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200" b="1">
                <a:solidFill>
                  <a:srgbClr val="FF0000"/>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sz="2400" dirty="0"/>
              <a:t>杂种不活</a:t>
            </a:r>
          </a:p>
        </p:txBody>
      </p:sp>
      <p:sp>
        <p:nvSpPr>
          <p:cNvPr id="63504" name="文本框 17">
            <a:extLst>
              <a:ext uri="{FF2B5EF4-FFF2-40B4-BE49-F238E27FC236}">
                <a16:creationId xmlns:a16="http://schemas.microsoft.com/office/drawing/2014/main" id="{D79792F5-FB27-436F-BCC3-401A0803AF06}"/>
              </a:ext>
            </a:extLst>
          </p:cNvPr>
          <p:cNvSpPr txBox="1">
            <a:spLocks noChangeArrowheads="1"/>
          </p:cNvSpPr>
          <p:nvPr/>
        </p:nvSpPr>
        <p:spPr bwMode="auto">
          <a:xfrm>
            <a:off x="4100049" y="620372"/>
            <a:ext cx="16113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200" b="1">
                <a:solidFill>
                  <a:srgbClr val="FF0000"/>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sz="2400" dirty="0"/>
              <a:t>杂种不育</a:t>
            </a:r>
          </a:p>
        </p:txBody>
      </p:sp>
      <p:sp>
        <p:nvSpPr>
          <p:cNvPr id="63505" name="文本框 19">
            <a:extLst>
              <a:ext uri="{FF2B5EF4-FFF2-40B4-BE49-F238E27FC236}">
                <a16:creationId xmlns:a16="http://schemas.microsoft.com/office/drawing/2014/main" id="{CD5DA55D-EDB7-4834-AFA7-5066183400ED}"/>
              </a:ext>
            </a:extLst>
          </p:cNvPr>
          <p:cNvSpPr txBox="1">
            <a:spLocks noChangeArrowheads="1"/>
          </p:cNvSpPr>
          <p:nvPr/>
        </p:nvSpPr>
        <p:spPr bwMode="auto">
          <a:xfrm>
            <a:off x="5711361" y="616862"/>
            <a:ext cx="1628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200" b="1">
                <a:solidFill>
                  <a:srgbClr val="FF0000"/>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sz="2400" dirty="0"/>
              <a:t>杂种衰败</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a:extLst>
              <a:ext uri="{FF2B5EF4-FFF2-40B4-BE49-F238E27FC236}">
                <a16:creationId xmlns:a16="http://schemas.microsoft.com/office/drawing/2014/main" id="{509F3230-58DA-4867-B9B7-129965691888}"/>
              </a:ext>
            </a:extLst>
          </p:cNvPr>
          <p:cNvSpPr>
            <a:spLocks noGrp="1" noChangeArrowheads="1"/>
          </p:cNvSpPr>
          <p:nvPr>
            <p:ph type="title" idx="4294967295"/>
          </p:nvPr>
        </p:nvSpPr>
        <p:spPr>
          <a:xfrm>
            <a:off x="361950" y="213518"/>
            <a:ext cx="8534400" cy="646113"/>
          </a:xfrm>
        </p:spPr>
        <p:txBody>
          <a:bodyPr/>
          <a:lstStyle/>
          <a:p>
            <a:r>
              <a:rPr lang="zh-CN" altLang="en-US" dirty="0"/>
              <a:t>合子后障碍</a:t>
            </a:r>
          </a:p>
        </p:txBody>
      </p:sp>
      <p:sp>
        <p:nvSpPr>
          <p:cNvPr id="65539" name="内容占位符 2">
            <a:extLst>
              <a:ext uri="{FF2B5EF4-FFF2-40B4-BE49-F238E27FC236}">
                <a16:creationId xmlns:a16="http://schemas.microsoft.com/office/drawing/2014/main" id="{9193F629-0FFB-4B39-9A7B-1A0B363A8856}"/>
              </a:ext>
            </a:extLst>
          </p:cNvPr>
          <p:cNvSpPr>
            <a:spLocks noGrp="1" noChangeArrowheads="1"/>
          </p:cNvSpPr>
          <p:nvPr>
            <p:ph idx="4294967295"/>
          </p:nvPr>
        </p:nvSpPr>
        <p:spPr>
          <a:xfrm>
            <a:off x="467544" y="1117940"/>
            <a:ext cx="8534400" cy="954088"/>
          </a:xfrm>
        </p:spPr>
        <p:txBody>
          <a:bodyPr/>
          <a:lstStyle/>
          <a:p>
            <a:r>
              <a:rPr lang="zh-CN" altLang="en-US" dirty="0">
                <a:solidFill>
                  <a:srgbClr val="FF0000"/>
                </a:solidFill>
              </a:rPr>
              <a:t>杂种不活（</a:t>
            </a:r>
            <a:r>
              <a:rPr lang="en-US" altLang="zh-CN" dirty="0">
                <a:solidFill>
                  <a:srgbClr val="FF0000"/>
                </a:solidFill>
              </a:rPr>
              <a:t>Hybrid </a:t>
            </a:r>
            <a:r>
              <a:rPr lang="en-US" altLang="zh-CN" dirty="0" err="1">
                <a:solidFill>
                  <a:srgbClr val="FF0000"/>
                </a:solidFill>
              </a:rPr>
              <a:t>inviability</a:t>
            </a:r>
            <a:r>
              <a:rPr lang="zh-CN" altLang="en-US" dirty="0">
                <a:solidFill>
                  <a:srgbClr val="FF0000"/>
                </a:solidFill>
              </a:rPr>
              <a:t>）</a:t>
            </a:r>
            <a:r>
              <a:rPr lang="zh-CN" altLang="en-US" dirty="0"/>
              <a:t>：杂合子不能发育或不能发育到性成熟而死亡</a:t>
            </a:r>
          </a:p>
        </p:txBody>
      </p:sp>
      <p:pic>
        <p:nvPicPr>
          <p:cNvPr id="65540" name="Picture 5">
            <a:extLst>
              <a:ext uri="{FF2B5EF4-FFF2-40B4-BE49-F238E27FC236}">
                <a16:creationId xmlns:a16="http://schemas.microsoft.com/office/drawing/2014/main" id="{57281370-2105-4CFC-A069-B6924C0C9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790" r="10141"/>
          <a:stretch>
            <a:fillRect/>
          </a:stretch>
        </p:blipFill>
        <p:spPr bwMode="auto">
          <a:xfrm>
            <a:off x="4572000" y="2466975"/>
            <a:ext cx="3962400"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矩形 1">
            <a:extLst>
              <a:ext uri="{FF2B5EF4-FFF2-40B4-BE49-F238E27FC236}">
                <a16:creationId xmlns:a16="http://schemas.microsoft.com/office/drawing/2014/main" id="{DD65AC4F-DD26-4477-8856-9814C62621A9}"/>
              </a:ext>
            </a:extLst>
          </p:cNvPr>
          <p:cNvSpPr>
            <a:spLocks noChangeArrowheads="1"/>
          </p:cNvSpPr>
          <p:nvPr/>
        </p:nvSpPr>
        <p:spPr bwMode="auto">
          <a:xfrm>
            <a:off x="4541122" y="5301208"/>
            <a:ext cx="434488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pPr marL="342900" indent="-342900">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rPr>
              <a:t>火蝾螈属的杂交新物种剑螈</a:t>
            </a:r>
            <a:endParaRPr lang="en-US" altLang="zh-CN" sz="2400" b="1" dirty="0">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rPr>
              <a:t>大多数蝾螈的杂交后代不能完成发育</a:t>
            </a:r>
          </a:p>
        </p:txBody>
      </p:sp>
      <p:pic>
        <p:nvPicPr>
          <p:cNvPr id="65542" name="图片 2">
            <a:extLst>
              <a:ext uri="{FF2B5EF4-FFF2-40B4-BE49-F238E27FC236}">
                <a16:creationId xmlns:a16="http://schemas.microsoft.com/office/drawing/2014/main" id="{64537C73-ADFF-4E09-9F9E-8F84387BEDC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1950" y="2343150"/>
            <a:ext cx="3924300" cy="397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内容占位符 2">
            <a:extLst>
              <a:ext uri="{FF2B5EF4-FFF2-40B4-BE49-F238E27FC236}">
                <a16:creationId xmlns:a16="http://schemas.microsoft.com/office/drawing/2014/main" id="{6C7728BA-E3DF-46AA-A07C-1A885F70034B}"/>
              </a:ext>
            </a:extLst>
          </p:cNvPr>
          <p:cNvSpPr>
            <a:spLocks noGrp="1" noChangeArrowheads="1"/>
          </p:cNvSpPr>
          <p:nvPr>
            <p:ph idx="4294967295"/>
          </p:nvPr>
        </p:nvSpPr>
        <p:spPr>
          <a:xfrm>
            <a:off x="394313" y="1084262"/>
            <a:ext cx="8534400" cy="954088"/>
          </a:xfrm>
        </p:spPr>
        <p:txBody>
          <a:bodyPr/>
          <a:lstStyle/>
          <a:p>
            <a:r>
              <a:rPr lang="zh-CN" altLang="en-US" dirty="0">
                <a:solidFill>
                  <a:srgbClr val="FF0000"/>
                </a:solidFill>
              </a:rPr>
              <a:t>杂种不育（</a:t>
            </a:r>
            <a:r>
              <a:rPr lang="en-US" altLang="zh-CN" dirty="0">
                <a:solidFill>
                  <a:srgbClr val="FF0000"/>
                </a:solidFill>
              </a:rPr>
              <a:t>Hybrid sterility</a:t>
            </a:r>
            <a:r>
              <a:rPr lang="zh-CN" altLang="en-US" dirty="0">
                <a:solidFill>
                  <a:srgbClr val="FF0000"/>
                </a:solidFill>
              </a:rPr>
              <a:t>）</a:t>
            </a:r>
            <a:r>
              <a:rPr lang="zh-CN" altLang="en-US" dirty="0"/>
              <a:t>：杂种合子能发育，个体能达到性成熟，并且是强壮的，但却是不育</a:t>
            </a:r>
          </a:p>
        </p:txBody>
      </p:sp>
      <p:pic>
        <p:nvPicPr>
          <p:cNvPr id="5" name="Picture 5">
            <a:extLst>
              <a:ext uri="{FF2B5EF4-FFF2-40B4-BE49-F238E27FC236}">
                <a16:creationId xmlns:a16="http://schemas.microsoft.com/office/drawing/2014/main" id="{6C4D078E-9E61-4790-A6E5-B249E085C1C1}"/>
              </a:ext>
            </a:extLst>
          </p:cNvPr>
          <p:cNvPicPr>
            <a:picLocks noChangeAspect="1" noChangeArrowheads="1"/>
          </p:cNvPicPr>
          <p:nvPr/>
        </p:nvPicPr>
        <p:blipFill>
          <a:blip r:embed="rId3"/>
          <a:srcRect/>
          <a:stretch>
            <a:fillRect/>
          </a:stretch>
        </p:blipFill>
        <p:spPr bwMode="auto">
          <a:xfrm>
            <a:off x="5765800" y="2846388"/>
            <a:ext cx="3181350" cy="2278062"/>
          </a:xfrm>
          <a:prstGeom prst="rect">
            <a:avLst/>
          </a:prstGeom>
          <a:noFill/>
          <a:ln w="9525">
            <a:solidFill>
              <a:srgbClr val="063404"/>
            </a:solidFill>
            <a:miter lim="800000"/>
            <a:headEnd/>
            <a:tailEnd/>
          </a:ln>
          <a:effectLst>
            <a:outerShdw blurRad="63500" dist="38099" dir="2700000" algn="ctr" rotWithShape="0">
              <a:srgbClr val="063404">
                <a:alpha val="74998"/>
              </a:srgbClr>
            </a:outerShdw>
          </a:effectLst>
        </p:spPr>
      </p:pic>
      <p:sp>
        <p:nvSpPr>
          <p:cNvPr id="6" name="Rectangle 6">
            <a:extLst>
              <a:ext uri="{FF2B5EF4-FFF2-40B4-BE49-F238E27FC236}">
                <a16:creationId xmlns:a16="http://schemas.microsoft.com/office/drawing/2014/main" id="{60F76854-5642-4B36-975A-8C077B027EF2}"/>
              </a:ext>
            </a:extLst>
          </p:cNvPr>
          <p:cNvSpPr>
            <a:spLocks noChangeArrowheads="1"/>
          </p:cNvSpPr>
          <p:nvPr/>
        </p:nvSpPr>
        <p:spPr bwMode="auto">
          <a:xfrm>
            <a:off x="6477000" y="5264150"/>
            <a:ext cx="2438400"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pPr algn="ctr"/>
            <a:r>
              <a:rPr lang="zh-CN" altLang="en-US" sz="2000" b="1">
                <a:solidFill>
                  <a:schemeClr val="tx2"/>
                </a:solidFill>
                <a:ea typeface="ＭＳ Ｐゴシック" panose="020B0600070205080204" pitchFamily="34" charset="-128"/>
              </a:rPr>
              <a:t>驴有</a:t>
            </a:r>
            <a:r>
              <a:rPr lang="en-US" altLang="zh-CN" sz="2000" b="1">
                <a:solidFill>
                  <a:schemeClr val="tx2"/>
                </a:solidFill>
                <a:ea typeface="ＭＳ Ｐゴシック" panose="020B0600070205080204" pitchFamily="34" charset="-128"/>
              </a:rPr>
              <a:t>62</a:t>
            </a:r>
            <a:r>
              <a:rPr lang="zh-CN" altLang="en-US" sz="2000" b="1">
                <a:solidFill>
                  <a:schemeClr val="tx2"/>
                </a:solidFill>
                <a:ea typeface="ＭＳ Ｐゴシック" panose="020B0600070205080204" pitchFamily="34" charset="-128"/>
              </a:rPr>
              <a:t>条染色体</a:t>
            </a:r>
            <a:endParaRPr lang="en-US" altLang="zh-CN" sz="2000" b="1">
              <a:solidFill>
                <a:schemeClr val="tx2"/>
              </a:solidFill>
              <a:ea typeface="ＭＳ Ｐゴシック" panose="020B0600070205080204" pitchFamily="34" charset="-128"/>
            </a:endParaRPr>
          </a:p>
          <a:p>
            <a:pPr algn="ctr"/>
            <a:r>
              <a:rPr lang="en-US" altLang="en-US" sz="2000" b="1">
                <a:solidFill>
                  <a:schemeClr val="tx2"/>
                </a:solidFill>
                <a:ea typeface="ＭＳ Ｐゴシック" panose="020B0600070205080204" pitchFamily="34" charset="-128"/>
              </a:rPr>
              <a:t>(31 </a:t>
            </a:r>
            <a:r>
              <a:rPr lang="zh-CN" altLang="en-US" sz="2000" b="1">
                <a:solidFill>
                  <a:schemeClr val="tx2"/>
                </a:solidFill>
                <a:ea typeface="ＭＳ Ｐゴシック" panose="020B0600070205080204" pitchFamily="34" charset="-128"/>
              </a:rPr>
              <a:t>对</a:t>
            </a:r>
            <a:r>
              <a:rPr lang="en-US" altLang="en-US" sz="2000" b="1">
                <a:solidFill>
                  <a:schemeClr val="tx2"/>
                </a:solidFill>
                <a:ea typeface="ＭＳ Ｐゴシック" panose="020B0600070205080204" pitchFamily="34" charset="-128"/>
              </a:rPr>
              <a:t>)</a:t>
            </a:r>
          </a:p>
        </p:txBody>
      </p:sp>
      <p:sp>
        <p:nvSpPr>
          <p:cNvPr id="7" name="Rectangle 9">
            <a:extLst>
              <a:ext uri="{FF2B5EF4-FFF2-40B4-BE49-F238E27FC236}">
                <a16:creationId xmlns:a16="http://schemas.microsoft.com/office/drawing/2014/main" id="{2CE700A0-2D24-49BF-A76F-B2E01128B6BC}"/>
              </a:ext>
            </a:extLst>
          </p:cNvPr>
          <p:cNvSpPr>
            <a:spLocks noChangeArrowheads="1"/>
          </p:cNvSpPr>
          <p:nvPr/>
        </p:nvSpPr>
        <p:spPr bwMode="auto">
          <a:xfrm>
            <a:off x="228600" y="5264150"/>
            <a:ext cx="2819400"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pPr algn="ctr"/>
            <a:r>
              <a:rPr lang="zh-CN" altLang="en-US" sz="2000" b="1">
                <a:solidFill>
                  <a:schemeClr val="tx2"/>
                </a:solidFill>
                <a:ea typeface="ＭＳ Ｐゴシック" panose="020B0600070205080204" pitchFamily="34" charset="-128"/>
              </a:rPr>
              <a:t>马有</a:t>
            </a:r>
            <a:r>
              <a:rPr lang="en-US" altLang="zh-CN" sz="2000" b="1">
                <a:solidFill>
                  <a:schemeClr val="tx2"/>
                </a:solidFill>
                <a:ea typeface="ＭＳ Ｐゴシック" panose="020B0600070205080204" pitchFamily="34" charset="-128"/>
              </a:rPr>
              <a:t>64</a:t>
            </a:r>
            <a:r>
              <a:rPr lang="zh-CN" altLang="en-US" sz="2000" b="1">
                <a:solidFill>
                  <a:schemeClr val="tx2"/>
                </a:solidFill>
                <a:ea typeface="ＭＳ Ｐゴシック" panose="020B0600070205080204" pitchFamily="34" charset="-128"/>
              </a:rPr>
              <a:t>条染色体</a:t>
            </a:r>
            <a:endParaRPr lang="en-US" altLang="zh-CN" sz="2000" b="1">
              <a:solidFill>
                <a:schemeClr val="tx2"/>
              </a:solidFill>
              <a:ea typeface="ＭＳ Ｐゴシック" panose="020B0600070205080204" pitchFamily="34" charset="-128"/>
            </a:endParaRPr>
          </a:p>
          <a:p>
            <a:pPr algn="ctr"/>
            <a:r>
              <a:rPr lang="en-US" altLang="en-US" sz="2000" b="1">
                <a:solidFill>
                  <a:schemeClr val="tx2"/>
                </a:solidFill>
                <a:ea typeface="ＭＳ Ｐゴシック" panose="020B0600070205080204" pitchFamily="34" charset="-128"/>
              </a:rPr>
              <a:t>(32 </a:t>
            </a:r>
            <a:r>
              <a:rPr lang="zh-CN" altLang="en-US" sz="2000" b="1">
                <a:solidFill>
                  <a:schemeClr val="tx2"/>
                </a:solidFill>
                <a:ea typeface="ＭＳ Ｐゴシック" panose="020B0600070205080204" pitchFamily="34" charset="-128"/>
              </a:rPr>
              <a:t>对</a:t>
            </a:r>
            <a:r>
              <a:rPr lang="en-US" altLang="en-US" sz="2000" b="1">
                <a:solidFill>
                  <a:schemeClr val="tx2"/>
                </a:solidFill>
                <a:ea typeface="ＭＳ Ｐゴシック" panose="020B0600070205080204" pitchFamily="34" charset="-128"/>
              </a:rPr>
              <a:t>)</a:t>
            </a:r>
          </a:p>
        </p:txBody>
      </p:sp>
      <p:pic>
        <p:nvPicPr>
          <p:cNvPr id="8" name="Picture 7" descr="Untitled-1">
            <a:extLst>
              <a:ext uri="{FF2B5EF4-FFF2-40B4-BE49-F238E27FC236}">
                <a16:creationId xmlns:a16="http://schemas.microsoft.com/office/drawing/2014/main" id="{DB6E9773-8787-4CB2-B444-95F57821F9C0}"/>
              </a:ext>
            </a:extLst>
          </p:cNvPr>
          <p:cNvPicPr>
            <a:picLocks noChangeAspect="1" noChangeArrowheads="1"/>
          </p:cNvPicPr>
          <p:nvPr/>
        </p:nvPicPr>
        <p:blipFill>
          <a:blip r:embed="rId4"/>
          <a:srcRect/>
          <a:stretch>
            <a:fillRect/>
          </a:stretch>
        </p:blipFill>
        <p:spPr bwMode="auto">
          <a:xfrm>
            <a:off x="241300" y="2841625"/>
            <a:ext cx="3043238" cy="2282825"/>
          </a:xfrm>
          <a:prstGeom prst="rect">
            <a:avLst/>
          </a:prstGeom>
          <a:noFill/>
          <a:ln w="9525">
            <a:solidFill>
              <a:srgbClr val="063404"/>
            </a:solidFill>
            <a:miter lim="800000"/>
            <a:headEnd/>
            <a:tailEnd/>
          </a:ln>
          <a:effectLst>
            <a:outerShdw blurRad="63500" dist="38099" dir="2700000" algn="ctr" rotWithShape="0">
              <a:srgbClr val="063404">
                <a:alpha val="74998"/>
              </a:srgbClr>
            </a:outerShdw>
          </a:effectLst>
        </p:spPr>
      </p:pic>
      <p:sp>
        <p:nvSpPr>
          <p:cNvPr id="9" name="Rectangle 10">
            <a:extLst>
              <a:ext uri="{FF2B5EF4-FFF2-40B4-BE49-F238E27FC236}">
                <a16:creationId xmlns:a16="http://schemas.microsoft.com/office/drawing/2014/main" id="{0473A33C-62B5-42DE-A581-9A6233F1EA80}"/>
              </a:ext>
            </a:extLst>
          </p:cNvPr>
          <p:cNvSpPr>
            <a:spLocks noChangeArrowheads="1"/>
          </p:cNvSpPr>
          <p:nvPr/>
        </p:nvSpPr>
        <p:spPr bwMode="auto">
          <a:xfrm>
            <a:off x="2590800" y="5965825"/>
            <a:ext cx="3886200"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pPr algn="ctr"/>
            <a:r>
              <a:rPr lang="zh-CN" altLang="en-US" sz="2000" b="1">
                <a:solidFill>
                  <a:srgbClr val="D60093"/>
                </a:solidFill>
                <a:ea typeface="ＭＳ Ｐゴシック" panose="020B0600070205080204" pitchFamily="34" charset="-128"/>
              </a:rPr>
              <a:t>骡子有</a:t>
            </a:r>
            <a:r>
              <a:rPr lang="en-US" altLang="zh-CN" sz="2000" b="1">
                <a:solidFill>
                  <a:srgbClr val="D60093"/>
                </a:solidFill>
                <a:ea typeface="ＭＳ Ｐゴシック" panose="020B0600070205080204" pitchFamily="34" charset="-128"/>
              </a:rPr>
              <a:t>63</a:t>
            </a:r>
            <a:r>
              <a:rPr lang="zh-CN" altLang="en-US" sz="2000" b="1">
                <a:solidFill>
                  <a:srgbClr val="D60093"/>
                </a:solidFill>
                <a:ea typeface="ＭＳ Ｐゴシック" panose="020B0600070205080204" pitchFamily="34" charset="-128"/>
              </a:rPr>
              <a:t>条染色体！</a:t>
            </a:r>
            <a:endParaRPr lang="en-US" altLang="en-US" sz="2000" b="1">
              <a:solidFill>
                <a:srgbClr val="D60093"/>
              </a:solidFill>
              <a:ea typeface="ＭＳ Ｐゴシック" panose="020B0600070205080204" pitchFamily="34" charset="-128"/>
            </a:endParaRPr>
          </a:p>
        </p:txBody>
      </p:sp>
      <p:pic>
        <p:nvPicPr>
          <p:cNvPr id="10" name="Picture 8">
            <a:extLst>
              <a:ext uri="{FF2B5EF4-FFF2-40B4-BE49-F238E27FC236}">
                <a16:creationId xmlns:a16="http://schemas.microsoft.com/office/drawing/2014/main" id="{5880AF77-C7E9-4EC9-80B4-BBA04E49959D}"/>
              </a:ext>
            </a:extLst>
          </p:cNvPr>
          <p:cNvPicPr>
            <a:picLocks noChangeAspect="1" noChangeArrowheads="1"/>
          </p:cNvPicPr>
          <p:nvPr/>
        </p:nvPicPr>
        <p:blipFill>
          <a:blip r:embed="rId5"/>
          <a:srcRect b="15063"/>
          <a:stretch>
            <a:fillRect/>
          </a:stretch>
        </p:blipFill>
        <p:spPr bwMode="auto">
          <a:xfrm>
            <a:off x="3124200" y="3933825"/>
            <a:ext cx="2819400" cy="1946275"/>
          </a:xfrm>
          <a:prstGeom prst="rect">
            <a:avLst/>
          </a:prstGeom>
          <a:noFill/>
          <a:ln w="9525">
            <a:solidFill>
              <a:srgbClr val="063404"/>
            </a:solidFill>
            <a:miter lim="800000"/>
            <a:headEnd/>
            <a:tailEnd/>
          </a:ln>
          <a:effectLst>
            <a:outerShdw blurRad="63500" dist="38099" dir="2700000" algn="ctr" rotWithShape="0">
              <a:srgbClr val="063404">
                <a:alpha val="74998"/>
              </a:srgbClr>
            </a:outerShdw>
          </a:effectLst>
        </p:spPr>
      </p:pic>
      <p:sp>
        <p:nvSpPr>
          <p:cNvPr id="11" name="标题 1">
            <a:extLst>
              <a:ext uri="{FF2B5EF4-FFF2-40B4-BE49-F238E27FC236}">
                <a16:creationId xmlns:a16="http://schemas.microsoft.com/office/drawing/2014/main" id="{52C30F58-B512-49B6-911C-EAC731C6DFF9}"/>
              </a:ext>
            </a:extLst>
          </p:cNvPr>
          <p:cNvSpPr txBox="1">
            <a:spLocks noChangeArrowheads="1"/>
          </p:cNvSpPr>
          <p:nvPr/>
        </p:nvSpPr>
        <p:spPr bwMode="auto">
          <a:xfrm>
            <a:off x="361950" y="213518"/>
            <a:ext cx="85344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53975" indent="1588" algn="l" rtl="0" fontAlgn="base">
              <a:lnSpc>
                <a:spcPct val="90000"/>
              </a:lnSpc>
              <a:spcBef>
                <a:spcPct val="0"/>
              </a:spcBef>
              <a:spcAft>
                <a:spcPct val="0"/>
              </a:spcAft>
              <a:defRPr sz="4000" b="1" kern="1200">
                <a:solidFill>
                  <a:schemeClr val="bg2"/>
                </a:solidFill>
                <a:latin typeface="微软雅黑" panose="020B0503020204020204" pitchFamily="34" charset="-122"/>
                <a:ea typeface="微软雅黑" panose="020B0503020204020204" pitchFamily="34" charset="-122"/>
                <a:cs typeface="+mj-cs"/>
              </a:defRPr>
            </a:lvl1pPr>
            <a:lvl2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2pPr>
            <a:lvl3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3pPr>
            <a:lvl4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4pPr>
            <a:lvl5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5pPr>
            <a:lvl6pPr marL="511175" indent="1588" algn="l" rtl="0"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algn="l" rtl="0"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algn="l" rtl="0"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algn="l" rtl="0" fontAlgn="base">
              <a:lnSpc>
                <a:spcPct val="90000"/>
              </a:lnSpc>
              <a:spcBef>
                <a:spcPct val="0"/>
              </a:spcBef>
              <a:spcAft>
                <a:spcPct val="0"/>
              </a:spcAft>
              <a:defRPr sz="3000" b="1">
                <a:solidFill>
                  <a:schemeClr val="tx2"/>
                </a:solidFill>
                <a:latin typeface="Times New Roman" panose="02020603050405020304" pitchFamily="18" charset="0"/>
              </a:defRPr>
            </a:lvl9pPr>
          </a:lstStyle>
          <a:p>
            <a:pPr eaLnBrk="1" hangingPunct="1"/>
            <a:r>
              <a:rPr lang="zh-CN" altLang="en-US"/>
              <a:t>合子后障碍</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right)">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ox(out)">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狮虎兽">
            <a:extLst>
              <a:ext uri="{FF2B5EF4-FFF2-40B4-BE49-F238E27FC236}">
                <a16:creationId xmlns:a16="http://schemas.microsoft.com/office/drawing/2014/main" id="{B6D46679-1AC8-47A6-AA9E-1C1D45A5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8" y="0"/>
            <a:ext cx="7264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10" descr="stock photo : Close-up of a Tigers face.">
            <a:extLst>
              <a:ext uri="{FF2B5EF4-FFF2-40B4-BE49-F238E27FC236}">
                <a16:creationId xmlns:a16="http://schemas.microsoft.com/office/drawing/2014/main" id="{BA077711-B84A-454B-9C8B-83DD5DE81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5000"/>
          <a:stretch>
            <a:fillRect/>
          </a:stretch>
        </p:blipFill>
        <p:spPr bwMode="auto">
          <a:xfrm>
            <a:off x="4572000" y="3429000"/>
            <a:ext cx="364331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16" descr="stock photo : Lion (4 and a half years) - Panthera leo in front of a white background">
            <a:extLst>
              <a:ext uri="{FF2B5EF4-FFF2-40B4-BE49-F238E27FC236}">
                <a16:creationId xmlns:a16="http://schemas.microsoft.com/office/drawing/2014/main" id="{56BD77B3-3F80-44CA-9A7D-C41DB6342C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4256"/>
          <a:stretch>
            <a:fillRect/>
          </a:stretch>
        </p:blipFill>
        <p:spPr bwMode="auto">
          <a:xfrm>
            <a:off x="928688" y="0"/>
            <a:ext cx="3643312"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18" descr="stock photo : Siberian Liger">
            <a:extLst>
              <a:ext uri="{FF2B5EF4-FFF2-40B4-BE49-F238E27FC236}">
                <a16:creationId xmlns:a16="http://schemas.microsoft.com/office/drawing/2014/main" id="{E39E22AD-AB29-4873-BCB9-A758A2EA0A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3362" b="15958"/>
          <a:stretch>
            <a:fillRect/>
          </a:stretch>
        </p:blipFill>
        <p:spPr bwMode="auto">
          <a:xfrm>
            <a:off x="936625" y="3429000"/>
            <a:ext cx="36353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073534EA-9485-4016-BF50-1B3EFF031096}"/>
              </a:ext>
            </a:extLst>
          </p:cNvPr>
          <p:cNvSpPr txBox="1"/>
          <p:nvPr/>
        </p:nvSpPr>
        <p:spPr>
          <a:xfrm>
            <a:off x="3500438" y="214313"/>
            <a:ext cx="935037" cy="400050"/>
          </a:xfrm>
          <a:prstGeom prst="rect">
            <a:avLst/>
          </a:prstGeom>
          <a:noFill/>
        </p:spPr>
        <p:txBody>
          <a:bodyPr wrap="none">
            <a:spAutoFit/>
          </a:bodyPr>
          <a:lstStyle/>
          <a:p>
            <a:pPr eaLnBrk="1" hangingPunct="1">
              <a:defRPr/>
            </a:pPr>
            <a:r>
              <a:rPr lang="en-US" altLang="zh-CN" sz="2000" b="1">
                <a:effectLst>
                  <a:outerShdw blurRad="38100" dist="38100" dir="2700000" algn="tl">
                    <a:srgbClr val="C0C0C0"/>
                  </a:outerShdw>
                </a:effectLst>
                <a:latin typeface="Calligraph421 BT" pitchFamily="66" charset="0"/>
                <a:ea typeface="宋体" pitchFamily="2" charset="-122"/>
              </a:rPr>
              <a:t>LION</a:t>
            </a:r>
            <a:endParaRPr lang="zh-CN" altLang="en-US" sz="2000" b="1">
              <a:effectLst>
                <a:outerShdw blurRad="38100" dist="38100" dir="2700000" algn="tl">
                  <a:srgbClr val="C0C0C0"/>
                </a:outerShdw>
              </a:effectLst>
              <a:latin typeface="Calligraph421 BT" pitchFamily="66" charset="0"/>
              <a:ea typeface="宋体" pitchFamily="2" charset="-122"/>
            </a:endParaRPr>
          </a:p>
        </p:txBody>
      </p:sp>
      <p:sp>
        <p:nvSpPr>
          <p:cNvPr id="16" name="TextBox 15">
            <a:extLst>
              <a:ext uri="{FF2B5EF4-FFF2-40B4-BE49-F238E27FC236}">
                <a16:creationId xmlns:a16="http://schemas.microsoft.com/office/drawing/2014/main" id="{E6E64A11-DA86-4A10-992F-4D372AD97726}"/>
              </a:ext>
            </a:extLst>
          </p:cNvPr>
          <p:cNvSpPr txBox="1"/>
          <p:nvPr/>
        </p:nvSpPr>
        <p:spPr>
          <a:xfrm>
            <a:off x="7215188" y="6457950"/>
            <a:ext cx="1054100" cy="400050"/>
          </a:xfrm>
          <a:prstGeom prst="rect">
            <a:avLst/>
          </a:prstGeom>
          <a:solidFill>
            <a:schemeClr val="bg1"/>
          </a:solidFill>
        </p:spPr>
        <p:txBody>
          <a:bodyPr wrap="none">
            <a:spAutoFit/>
          </a:bodyPr>
          <a:lstStyle/>
          <a:p>
            <a:pPr eaLnBrk="1" hangingPunct="1">
              <a:defRPr/>
            </a:pPr>
            <a:r>
              <a:rPr lang="en-US" altLang="zh-CN" sz="2000" b="1">
                <a:effectLst>
                  <a:outerShdw blurRad="38100" dist="38100" dir="2700000" algn="tl">
                    <a:srgbClr val="C0C0C0"/>
                  </a:outerShdw>
                </a:effectLst>
                <a:latin typeface="Calligraph421 BT" pitchFamily="66" charset="0"/>
                <a:ea typeface="宋体" pitchFamily="2" charset="-122"/>
              </a:rPr>
              <a:t>TIGER</a:t>
            </a:r>
            <a:endParaRPr lang="zh-CN" altLang="en-US" sz="2000" b="1">
              <a:effectLst>
                <a:outerShdw blurRad="38100" dist="38100" dir="2700000" algn="tl">
                  <a:srgbClr val="C0C0C0"/>
                </a:outerShdw>
              </a:effectLst>
              <a:latin typeface="Calligraph421 BT" pitchFamily="66" charset="0"/>
              <a:ea typeface="宋体" pitchFamily="2" charset="-122"/>
            </a:endParaRPr>
          </a:p>
        </p:txBody>
      </p:sp>
      <p:sp>
        <p:nvSpPr>
          <p:cNvPr id="17" name="TextBox 16">
            <a:extLst>
              <a:ext uri="{FF2B5EF4-FFF2-40B4-BE49-F238E27FC236}">
                <a16:creationId xmlns:a16="http://schemas.microsoft.com/office/drawing/2014/main" id="{CDC8077C-27BE-4510-A975-BB76D4FDE00A}"/>
              </a:ext>
            </a:extLst>
          </p:cNvPr>
          <p:cNvSpPr txBox="1"/>
          <p:nvPr/>
        </p:nvSpPr>
        <p:spPr>
          <a:xfrm>
            <a:off x="857250" y="6457950"/>
            <a:ext cx="2312988" cy="400050"/>
          </a:xfrm>
          <a:prstGeom prst="rect">
            <a:avLst/>
          </a:prstGeom>
          <a:solidFill>
            <a:schemeClr val="bg1"/>
          </a:solidFill>
        </p:spPr>
        <p:txBody>
          <a:bodyPr wrap="none">
            <a:spAutoFit/>
          </a:bodyPr>
          <a:lstStyle/>
          <a:p>
            <a:pPr eaLnBrk="1" hangingPunct="1">
              <a:defRPr/>
            </a:pPr>
            <a:r>
              <a:rPr lang="zh-CN" altLang="en-US" sz="2000" b="1" dirty="0">
                <a:effectLst>
                  <a:outerShdw blurRad="38100" dist="38100" dir="2700000" algn="tl">
                    <a:srgbClr val="C0C0C0"/>
                  </a:outerShdw>
                </a:effectLst>
                <a:latin typeface="Calligraph421 BT" pitchFamily="66" charset="0"/>
                <a:ea typeface="宋体" pitchFamily="2" charset="-122"/>
              </a:rPr>
              <a:t>狮虎兽（</a:t>
            </a:r>
            <a:r>
              <a:rPr lang="en-US" altLang="zh-CN" sz="2000" b="1" dirty="0">
                <a:effectLst>
                  <a:outerShdw blurRad="38100" dist="38100" dir="2700000" algn="tl">
                    <a:srgbClr val="C0C0C0"/>
                  </a:outerShdw>
                </a:effectLst>
                <a:latin typeface="Calligraph421 BT" pitchFamily="66" charset="0"/>
                <a:ea typeface="宋体" pitchFamily="2" charset="-122"/>
              </a:rPr>
              <a:t>LIGER</a:t>
            </a:r>
            <a:r>
              <a:rPr lang="zh-CN" altLang="en-US" sz="2000" b="1" dirty="0">
                <a:effectLst>
                  <a:outerShdw blurRad="38100" dist="38100" dir="2700000" algn="tl">
                    <a:srgbClr val="C0C0C0"/>
                  </a:outerShdw>
                </a:effectLst>
                <a:latin typeface="Calligraph421 BT" pitchFamily="66" charset="0"/>
                <a:ea typeface="宋体" pitchFamily="2" charset="-122"/>
              </a:rPr>
              <a:t>）</a:t>
            </a:r>
          </a:p>
        </p:txBody>
      </p:sp>
      <p:sp>
        <p:nvSpPr>
          <p:cNvPr id="18" name="TextBox 17">
            <a:extLst>
              <a:ext uri="{FF2B5EF4-FFF2-40B4-BE49-F238E27FC236}">
                <a16:creationId xmlns:a16="http://schemas.microsoft.com/office/drawing/2014/main" id="{B722BC9B-6E03-49C5-80FE-3AB0D5CC8B07}"/>
              </a:ext>
            </a:extLst>
          </p:cNvPr>
          <p:cNvSpPr txBox="1"/>
          <p:nvPr/>
        </p:nvSpPr>
        <p:spPr>
          <a:xfrm>
            <a:off x="4572000" y="0"/>
            <a:ext cx="1571625" cy="708025"/>
          </a:xfrm>
          <a:prstGeom prst="rect">
            <a:avLst/>
          </a:prstGeom>
          <a:solidFill>
            <a:schemeClr val="bg1"/>
          </a:solidFill>
        </p:spPr>
        <p:txBody>
          <a:bodyPr>
            <a:spAutoFit/>
          </a:bodyPr>
          <a:lstStyle/>
          <a:p>
            <a:pPr algn="ctr" eaLnBrk="1" hangingPunct="1">
              <a:defRPr/>
            </a:pPr>
            <a:r>
              <a:rPr lang="zh-CN" altLang="en-US" sz="2000" b="1" dirty="0">
                <a:effectLst>
                  <a:outerShdw blurRad="38100" dist="38100" dir="2700000" algn="tl">
                    <a:srgbClr val="C0C0C0"/>
                  </a:outerShdw>
                </a:effectLst>
                <a:latin typeface="Calligraph421 BT" pitchFamily="66" charset="0"/>
                <a:ea typeface="宋体" pitchFamily="2" charset="-122"/>
              </a:rPr>
              <a:t>虎狮兽</a:t>
            </a:r>
            <a:endParaRPr lang="en-US" altLang="zh-CN" sz="2000" b="1" dirty="0">
              <a:effectLst>
                <a:outerShdw blurRad="38100" dist="38100" dir="2700000" algn="tl">
                  <a:srgbClr val="C0C0C0"/>
                </a:outerShdw>
              </a:effectLst>
              <a:latin typeface="Calligraph421 BT" pitchFamily="66" charset="0"/>
              <a:ea typeface="宋体" pitchFamily="2" charset="-122"/>
            </a:endParaRPr>
          </a:p>
          <a:p>
            <a:pPr algn="ctr" eaLnBrk="1" hangingPunct="1">
              <a:defRPr/>
            </a:pPr>
            <a:r>
              <a:rPr lang="zh-CN" altLang="en-US" sz="2000" b="1" dirty="0">
                <a:effectLst>
                  <a:outerShdw blurRad="38100" dist="38100" dir="2700000" algn="tl">
                    <a:srgbClr val="C0C0C0"/>
                  </a:outerShdw>
                </a:effectLst>
                <a:latin typeface="Calligraph421 BT" pitchFamily="66" charset="0"/>
                <a:ea typeface="宋体" pitchFamily="2" charset="-122"/>
              </a:rPr>
              <a:t>（</a:t>
            </a:r>
            <a:r>
              <a:rPr lang="en-US" altLang="zh-CN" sz="2000" b="1" dirty="0">
                <a:effectLst>
                  <a:outerShdw blurRad="38100" dist="38100" dir="2700000" algn="tl">
                    <a:srgbClr val="C0C0C0"/>
                  </a:outerShdw>
                </a:effectLst>
                <a:latin typeface="Calligraph421 BT" pitchFamily="66" charset="0"/>
                <a:ea typeface="宋体" pitchFamily="2" charset="-122"/>
              </a:rPr>
              <a:t>TIGON</a:t>
            </a:r>
            <a:r>
              <a:rPr lang="zh-CN" altLang="en-US" sz="2000" b="1" dirty="0">
                <a:effectLst>
                  <a:outerShdw blurRad="38100" dist="38100" dir="2700000" algn="tl">
                    <a:srgbClr val="C0C0C0"/>
                  </a:outerShdw>
                </a:effectLst>
                <a:latin typeface="Calligraph421 BT" pitchFamily="66" charset="0"/>
                <a:ea typeface="宋体" pitchFamily="2" charset="-122"/>
              </a:rPr>
              <a:t>）</a:t>
            </a:r>
          </a:p>
        </p:txBody>
      </p:sp>
      <p:sp>
        <p:nvSpPr>
          <p:cNvPr id="10" name="矩形 9">
            <a:extLst>
              <a:ext uri="{FF2B5EF4-FFF2-40B4-BE49-F238E27FC236}">
                <a16:creationId xmlns:a16="http://schemas.microsoft.com/office/drawing/2014/main" id="{81441B43-479D-426F-963E-7819124D7842}"/>
              </a:ext>
            </a:extLst>
          </p:cNvPr>
          <p:cNvSpPr/>
          <p:nvPr/>
        </p:nvSpPr>
        <p:spPr>
          <a:xfrm>
            <a:off x="3260362" y="3168470"/>
            <a:ext cx="2698175" cy="52322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pPr eaLnBrk="1" hangingPunct="1">
              <a:defRPr/>
            </a:pPr>
            <a:r>
              <a:rPr lang="zh-CN" altLang="en-US"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不可育杂交后代</a:t>
            </a:r>
          </a:p>
        </p:txBody>
      </p:sp>
      <p:sp>
        <p:nvSpPr>
          <p:cNvPr id="12" name="文本框 11">
            <a:extLst>
              <a:ext uri="{FF2B5EF4-FFF2-40B4-BE49-F238E27FC236}">
                <a16:creationId xmlns:a16="http://schemas.microsoft.com/office/drawing/2014/main" id="{4117397A-742A-411E-83A5-FAF2465634CD}"/>
              </a:ext>
            </a:extLst>
          </p:cNvPr>
          <p:cNvSpPr txBox="1"/>
          <p:nvPr/>
        </p:nvSpPr>
        <p:spPr>
          <a:xfrm>
            <a:off x="3581985" y="616523"/>
            <a:ext cx="989856" cy="461665"/>
          </a:xfrm>
          <a:prstGeom prst="rect">
            <a:avLst/>
          </a:prstGeom>
          <a:solidFill>
            <a:schemeClr val="accent2"/>
          </a:solidFill>
        </p:spPr>
        <p:txBody>
          <a:bodyPr wrap="square">
            <a:spAutoFit/>
          </a:bodyPr>
          <a:lstStyle/>
          <a:p>
            <a:pPr algn="ctr"/>
            <a:r>
              <a:rPr lang="en-US" altLang="zh-CN" sz="2400" b="1" dirty="0"/>
              <a:t>n=19 </a:t>
            </a:r>
            <a:endParaRPr lang="zh-CN" altLang="en-US" sz="2400" b="1" dirty="0"/>
          </a:p>
        </p:txBody>
      </p:sp>
      <p:sp>
        <p:nvSpPr>
          <p:cNvPr id="14" name="文本框 13">
            <a:extLst>
              <a:ext uri="{FF2B5EF4-FFF2-40B4-BE49-F238E27FC236}">
                <a16:creationId xmlns:a16="http://schemas.microsoft.com/office/drawing/2014/main" id="{1ABE8086-E39A-40F2-9D17-7D1E1F311B12}"/>
              </a:ext>
            </a:extLst>
          </p:cNvPr>
          <p:cNvSpPr txBox="1"/>
          <p:nvPr/>
        </p:nvSpPr>
        <p:spPr>
          <a:xfrm>
            <a:off x="7230961" y="5996285"/>
            <a:ext cx="989856" cy="461665"/>
          </a:xfrm>
          <a:prstGeom prst="rect">
            <a:avLst/>
          </a:prstGeom>
          <a:solidFill>
            <a:schemeClr val="accent2"/>
          </a:solidFill>
        </p:spPr>
        <p:txBody>
          <a:bodyPr wrap="square">
            <a:spAutoFit/>
          </a:bodyPr>
          <a:lstStyle>
            <a:defPPr>
              <a:defRPr lang="en-US"/>
            </a:defPPr>
            <a:lvl1pPr algn="ctr">
              <a:defRPr sz="2400" b="1"/>
            </a:lvl1pPr>
          </a:lstStyle>
          <a:p>
            <a:r>
              <a:rPr lang="en-US" altLang="zh-CN" dirty="0"/>
              <a:t>n=18</a:t>
            </a:r>
            <a:endParaRPr lang="zh-CN" altLang="en-US" dirty="0"/>
          </a:p>
        </p:txBody>
      </p:sp>
    </p:spTree>
    <p:extLst>
      <p:ext uri="{BB962C8B-B14F-4D97-AF65-F5344CB8AC3E}">
        <p14:creationId xmlns:p14="http://schemas.microsoft.com/office/powerpoint/2010/main" val="2596017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FC68B9BC-8003-45B3-9C0A-13DE7EA19B37}"/>
              </a:ext>
            </a:extLst>
          </p:cNvPr>
          <p:cNvSpPr>
            <a:spLocks noGrp="1"/>
          </p:cNvSpPr>
          <p:nvPr>
            <p:ph type="subTitle" idx="4294967295"/>
          </p:nvPr>
        </p:nvSpPr>
        <p:spPr>
          <a:xfrm>
            <a:off x="899592" y="1844824"/>
            <a:ext cx="6984776" cy="1569660"/>
          </a:xfrm>
        </p:spPr>
        <p:txBody>
          <a:bodyPr/>
          <a:lstStyle/>
          <a:p>
            <a:pPr marL="0" indent="0">
              <a:buNone/>
            </a:pPr>
            <a:r>
              <a:rPr lang="zh-CN" altLang="en-US" sz="4800" dirty="0">
                <a:solidFill>
                  <a:srgbClr val="990066"/>
                </a:solidFill>
              </a:rPr>
              <a:t>第一节 种群的数量特征</a:t>
            </a:r>
          </a:p>
        </p:txBody>
      </p:sp>
      <p:sp>
        <p:nvSpPr>
          <p:cNvPr id="2" name="标题 1">
            <a:extLst>
              <a:ext uri="{FF2B5EF4-FFF2-40B4-BE49-F238E27FC236}">
                <a16:creationId xmlns:a16="http://schemas.microsoft.com/office/drawing/2014/main" id="{C47622B4-5375-4D19-A634-B6F6673E278B}"/>
              </a:ext>
            </a:extLst>
          </p:cNvPr>
          <p:cNvSpPr>
            <a:spLocks noGrp="1"/>
          </p:cNvSpPr>
          <p:nvPr>
            <p:ph type="ctrTitle"/>
          </p:nvPr>
        </p:nvSpPr>
        <p:spPr>
          <a:xfrm>
            <a:off x="111364" y="401906"/>
            <a:ext cx="8709025" cy="784830"/>
          </a:xfrm>
        </p:spPr>
        <p:txBody>
          <a:bodyPr/>
          <a:lstStyle/>
          <a:p>
            <a:r>
              <a:rPr lang="zh-CN" altLang="en-US" dirty="0"/>
              <a:t>第六章 种群及其动态</a:t>
            </a:r>
          </a:p>
        </p:txBody>
      </p:sp>
    </p:spTree>
    <p:extLst>
      <p:ext uri="{BB962C8B-B14F-4D97-AF65-F5344CB8AC3E}">
        <p14:creationId xmlns:p14="http://schemas.microsoft.com/office/powerpoint/2010/main" val="1308355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内容占位符 2">
            <a:extLst>
              <a:ext uri="{FF2B5EF4-FFF2-40B4-BE49-F238E27FC236}">
                <a16:creationId xmlns:a16="http://schemas.microsoft.com/office/drawing/2014/main" id="{8B7C627E-0C3D-4F19-A842-55021F4E9397}"/>
              </a:ext>
            </a:extLst>
          </p:cNvPr>
          <p:cNvSpPr>
            <a:spLocks noGrp="1" noChangeArrowheads="1"/>
          </p:cNvSpPr>
          <p:nvPr>
            <p:ph idx="4294967295"/>
          </p:nvPr>
        </p:nvSpPr>
        <p:spPr>
          <a:xfrm>
            <a:off x="395536" y="1119271"/>
            <a:ext cx="8534400" cy="1878013"/>
          </a:xfrm>
        </p:spPr>
        <p:txBody>
          <a:bodyPr/>
          <a:lstStyle/>
          <a:p>
            <a:r>
              <a:rPr lang="zh-CN" altLang="en-US" dirty="0">
                <a:solidFill>
                  <a:srgbClr val="FF0000"/>
                </a:solidFill>
              </a:rPr>
              <a:t>杂种衰败（</a:t>
            </a:r>
            <a:r>
              <a:rPr lang="en-US" altLang="zh-CN" dirty="0">
                <a:solidFill>
                  <a:srgbClr val="FF0000"/>
                </a:solidFill>
              </a:rPr>
              <a:t>Hybrid breakdown </a:t>
            </a:r>
            <a:r>
              <a:rPr lang="zh-CN" altLang="en-US" dirty="0">
                <a:solidFill>
                  <a:srgbClr val="FF0000"/>
                </a:solidFill>
              </a:rPr>
              <a:t>）</a:t>
            </a:r>
            <a:r>
              <a:rPr lang="zh-CN" altLang="en-US" dirty="0"/>
              <a:t>：</a:t>
            </a:r>
            <a:r>
              <a:rPr lang="zh-CN" altLang="en-US" sz="2800" dirty="0"/>
              <a:t>第一代杂种是能存活而且是可育的，但当子一代杂种彼此间交配或同任一亲本交配，其子代却是衰弱或者不育的</a:t>
            </a:r>
            <a:endParaRPr lang="zh-CN" altLang="en-US" dirty="0"/>
          </a:p>
        </p:txBody>
      </p:sp>
      <p:pic>
        <p:nvPicPr>
          <p:cNvPr id="76804" name="Picture 6" descr="24_03lReproBarriers-U">
            <a:extLst>
              <a:ext uri="{FF2B5EF4-FFF2-40B4-BE49-F238E27FC236}">
                <a16:creationId xmlns:a16="http://schemas.microsoft.com/office/drawing/2014/main" id="{0F9AE6AA-A876-4DD1-AC7E-567C1B1CD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75" y="3113088"/>
            <a:ext cx="3448050" cy="352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4C145F30-0A3D-4A5E-A126-7735F58587DC}"/>
              </a:ext>
            </a:extLst>
          </p:cNvPr>
          <p:cNvPicPr>
            <a:picLocks noChangeAspect="1" noChangeArrowheads="1"/>
          </p:cNvPicPr>
          <p:nvPr/>
        </p:nvPicPr>
        <p:blipFill>
          <a:blip r:embed="rId4"/>
          <a:srcRect l="1871" r="1871"/>
          <a:stretch>
            <a:fillRect/>
          </a:stretch>
        </p:blipFill>
        <p:spPr bwMode="auto">
          <a:xfrm>
            <a:off x="4460875" y="3113088"/>
            <a:ext cx="3733800" cy="2579687"/>
          </a:xfrm>
          <a:prstGeom prst="rect">
            <a:avLst/>
          </a:prstGeom>
          <a:noFill/>
          <a:ln>
            <a:noFill/>
          </a:ln>
          <a:effectLst>
            <a:outerShdw blurRad="63500" dist="38099" dir="2700000" algn="ctr" rotWithShape="0">
              <a:srgbClr val="063404">
                <a:alpha val="74998"/>
              </a:srgbClr>
            </a:outerShdw>
          </a:effectLst>
        </p:spPr>
      </p:pic>
      <p:sp>
        <p:nvSpPr>
          <p:cNvPr id="76806" name="矩形 1">
            <a:extLst>
              <a:ext uri="{FF2B5EF4-FFF2-40B4-BE49-F238E27FC236}">
                <a16:creationId xmlns:a16="http://schemas.microsoft.com/office/drawing/2014/main" id="{A4974977-F468-418D-A8CC-7533E935A763}"/>
              </a:ext>
            </a:extLst>
          </p:cNvPr>
          <p:cNvSpPr>
            <a:spLocks noChangeArrowheads="1"/>
          </p:cNvSpPr>
          <p:nvPr/>
        </p:nvSpPr>
        <p:spPr bwMode="auto">
          <a:xfrm>
            <a:off x="4459288" y="5710238"/>
            <a:ext cx="42005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r>
              <a:rPr lang="zh-CN" altLang="en-US" sz="2400" b="1">
                <a:latin typeface="宋体" panose="02010600030101010101" pitchFamily="2" charset="-122"/>
                <a:ea typeface="宋体" panose="02010600030101010101" pitchFamily="2" charset="-122"/>
              </a:rPr>
              <a:t>在栽培稻种中，杂种很活跃，但下一代植株很小且不育</a:t>
            </a:r>
          </a:p>
        </p:txBody>
      </p:sp>
      <p:sp>
        <p:nvSpPr>
          <p:cNvPr id="7" name="标题 1">
            <a:extLst>
              <a:ext uri="{FF2B5EF4-FFF2-40B4-BE49-F238E27FC236}">
                <a16:creationId xmlns:a16="http://schemas.microsoft.com/office/drawing/2014/main" id="{C649C0B2-18C3-4829-B324-24BFFCB3EEB0}"/>
              </a:ext>
            </a:extLst>
          </p:cNvPr>
          <p:cNvSpPr txBox="1">
            <a:spLocks noChangeArrowheads="1"/>
          </p:cNvSpPr>
          <p:nvPr/>
        </p:nvSpPr>
        <p:spPr bwMode="auto">
          <a:xfrm>
            <a:off x="361950" y="213518"/>
            <a:ext cx="85344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53975" indent="1588" algn="l" rtl="0" fontAlgn="base">
              <a:lnSpc>
                <a:spcPct val="90000"/>
              </a:lnSpc>
              <a:spcBef>
                <a:spcPct val="0"/>
              </a:spcBef>
              <a:spcAft>
                <a:spcPct val="0"/>
              </a:spcAft>
              <a:defRPr sz="4000" b="1" kern="1200">
                <a:solidFill>
                  <a:schemeClr val="bg2"/>
                </a:solidFill>
                <a:latin typeface="微软雅黑" panose="020B0503020204020204" pitchFamily="34" charset="-122"/>
                <a:ea typeface="微软雅黑" panose="020B0503020204020204" pitchFamily="34" charset="-122"/>
                <a:cs typeface="+mj-cs"/>
              </a:defRPr>
            </a:lvl1pPr>
            <a:lvl2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2pPr>
            <a:lvl3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3pPr>
            <a:lvl4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4pPr>
            <a:lvl5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5pPr>
            <a:lvl6pPr marL="511175" indent="1588" algn="l" rtl="0"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algn="l" rtl="0"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algn="l" rtl="0"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algn="l" rtl="0" fontAlgn="base">
              <a:lnSpc>
                <a:spcPct val="90000"/>
              </a:lnSpc>
              <a:spcBef>
                <a:spcPct val="0"/>
              </a:spcBef>
              <a:spcAft>
                <a:spcPct val="0"/>
              </a:spcAft>
              <a:defRPr sz="3000" b="1">
                <a:solidFill>
                  <a:schemeClr val="tx2"/>
                </a:solidFill>
                <a:latin typeface="Times New Roman" panose="02020603050405020304" pitchFamily="18" charset="0"/>
              </a:defRPr>
            </a:lvl9pPr>
          </a:lstStyle>
          <a:p>
            <a:pPr eaLnBrk="1" hangingPunct="1"/>
            <a:r>
              <a:rPr lang="zh-CN" altLang="en-US"/>
              <a:t>合子后障碍</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3">
            <a:extLst>
              <a:ext uri="{FF2B5EF4-FFF2-40B4-BE49-F238E27FC236}">
                <a16:creationId xmlns:a16="http://schemas.microsoft.com/office/drawing/2014/main" id="{90101EA8-CC53-47EE-850E-7267EFC83DF8}"/>
              </a:ext>
            </a:extLst>
          </p:cNvPr>
          <p:cNvSpPr txBox="1">
            <a:spLocks noChangeArrowheads="1"/>
          </p:cNvSpPr>
          <p:nvPr/>
        </p:nvSpPr>
        <p:spPr bwMode="auto">
          <a:xfrm>
            <a:off x="642938" y="928690"/>
            <a:ext cx="80010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50000"/>
              </a:spcBef>
              <a:buClrTx/>
              <a:buFontTx/>
              <a:buNone/>
            </a:pPr>
            <a:r>
              <a:rPr lang="zh-CN" altLang="en-US" sz="2000" dirty="0">
                <a:solidFill>
                  <a:schemeClr val="tx1"/>
                </a:solidFill>
                <a:latin typeface="Arial" panose="020B0604020202020204" pitchFamily="34" charset="0"/>
                <a:ea typeface="微软雅黑" panose="020B0503020204020204" pitchFamily="34" charset="-122"/>
                <a:cs typeface="Arial" panose="020B0604020202020204" pitchFamily="34" charset="0"/>
              </a:rPr>
              <a:t>生物分类等级很多</a:t>
            </a:r>
            <a:r>
              <a:rPr lang="en-US" altLang="zh-CN" sz="2000" dirty="0">
                <a:solidFill>
                  <a:schemeClr val="tx1"/>
                </a:solidFill>
                <a:latin typeface="Arial" panose="020B0604020202020204" pitchFamily="34" charset="0"/>
                <a:ea typeface="微软雅黑" panose="020B0503020204020204" pitchFamily="34" charset="-122"/>
                <a:cs typeface="Arial" panose="020B0604020202020204" pitchFamily="34" charset="0"/>
              </a:rPr>
              <a:t>, </a:t>
            </a:r>
            <a:r>
              <a:rPr lang="zh-CN" altLang="en-US" sz="2000" dirty="0">
                <a:solidFill>
                  <a:schemeClr val="tx1"/>
                </a:solidFill>
                <a:latin typeface="Arial" panose="020B0604020202020204" pitchFamily="34" charset="0"/>
                <a:ea typeface="微软雅黑" panose="020B0503020204020204" pitchFamily="34" charset="-122"/>
                <a:cs typeface="Arial" panose="020B0604020202020204" pitchFamily="34" charset="0"/>
              </a:rPr>
              <a:t>其中基本的是种。种的命名采用瑞典人林奈 </a:t>
            </a:r>
            <a:r>
              <a:rPr lang="en-US" altLang="zh-CN" sz="2000" dirty="0">
                <a:solidFill>
                  <a:schemeClr val="tx1"/>
                </a:solidFill>
                <a:latin typeface="Arial" panose="020B0604020202020204" pitchFamily="34" charset="0"/>
                <a:ea typeface="微软雅黑" panose="020B0503020204020204" pitchFamily="34" charset="-122"/>
                <a:cs typeface="Arial" panose="020B0604020202020204" pitchFamily="34" charset="0"/>
              </a:rPr>
              <a:t>(Carl von </a:t>
            </a:r>
            <a:r>
              <a:rPr lang="en-US" altLang="zh-CN" sz="2000" dirty="0" err="1">
                <a:solidFill>
                  <a:schemeClr val="tx1"/>
                </a:solidFill>
                <a:latin typeface="Arial" panose="020B0604020202020204" pitchFamily="34" charset="0"/>
                <a:ea typeface="微软雅黑" panose="020B0503020204020204" pitchFamily="34" charset="-122"/>
                <a:cs typeface="Arial" panose="020B0604020202020204" pitchFamily="34" charset="0"/>
              </a:rPr>
              <a:t>Linne</a:t>
            </a:r>
            <a:r>
              <a:rPr lang="en-US" altLang="zh-CN" sz="2000" dirty="0">
                <a:solidFill>
                  <a:schemeClr val="tx1"/>
                </a:solidFill>
                <a:latin typeface="Arial" panose="020B0604020202020204" pitchFamily="34" charset="0"/>
                <a:ea typeface="微软雅黑" panose="020B0503020204020204" pitchFamily="34" charset="-122"/>
                <a:cs typeface="Arial" panose="020B0604020202020204" pitchFamily="34" charset="0"/>
              </a:rPr>
              <a:t>) </a:t>
            </a:r>
            <a:r>
              <a:rPr lang="zh-CN" altLang="en-US" sz="2000" dirty="0">
                <a:solidFill>
                  <a:schemeClr val="tx1"/>
                </a:solidFill>
                <a:latin typeface="Arial" panose="020B0604020202020204" pitchFamily="34" charset="0"/>
                <a:ea typeface="微软雅黑" panose="020B0503020204020204" pitchFamily="34" charset="-122"/>
                <a:cs typeface="Arial" panose="020B0604020202020204" pitchFamily="34" charset="0"/>
              </a:rPr>
              <a:t>在</a:t>
            </a:r>
            <a:r>
              <a:rPr lang="en-US" altLang="zh-CN" sz="2000" dirty="0">
                <a:solidFill>
                  <a:schemeClr val="tx1"/>
                </a:solidFill>
                <a:latin typeface="Arial" panose="020B0604020202020204" pitchFamily="34" charset="0"/>
                <a:ea typeface="微软雅黑" panose="020B0503020204020204" pitchFamily="34" charset="-122"/>
                <a:cs typeface="Arial" panose="020B0604020202020204" pitchFamily="34" charset="0"/>
              </a:rPr>
              <a:t>《</a:t>
            </a:r>
            <a:r>
              <a:rPr lang="zh-CN" altLang="en-US" sz="2000" dirty="0">
                <a:solidFill>
                  <a:schemeClr val="tx1"/>
                </a:solidFill>
                <a:latin typeface="Arial" panose="020B0604020202020204" pitchFamily="34" charset="0"/>
                <a:ea typeface="微软雅黑" panose="020B0503020204020204" pitchFamily="34" charset="-122"/>
                <a:cs typeface="Arial" panose="020B0604020202020204" pitchFamily="34" charset="0"/>
              </a:rPr>
              <a:t>自然系统</a:t>
            </a:r>
            <a:r>
              <a:rPr lang="en-US" altLang="zh-CN" sz="2000" dirty="0">
                <a:solidFill>
                  <a:schemeClr val="tx1"/>
                </a:solidFill>
                <a:latin typeface="Arial" panose="020B0604020202020204" pitchFamily="34" charset="0"/>
                <a:ea typeface="微软雅黑" panose="020B0503020204020204" pitchFamily="34" charset="-122"/>
                <a:cs typeface="Arial" panose="020B0604020202020204" pitchFamily="34" charset="0"/>
              </a:rPr>
              <a:t>》 (Systema Naturae) </a:t>
            </a:r>
            <a:r>
              <a:rPr lang="zh-CN" altLang="en-US" sz="2000" dirty="0">
                <a:solidFill>
                  <a:schemeClr val="tx1"/>
                </a:solidFill>
                <a:latin typeface="Arial" panose="020B0604020202020204" pitchFamily="34" charset="0"/>
                <a:ea typeface="微软雅黑" panose="020B0503020204020204" pitchFamily="34" charset="-122"/>
                <a:cs typeface="Arial" panose="020B0604020202020204" pitchFamily="34" charset="0"/>
              </a:rPr>
              <a:t>第十版所一贯使用的</a:t>
            </a:r>
            <a:r>
              <a:rPr lang="zh-CN" altLang="en-US" sz="2000" dirty="0">
                <a:solidFill>
                  <a:srgbClr val="FF0000"/>
                </a:solidFill>
                <a:latin typeface="Arial" panose="020B0604020202020204" pitchFamily="34" charset="0"/>
                <a:ea typeface="微软雅黑" panose="020B0503020204020204" pitchFamily="34" charset="-122"/>
                <a:cs typeface="Arial" panose="020B0604020202020204" pitchFamily="34" charset="0"/>
              </a:rPr>
              <a:t>双名法</a:t>
            </a:r>
            <a:r>
              <a:rPr lang="zh-CN" altLang="en-US" sz="2000" dirty="0">
                <a:solidFill>
                  <a:schemeClr val="tx1"/>
                </a:solidFill>
                <a:latin typeface="Arial" panose="020B0604020202020204" pitchFamily="34" charset="0"/>
                <a:ea typeface="微软雅黑" panose="020B0503020204020204" pitchFamily="34" charset="-122"/>
                <a:cs typeface="Arial" panose="020B0604020202020204" pitchFamily="34" charset="0"/>
              </a:rPr>
              <a:t> </a:t>
            </a:r>
            <a:r>
              <a:rPr lang="en-US" altLang="zh-CN" sz="2000" dirty="0">
                <a:solidFill>
                  <a:schemeClr val="tx1"/>
                </a:solidFill>
                <a:latin typeface="Arial" panose="020B0604020202020204" pitchFamily="34" charset="0"/>
                <a:ea typeface="微软雅黑" panose="020B0503020204020204" pitchFamily="34" charset="-122"/>
                <a:cs typeface="Arial" panose="020B0604020202020204" pitchFamily="34" charset="0"/>
              </a:rPr>
              <a:t>(</a:t>
            </a:r>
            <a:r>
              <a:rPr lang="en-US" altLang="zh-CN" sz="2000" dirty="0" err="1">
                <a:solidFill>
                  <a:schemeClr val="tx1"/>
                </a:solidFill>
                <a:latin typeface="Arial" panose="020B0604020202020204" pitchFamily="34" charset="0"/>
                <a:ea typeface="微软雅黑" panose="020B0503020204020204" pitchFamily="34" charset="-122"/>
                <a:cs typeface="Arial" panose="020B0604020202020204" pitchFamily="34" charset="0"/>
              </a:rPr>
              <a:t>nomenclatura</a:t>
            </a:r>
            <a:r>
              <a:rPr lang="en-US" altLang="zh-CN" sz="2000" dirty="0">
                <a:solidFill>
                  <a:schemeClr val="tx1"/>
                </a:solidFill>
                <a:latin typeface="Arial" panose="020B0604020202020204" pitchFamily="34" charset="0"/>
                <a:ea typeface="微软雅黑" panose="020B0503020204020204" pitchFamily="34" charset="-122"/>
                <a:cs typeface="Arial" panose="020B0604020202020204" pitchFamily="34" charset="0"/>
              </a:rPr>
              <a:t> </a:t>
            </a:r>
            <a:r>
              <a:rPr lang="en-US" altLang="zh-CN" sz="2000" dirty="0" err="1">
                <a:solidFill>
                  <a:schemeClr val="tx1"/>
                </a:solidFill>
                <a:latin typeface="Arial" panose="020B0604020202020204" pitchFamily="34" charset="0"/>
                <a:ea typeface="微软雅黑" panose="020B0503020204020204" pitchFamily="34" charset="-122"/>
                <a:cs typeface="Arial" panose="020B0604020202020204" pitchFamily="34" charset="0"/>
              </a:rPr>
              <a:t>binominalis</a:t>
            </a:r>
            <a:r>
              <a:rPr lang="en-US" altLang="zh-CN" sz="2000" dirty="0">
                <a:solidFill>
                  <a:schemeClr val="tx1"/>
                </a:solidFill>
                <a:latin typeface="Arial" panose="020B0604020202020204" pitchFamily="34" charset="0"/>
                <a:ea typeface="微软雅黑" panose="020B0503020204020204" pitchFamily="34" charset="-122"/>
                <a:cs typeface="Arial" panose="020B0604020202020204" pitchFamily="34" charset="0"/>
              </a:rPr>
              <a:t>), </a:t>
            </a:r>
            <a:r>
              <a:rPr lang="zh-CN" altLang="en-US" sz="2000" dirty="0">
                <a:solidFill>
                  <a:schemeClr val="tx1"/>
                </a:solidFill>
                <a:latin typeface="Arial" panose="020B0604020202020204" pitchFamily="34" charset="0"/>
                <a:ea typeface="微软雅黑" panose="020B0503020204020204" pitchFamily="34" charset="-122"/>
                <a:cs typeface="Arial" panose="020B0604020202020204" pitchFamily="34" charset="0"/>
              </a:rPr>
              <a:t>文字沿用当时欧洲最为通行的古代语言</a:t>
            </a:r>
            <a:r>
              <a:rPr lang="en-US" altLang="zh-CN" sz="2000" dirty="0">
                <a:solidFill>
                  <a:schemeClr val="tx1"/>
                </a:solidFill>
                <a:latin typeface="Arial" panose="020B0604020202020204" pitchFamily="34" charset="0"/>
                <a:ea typeface="微软雅黑" panose="020B0503020204020204" pitchFamily="34" charset="-122"/>
                <a:cs typeface="Arial" panose="020B0604020202020204" pitchFamily="34" charset="0"/>
              </a:rPr>
              <a:t>——</a:t>
            </a:r>
            <a:r>
              <a:rPr lang="zh-CN" altLang="en-US" sz="2000" dirty="0">
                <a:solidFill>
                  <a:schemeClr val="tx1"/>
                </a:solidFill>
                <a:latin typeface="Arial" panose="020B0604020202020204" pitchFamily="34" charset="0"/>
                <a:ea typeface="微软雅黑" panose="020B0503020204020204" pitchFamily="34" charset="-122"/>
                <a:cs typeface="Arial" panose="020B0604020202020204" pitchFamily="34" charset="0"/>
              </a:rPr>
              <a:t>拉丁语。</a:t>
            </a:r>
          </a:p>
          <a:p>
            <a:pPr eaLnBrk="1" hangingPunct="1">
              <a:spcBef>
                <a:spcPct val="50000"/>
              </a:spcBef>
              <a:buClrTx/>
              <a:buFontTx/>
              <a:buNone/>
            </a:pPr>
            <a:r>
              <a:rPr lang="zh-CN" altLang="en-US" sz="2000" dirty="0">
                <a:solidFill>
                  <a:srgbClr val="FF0000"/>
                </a:solidFill>
                <a:latin typeface="Arial" panose="020B0604020202020204" pitchFamily="34" charset="0"/>
                <a:ea typeface="微软雅黑" panose="020B0503020204020204" pitchFamily="34" charset="-122"/>
                <a:cs typeface="Arial" panose="020B0604020202020204" pitchFamily="34" charset="0"/>
              </a:rPr>
              <a:t>        双名法规定一个种的名称由两个词组成</a:t>
            </a:r>
            <a:r>
              <a:rPr lang="en-US" altLang="zh-CN" sz="2000" dirty="0">
                <a:solidFill>
                  <a:srgbClr val="FF0000"/>
                </a:solidFill>
                <a:latin typeface="Arial" panose="020B0604020202020204" pitchFamily="34" charset="0"/>
                <a:ea typeface="微软雅黑" panose="020B0503020204020204" pitchFamily="34" charset="-122"/>
                <a:cs typeface="Arial" panose="020B0604020202020204" pitchFamily="34" charset="0"/>
              </a:rPr>
              <a:t>, </a:t>
            </a:r>
            <a:r>
              <a:rPr lang="zh-CN" altLang="en-US" sz="2000" dirty="0">
                <a:solidFill>
                  <a:srgbClr val="FF0000"/>
                </a:solidFill>
                <a:latin typeface="Arial" panose="020B0604020202020204" pitchFamily="34" charset="0"/>
                <a:ea typeface="微软雅黑" panose="020B0503020204020204" pitchFamily="34" charset="-122"/>
                <a:cs typeface="Arial" panose="020B0604020202020204" pitchFamily="34" charset="0"/>
              </a:rPr>
              <a:t>第一词为属名</a:t>
            </a:r>
            <a:r>
              <a:rPr lang="en-US" altLang="zh-CN" sz="2000" dirty="0">
                <a:solidFill>
                  <a:srgbClr val="FF0000"/>
                </a:solidFill>
                <a:latin typeface="Arial" panose="020B0604020202020204" pitchFamily="34" charset="0"/>
                <a:ea typeface="微软雅黑" panose="020B0503020204020204" pitchFamily="34" charset="-122"/>
                <a:cs typeface="Arial" panose="020B0604020202020204" pitchFamily="34" charset="0"/>
              </a:rPr>
              <a:t>, </a:t>
            </a:r>
            <a:r>
              <a:rPr lang="zh-CN" altLang="en-US" sz="2000" dirty="0">
                <a:solidFill>
                  <a:srgbClr val="FF0000"/>
                </a:solidFill>
                <a:latin typeface="Arial" panose="020B0604020202020204" pitchFamily="34" charset="0"/>
                <a:ea typeface="微软雅黑" panose="020B0503020204020204" pitchFamily="34" charset="-122"/>
                <a:cs typeface="Arial" panose="020B0604020202020204" pitchFamily="34" charset="0"/>
              </a:rPr>
              <a:t>第二个词称为种本名 </a:t>
            </a:r>
            <a:r>
              <a:rPr lang="en-US" altLang="zh-CN" sz="2000" dirty="0">
                <a:solidFill>
                  <a:srgbClr val="FF0000"/>
                </a:solidFill>
                <a:latin typeface="Arial" panose="020B0604020202020204" pitchFamily="34" charset="0"/>
                <a:ea typeface="微软雅黑" panose="020B0503020204020204" pitchFamily="34" charset="-122"/>
                <a:cs typeface="Arial" panose="020B0604020202020204" pitchFamily="34" charset="0"/>
              </a:rPr>
              <a:t>(</a:t>
            </a:r>
            <a:r>
              <a:rPr lang="en-US" altLang="zh-CN" sz="2000" dirty="0" err="1">
                <a:solidFill>
                  <a:srgbClr val="FF0000"/>
                </a:solidFill>
                <a:latin typeface="Arial" panose="020B0604020202020204" pitchFamily="34" charset="0"/>
                <a:ea typeface="微软雅黑" panose="020B0503020204020204" pitchFamily="34" charset="-122"/>
                <a:cs typeface="Arial" panose="020B0604020202020204" pitchFamily="34" charset="0"/>
              </a:rPr>
              <a:t>nomen</a:t>
            </a:r>
            <a:r>
              <a:rPr lang="en-US" altLang="zh-CN" sz="2000" dirty="0">
                <a:solidFill>
                  <a:srgbClr val="FF0000"/>
                </a:solidFill>
                <a:latin typeface="Arial" panose="020B0604020202020204" pitchFamily="34" charset="0"/>
                <a:ea typeface="微软雅黑" panose="020B0503020204020204" pitchFamily="34" charset="-122"/>
                <a:cs typeface="Arial" panose="020B0604020202020204" pitchFamily="34" charset="0"/>
              </a:rPr>
              <a:t> </a:t>
            </a:r>
            <a:r>
              <a:rPr lang="en-US" altLang="zh-CN" sz="2000" dirty="0" err="1">
                <a:solidFill>
                  <a:srgbClr val="FF0000"/>
                </a:solidFill>
                <a:latin typeface="Arial" panose="020B0604020202020204" pitchFamily="34" charset="0"/>
                <a:ea typeface="微软雅黑" panose="020B0503020204020204" pitchFamily="34" charset="-122"/>
                <a:cs typeface="Arial" panose="020B0604020202020204" pitchFamily="34" charset="0"/>
              </a:rPr>
              <a:t>triviale</a:t>
            </a:r>
            <a:r>
              <a:rPr lang="en-US" altLang="zh-CN" sz="2000" dirty="0">
                <a:solidFill>
                  <a:srgbClr val="FF0000"/>
                </a:solidFill>
                <a:latin typeface="Arial" panose="020B0604020202020204" pitchFamily="34" charset="0"/>
                <a:ea typeface="微软雅黑" panose="020B0503020204020204" pitchFamily="34" charset="-122"/>
                <a:cs typeface="Arial" panose="020B0604020202020204" pitchFamily="34" charset="0"/>
              </a:rPr>
              <a:t>)</a:t>
            </a:r>
            <a:r>
              <a:rPr lang="zh-CN" altLang="en-US" sz="2000" dirty="0">
                <a:solidFill>
                  <a:srgbClr val="FF0000"/>
                </a:solidFill>
                <a:latin typeface="Arial" panose="020B0604020202020204" pitchFamily="34" charset="0"/>
                <a:ea typeface="微软雅黑" panose="020B0503020204020204" pitchFamily="34" charset="-122"/>
                <a:cs typeface="Arial" panose="020B0604020202020204" pitchFamily="34" charset="0"/>
              </a:rPr>
              <a:t>。</a:t>
            </a:r>
            <a:endParaRPr lang="en-US" altLang="zh-CN" sz="2000"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a:p>
            <a:pPr algn="just" eaLnBrk="1" hangingPunct="1">
              <a:spcBef>
                <a:spcPct val="50000"/>
              </a:spcBef>
              <a:buClrTx/>
              <a:buFontTx/>
              <a:buNone/>
            </a:pPr>
            <a:r>
              <a:rPr lang="zh-CN" altLang="en-US" sz="2000" dirty="0">
                <a:solidFill>
                  <a:srgbClr val="002060"/>
                </a:solidFill>
                <a:latin typeface="Arial" panose="020B0604020202020204" pitchFamily="34" charset="0"/>
                <a:ea typeface="微软雅黑" panose="020B0503020204020204" pitchFamily="34" charset="-122"/>
                <a:cs typeface="Arial" panose="020B0604020202020204" pitchFamily="34" charset="0"/>
              </a:rPr>
              <a:t>学名的优点</a:t>
            </a:r>
            <a:r>
              <a:rPr lang="en-US" altLang="zh-CN" sz="2000" dirty="0">
                <a:solidFill>
                  <a:srgbClr val="002060"/>
                </a:solidFill>
                <a:latin typeface="Arial" panose="020B0604020202020204" pitchFamily="34" charset="0"/>
                <a:ea typeface="微软雅黑" panose="020B0503020204020204" pitchFamily="34" charset="-122"/>
                <a:cs typeface="Arial" panose="020B0604020202020204" pitchFamily="34" charset="0"/>
              </a:rPr>
              <a:t>, </a:t>
            </a:r>
            <a:r>
              <a:rPr lang="zh-CN" altLang="en-US" sz="2000" dirty="0">
                <a:solidFill>
                  <a:srgbClr val="002060"/>
                </a:solidFill>
                <a:latin typeface="Arial" panose="020B0604020202020204" pitchFamily="34" charset="0"/>
                <a:ea typeface="微软雅黑" panose="020B0503020204020204" pitchFamily="34" charset="-122"/>
                <a:cs typeface="Arial" panose="020B0604020202020204" pitchFamily="34" charset="0"/>
              </a:rPr>
              <a:t>不仅在于国际上的统一</a:t>
            </a:r>
            <a:r>
              <a:rPr lang="en-US" altLang="zh-CN" sz="2000" dirty="0">
                <a:solidFill>
                  <a:srgbClr val="002060"/>
                </a:solidFill>
                <a:latin typeface="Arial" panose="020B0604020202020204" pitchFamily="34" charset="0"/>
                <a:ea typeface="微软雅黑" panose="020B0503020204020204" pitchFamily="34" charset="-122"/>
                <a:cs typeface="Arial" panose="020B0604020202020204" pitchFamily="34" charset="0"/>
              </a:rPr>
              <a:t>,  </a:t>
            </a:r>
            <a:r>
              <a:rPr lang="zh-CN" altLang="en-US" sz="2000" dirty="0">
                <a:solidFill>
                  <a:srgbClr val="002060"/>
                </a:solidFill>
                <a:latin typeface="Arial" panose="020B0604020202020204" pitchFamily="34" charset="0"/>
                <a:ea typeface="微软雅黑" panose="020B0503020204020204" pitchFamily="34" charset="-122"/>
                <a:cs typeface="Arial" panose="020B0604020202020204" pitchFamily="34" charset="0"/>
              </a:rPr>
              <a:t>还在于同一生物只有一个名称。</a:t>
            </a:r>
          </a:p>
          <a:p>
            <a:pPr eaLnBrk="1" hangingPunct="1">
              <a:spcBef>
                <a:spcPct val="50000"/>
              </a:spcBef>
              <a:buClrTx/>
              <a:buFontTx/>
              <a:buNone/>
            </a:pPr>
            <a:endParaRPr lang="zh-CN" altLang="en-US" sz="2000" dirty="0">
              <a:solidFill>
                <a:srgbClr val="FF6600"/>
              </a:solidFill>
              <a:latin typeface="Arial" panose="020B0604020202020204" pitchFamily="34" charset="0"/>
              <a:ea typeface="微软雅黑" panose="020B0503020204020204" pitchFamily="34" charset="-122"/>
              <a:cs typeface="Arial" panose="020B0604020202020204" pitchFamily="34" charset="0"/>
            </a:endParaRPr>
          </a:p>
          <a:p>
            <a:pPr eaLnBrk="1" hangingPunct="1">
              <a:spcBef>
                <a:spcPct val="0"/>
              </a:spcBef>
              <a:buClrTx/>
              <a:buFontTx/>
              <a:buNone/>
            </a:pPr>
            <a:endParaRPr lang="zh-CN" altLang="en-US" sz="2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1267" name="TextBox 4">
            <a:extLst>
              <a:ext uri="{FF2B5EF4-FFF2-40B4-BE49-F238E27FC236}">
                <a16:creationId xmlns:a16="http://schemas.microsoft.com/office/drawing/2014/main" id="{7D0B62D7-784A-4F44-8B2B-A4903F8F6C23}"/>
              </a:ext>
            </a:extLst>
          </p:cNvPr>
          <p:cNvSpPr txBox="1">
            <a:spLocks noChangeArrowheads="1"/>
          </p:cNvSpPr>
          <p:nvPr/>
        </p:nvSpPr>
        <p:spPr bwMode="auto">
          <a:xfrm>
            <a:off x="475238" y="260648"/>
            <a:ext cx="3810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57200" indent="-457200" eaLnBrk="1" hangingPunct="1">
              <a:spcBef>
                <a:spcPct val="0"/>
              </a:spcBef>
              <a:buClrTx/>
              <a:buFont typeface="Wingdings" panose="05000000000000000000" pitchFamily="2" charset="2"/>
              <a:buChar char="Ø"/>
            </a:pPr>
            <a:r>
              <a:rPr lang="zh-CN" altLang="en-US" sz="3200" dirty="0">
                <a:solidFill>
                  <a:srgbClr val="002060"/>
                </a:solidFill>
                <a:latin typeface="Arial" panose="020B0604020202020204" pitchFamily="34" charset="0"/>
                <a:ea typeface="微软雅黑" panose="020B0503020204020204" pitchFamily="34" charset="-122"/>
                <a:cs typeface="Arial" panose="020B0604020202020204" pitchFamily="34" charset="0"/>
              </a:rPr>
              <a:t>双名法</a:t>
            </a:r>
          </a:p>
        </p:txBody>
      </p:sp>
      <p:graphicFrame>
        <p:nvGraphicFramePr>
          <p:cNvPr id="4" name="表格 3">
            <a:extLst>
              <a:ext uri="{FF2B5EF4-FFF2-40B4-BE49-F238E27FC236}">
                <a16:creationId xmlns:a16="http://schemas.microsoft.com/office/drawing/2014/main" id="{1C008514-E681-4520-866B-7ECC10F46A9A}"/>
              </a:ext>
            </a:extLst>
          </p:cNvPr>
          <p:cNvGraphicFramePr>
            <a:graphicFrameLocks noGrp="1"/>
          </p:cNvGraphicFramePr>
          <p:nvPr>
            <p:extLst>
              <p:ext uri="{D42A27DB-BD31-4B8C-83A1-F6EECF244321}">
                <p14:modId xmlns:p14="http://schemas.microsoft.com/office/powerpoint/2010/main" val="3712402933"/>
              </p:ext>
            </p:extLst>
          </p:nvPr>
        </p:nvGraphicFramePr>
        <p:xfrm>
          <a:off x="500063" y="3857625"/>
          <a:ext cx="8153400" cy="2377420"/>
        </p:xfrm>
        <a:graphic>
          <a:graphicData uri="http://schemas.openxmlformats.org/drawingml/2006/table">
            <a:tbl>
              <a:tblPr/>
              <a:tblGrid>
                <a:gridCol w="1285875">
                  <a:extLst>
                    <a:ext uri="{9D8B030D-6E8A-4147-A177-3AD203B41FA5}">
                      <a16:colId xmlns:a16="http://schemas.microsoft.com/office/drawing/2014/main" val="20000"/>
                    </a:ext>
                  </a:extLst>
                </a:gridCol>
                <a:gridCol w="2219325">
                  <a:extLst>
                    <a:ext uri="{9D8B030D-6E8A-4147-A177-3AD203B41FA5}">
                      <a16:colId xmlns:a16="http://schemas.microsoft.com/office/drawing/2014/main" val="20001"/>
                    </a:ext>
                  </a:extLst>
                </a:gridCol>
                <a:gridCol w="4648200">
                  <a:extLst>
                    <a:ext uri="{9D8B030D-6E8A-4147-A177-3AD203B41FA5}">
                      <a16:colId xmlns:a16="http://schemas.microsoft.com/office/drawing/2014/main" val="20002"/>
                    </a:ext>
                  </a:extLst>
                </a:gridCol>
              </a:tblGrid>
              <a:tr h="3962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FFFFFF"/>
                          </a:solidFill>
                          <a:effectLst/>
                          <a:latin typeface="Arial" panose="020B0604020202020204" pitchFamily="34" charset="0"/>
                          <a:ea typeface="微软雅黑" panose="020B0503020204020204" pitchFamily="34" charset="-122"/>
                          <a:cs typeface="Arial" panose="020B0604020202020204" pitchFamily="34" charset="0"/>
                        </a:rPr>
                        <a:t>中文名</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FFFFFF"/>
                          </a:solidFill>
                          <a:effectLst/>
                          <a:latin typeface="Arial" panose="020B0604020202020204" pitchFamily="34" charset="0"/>
                          <a:ea typeface="微软雅黑" panose="020B0503020204020204" pitchFamily="34" charset="-122"/>
                          <a:cs typeface="Arial" panose="020B0604020202020204" pitchFamily="34" charset="0"/>
                        </a:rPr>
                        <a:t>俗名</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FFFFFF"/>
                          </a:solidFill>
                          <a:effectLst/>
                          <a:latin typeface="Arial" panose="020B0604020202020204" pitchFamily="34" charset="0"/>
                          <a:ea typeface="微软雅黑" panose="020B0503020204020204" pitchFamily="34" charset="-122"/>
                          <a:cs typeface="Arial" panose="020B0604020202020204" pitchFamily="34" charset="0"/>
                        </a:rPr>
                        <a:t>学名</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962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rPr>
                        <a:t>鲤鱼</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3D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rPr>
                        <a:t>carp</a:t>
                      </a:r>
                      <a:endParaRPr kumimoji="0" lang="zh-CN" altLang="en-US" sz="2000" b="1" i="0" u="none" strike="noStrike" cap="none" normalizeH="0" baseline="0" dirty="0">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3D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dirty="0" err="1">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rPr>
                        <a:t>Acanthorutitus</a:t>
                      </a:r>
                      <a:r>
                        <a:rPr kumimoji="0" lang="en-US" altLang="zh-CN" sz="2000" b="1" i="1" u="none" strike="noStrike" cap="none" normalizeH="0" baseline="0" dirty="0">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2000" b="1" i="1" u="none" strike="noStrike" cap="none" normalizeH="0" baseline="0" dirty="0" err="1">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rPr>
                        <a:t>handlirschi</a:t>
                      </a:r>
                      <a:endParaRPr kumimoji="0" lang="zh-CN" altLang="en-US" sz="2000" b="1" i="1" u="none" strike="noStrike" cap="none" normalizeH="0" baseline="0" dirty="0">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3D0"/>
                    </a:solidFill>
                  </a:tcPr>
                </a:tc>
                <a:extLst>
                  <a:ext uri="{0D108BD9-81ED-4DB2-BD59-A6C34878D82A}">
                    <a16:rowId xmlns:a16="http://schemas.microsoft.com/office/drawing/2014/main" val="10001"/>
                  </a:ext>
                </a:extLst>
              </a:tr>
              <a:tr h="3962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rPr>
                        <a:t>玉兰</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F2E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rPr>
                        <a:t>magnolia</a:t>
                      </a:r>
                      <a:endParaRPr kumimoji="0" lang="zh-CN" altLang="en-US" sz="2000" b="1" i="0" u="none" strike="noStrike" cap="none" normalizeH="0" baseline="0" dirty="0">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F2E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dirty="0">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rPr>
                        <a:t>Magnolia </a:t>
                      </a:r>
                      <a:r>
                        <a:rPr kumimoji="0" lang="en-US" altLang="zh-CN" sz="2000" b="1" i="1" u="none" strike="noStrike" cap="none" normalizeH="0" baseline="0" dirty="0" err="1">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rPr>
                        <a:t>denudata</a:t>
                      </a:r>
                      <a:endParaRPr kumimoji="0" lang="zh-CN" altLang="en-US" sz="2000" b="1" i="1" u="none" strike="noStrike" cap="none" normalizeH="0" baseline="0" dirty="0">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F2E9"/>
                    </a:solidFill>
                  </a:tcPr>
                </a:tc>
                <a:extLst>
                  <a:ext uri="{0D108BD9-81ED-4DB2-BD59-A6C34878D82A}">
                    <a16:rowId xmlns:a16="http://schemas.microsoft.com/office/drawing/2014/main" val="10002"/>
                  </a:ext>
                </a:extLst>
              </a:tr>
              <a:tr h="3962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rPr>
                        <a:t>百合</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3D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rPr>
                        <a:t>lily</a:t>
                      </a:r>
                      <a:endParaRPr kumimoji="0" lang="zh-CN" altLang="en-US" sz="2000" b="1" i="0" u="none" strike="noStrike" cap="none" normalizeH="0" baseline="0" dirty="0">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3D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dirty="0" err="1">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rPr>
                        <a:t>Lilium</a:t>
                      </a:r>
                      <a:r>
                        <a:rPr kumimoji="0" lang="en-US" altLang="zh-CN" sz="2000" b="1" i="1" u="none" strike="noStrike" cap="none" normalizeH="0" baseline="0" dirty="0">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rPr>
                        <a:t> </a:t>
                      </a:r>
                      <a:r>
                        <a:rPr kumimoji="0" lang="en-US" altLang="zh-CN" sz="2000" b="1" i="1" u="none" strike="noStrike" cap="none" normalizeH="0" baseline="0" dirty="0" err="1">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rPr>
                        <a:t>brownii</a:t>
                      </a:r>
                      <a:endParaRPr kumimoji="0" lang="zh-CN" altLang="en-US" sz="2000" b="1" i="1" u="none" strike="noStrike" cap="none" normalizeH="0" baseline="0" dirty="0">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3D0"/>
                    </a:solidFill>
                  </a:tcPr>
                </a:tc>
                <a:extLst>
                  <a:ext uri="{0D108BD9-81ED-4DB2-BD59-A6C34878D82A}">
                    <a16:rowId xmlns:a16="http://schemas.microsoft.com/office/drawing/2014/main" val="10003"/>
                  </a:ext>
                </a:extLst>
              </a:tr>
              <a:tr h="19812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rPr>
                        <a:t>大肠杆菌</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3D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2000" b="1" i="1" dirty="0">
                          <a:latin typeface="Arial" panose="020B0604020202020204" pitchFamily="34" charset="0"/>
                          <a:ea typeface="微软雅黑" panose="020B0503020204020204" pitchFamily="34" charset="-122"/>
                          <a:cs typeface="Arial" panose="020B0604020202020204" pitchFamily="34" charset="0"/>
                        </a:rPr>
                        <a:t>E. coli </a:t>
                      </a:r>
                      <a:endParaRPr kumimoji="0" lang="zh-CN" altLang="en-US" sz="2000" b="1" i="0" u="none" strike="noStrike" cap="none" normalizeH="0" baseline="0" dirty="0">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3D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i="1" dirty="0">
                          <a:latin typeface="Arial" panose="020B0604020202020204" pitchFamily="34" charset="0"/>
                          <a:ea typeface="微软雅黑" panose="020B0503020204020204" pitchFamily="34" charset="-122"/>
                          <a:cs typeface="Arial" panose="020B0604020202020204" pitchFamily="34" charset="0"/>
                        </a:rPr>
                        <a:t>Escherichia coli </a:t>
                      </a:r>
                      <a:endParaRPr lang="zh-CN" altLang="en-US" sz="2000" b="1" i="1" dirty="0">
                        <a:latin typeface="Arial" panose="020B0604020202020204" pitchFamily="34" charset="0"/>
                        <a:ea typeface="微软雅黑" panose="020B0503020204020204" pitchFamily="34" charset="-122"/>
                        <a:cs typeface="Arial" panose="020B060402020202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3D0"/>
                    </a:solidFill>
                  </a:tcPr>
                </a:tc>
                <a:extLst>
                  <a:ext uri="{0D108BD9-81ED-4DB2-BD59-A6C34878D82A}">
                    <a16:rowId xmlns:a16="http://schemas.microsoft.com/office/drawing/2014/main" val="10004"/>
                  </a:ext>
                </a:extLst>
              </a:tr>
              <a:tr h="19812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2000" b="1" dirty="0">
                          <a:solidFill>
                            <a:schemeClr val="tx1"/>
                          </a:solidFill>
                          <a:latin typeface="Arial" panose="020B0604020202020204" pitchFamily="34" charset="0"/>
                          <a:ea typeface="微软雅黑" panose="020B0503020204020204" pitchFamily="34" charset="-122"/>
                          <a:cs typeface="Arial" panose="020B0604020202020204" pitchFamily="34" charset="0"/>
                        </a:rPr>
                        <a:t>人</a:t>
                      </a:r>
                      <a:endParaRPr kumimoji="0" lang="zh-CN" altLang="en-US" sz="2000" b="1" i="0" u="none" strike="noStrike" cap="none" normalizeH="0" baseline="0" dirty="0">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3D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2000" b="1" dirty="0">
                          <a:solidFill>
                            <a:schemeClr val="tx1"/>
                          </a:solidFill>
                          <a:latin typeface="Arial" panose="020B0604020202020204" pitchFamily="34" charset="0"/>
                          <a:ea typeface="微软雅黑" panose="020B0503020204020204" pitchFamily="34" charset="-122"/>
                          <a:cs typeface="Arial" panose="020B0604020202020204" pitchFamily="34" charset="0"/>
                        </a:rPr>
                        <a:t>human</a:t>
                      </a:r>
                      <a:endParaRPr kumimoji="0" lang="zh-CN" altLang="en-US" sz="2000" b="1" i="0" u="none" strike="noStrike" cap="none" normalizeH="0" baseline="0" dirty="0">
                        <a:ln>
                          <a:noFill/>
                        </a:ln>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3D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i="1" dirty="0">
                          <a:solidFill>
                            <a:schemeClr val="tx1"/>
                          </a:solidFill>
                          <a:latin typeface="Arial" panose="020B0604020202020204" pitchFamily="34" charset="0"/>
                          <a:ea typeface="微软雅黑" panose="020B0503020204020204" pitchFamily="34" charset="-122"/>
                          <a:cs typeface="Arial" panose="020B0604020202020204" pitchFamily="34" charset="0"/>
                        </a:rPr>
                        <a:t> Homo sapiens</a:t>
                      </a:r>
                      <a:endParaRPr lang="zh-CN" altLang="en-US" sz="2000" b="1" i="1" dirty="0">
                        <a:latin typeface="Arial" panose="020B0604020202020204" pitchFamily="34" charset="0"/>
                        <a:ea typeface="微软雅黑" panose="020B0503020204020204" pitchFamily="34" charset="-122"/>
                        <a:cs typeface="Arial" panose="020B060402020202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3D0"/>
                    </a:solidFill>
                  </a:tcPr>
                </a:tc>
                <a:extLst>
                  <a:ext uri="{0D108BD9-81ED-4DB2-BD59-A6C34878D82A}">
                    <a16:rowId xmlns:a16="http://schemas.microsoft.com/office/drawing/2014/main" val="3549529154"/>
                  </a:ext>
                </a:extLst>
              </a:tr>
            </a:tbl>
          </a:graphicData>
        </a:graphic>
      </p:graphicFrame>
      <p:sp>
        <p:nvSpPr>
          <p:cNvPr id="2" name="灯片编号占位符 1">
            <a:extLst>
              <a:ext uri="{FF2B5EF4-FFF2-40B4-BE49-F238E27FC236}">
                <a16:creationId xmlns:a16="http://schemas.microsoft.com/office/drawing/2014/main" id="{ACC451A2-1E59-4408-890C-73DA4751EB8D}"/>
              </a:ext>
            </a:extLst>
          </p:cNvPr>
          <p:cNvSpPr>
            <a:spLocks noGrp="1"/>
          </p:cNvSpPr>
          <p:nvPr>
            <p:ph type="sldNum" sz="quarter" idx="4"/>
          </p:nvPr>
        </p:nvSpPr>
        <p:spPr/>
        <p:txBody>
          <a:bodyPr/>
          <a:lstStyle/>
          <a:p>
            <a:fld id="{93DF7D58-C163-484A-9F19-E649904DD7E3}" type="slidenum">
              <a:rPr lang="zh-CN" altLang="en-US" smtClean="0"/>
              <a:pPr/>
              <a:t>21</a:t>
            </a:fld>
            <a:endParaRPr lang="en-US" altLang="zh-CN" sz="9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51D82C8-6A81-4B22-8315-804E019A90F9}"/>
              </a:ext>
            </a:extLst>
          </p:cNvPr>
          <p:cNvSpPr txBox="1"/>
          <p:nvPr>
            <p:custDataLst>
              <p:tags r:id="rId2"/>
            </p:custDataLst>
          </p:nvPr>
        </p:nvSpPr>
        <p:spPr>
          <a:xfrm>
            <a:off x="914400" y="921544"/>
            <a:ext cx="7315200" cy="1209824"/>
          </a:xfrm>
          <a:prstGeom prst="rect">
            <a:avLst/>
          </a:prstGeom>
          <a:noFill/>
        </p:spPr>
        <p:txBody>
          <a:bodyPr vert="horz" wrap="square" rtlCol="0" anchor="ctr" anchorCtr="0">
            <a:noAutofit/>
          </a:bodyPr>
          <a:lstStyle/>
          <a:p>
            <a:r>
              <a:rPr lang="en-US" altLang="zh-CN" sz="28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 </a:t>
            </a:r>
            <a:r>
              <a:rPr lang="zh-CN" altLang="en-US" sz="28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下列属于种群的是：</a:t>
            </a:r>
          </a:p>
        </p:txBody>
      </p:sp>
      <p:sp>
        <p:nvSpPr>
          <p:cNvPr id="7" name="文本框 6">
            <a:extLst>
              <a:ext uri="{FF2B5EF4-FFF2-40B4-BE49-F238E27FC236}">
                <a16:creationId xmlns:a16="http://schemas.microsoft.com/office/drawing/2014/main" id="{E5DF93DF-E630-42E2-863D-F5F24EE59D77}"/>
              </a:ext>
            </a:extLst>
          </p:cNvPr>
          <p:cNvSpPr txBox="1"/>
          <p:nvPr>
            <p:custDataLst>
              <p:tags r:id="rId3"/>
            </p:custDataLst>
          </p:nvPr>
        </p:nvSpPr>
        <p:spPr>
          <a:xfrm>
            <a:off x="2159000" y="2276872"/>
            <a:ext cx="6400800"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一个湖泊中的全部鱼 </a:t>
            </a:r>
          </a:p>
        </p:txBody>
      </p:sp>
      <p:sp>
        <p:nvSpPr>
          <p:cNvPr id="8" name="文本框 7">
            <a:extLst>
              <a:ext uri="{FF2B5EF4-FFF2-40B4-BE49-F238E27FC236}">
                <a16:creationId xmlns:a16="http://schemas.microsoft.com/office/drawing/2014/main" id="{ADE4F2E4-9ADC-4EA7-995D-43F1D8D4EEFE}"/>
              </a:ext>
            </a:extLst>
          </p:cNvPr>
          <p:cNvSpPr txBox="1"/>
          <p:nvPr>
            <p:custDataLst>
              <p:tags r:id="rId4"/>
            </p:custDataLst>
          </p:nvPr>
        </p:nvSpPr>
        <p:spPr>
          <a:xfrm>
            <a:off x="2159000" y="3134122"/>
            <a:ext cx="6400800"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校园内的所有乔木</a:t>
            </a:r>
          </a:p>
        </p:txBody>
      </p:sp>
      <p:sp>
        <p:nvSpPr>
          <p:cNvPr id="9" name="文本框 8">
            <a:extLst>
              <a:ext uri="{FF2B5EF4-FFF2-40B4-BE49-F238E27FC236}">
                <a16:creationId xmlns:a16="http://schemas.microsoft.com/office/drawing/2014/main" id="{84AEFD2F-C6B0-4866-BD54-8B5D4D0B1981}"/>
              </a:ext>
            </a:extLst>
          </p:cNvPr>
          <p:cNvSpPr txBox="1"/>
          <p:nvPr>
            <p:custDataLst>
              <p:tags r:id="rId5"/>
            </p:custDataLst>
          </p:nvPr>
        </p:nvSpPr>
        <p:spPr>
          <a:xfrm>
            <a:off x="2159000" y="3991372"/>
            <a:ext cx="6400800"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棉田中由幼蚜</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有翅蚜和无翅成熟蚜组成的全部棉蚜</a:t>
            </a:r>
          </a:p>
        </p:txBody>
      </p:sp>
      <p:sp>
        <p:nvSpPr>
          <p:cNvPr id="10" name="文本框 9">
            <a:extLst>
              <a:ext uri="{FF2B5EF4-FFF2-40B4-BE49-F238E27FC236}">
                <a16:creationId xmlns:a16="http://schemas.microsoft.com/office/drawing/2014/main" id="{7FB97298-C762-411F-9FB5-F0987AC9EEB3}"/>
              </a:ext>
            </a:extLst>
          </p:cNvPr>
          <p:cNvSpPr txBox="1"/>
          <p:nvPr>
            <p:custDataLst>
              <p:tags r:id="rId6"/>
            </p:custDataLst>
          </p:nvPr>
        </p:nvSpPr>
        <p:spPr>
          <a:xfrm>
            <a:off x="2159000" y="4848622"/>
            <a:ext cx="6400800"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一个池塘里所有的雄性鲤鱼</a:t>
            </a:r>
          </a:p>
        </p:txBody>
      </p:sp>
      <p:sp>
        <p:nvSpPr>
          <p:cNvPr id="11" name="椭圆 10">
            <a:extLst>
              <a:ext uri="{FF2B5EF4-FFF2-40B4-BE49-F238E27FC236}">
                <a16:creationId xmlns:a16="http://schemas.microsoft.com/office/drawing/2014/main" id="{FCD232D2-2B84-4FF2-8A78-08BD1F838DD5}"/>
              </a:ext>
            </a:extLst>
          </p:cNvPr>
          <p:cNvSpPr>
            <a:spLocks noChangeAspect="1"/>
          </p:cNvSpPr>
          <p:nvPr>
            <p:custDataLst>
              <p:tags r:id="rId7"/>
            </p:custDataLst>
          </p:nvPr>
        </p:nvSpPr>
        <p:spPr>
          <a:xfrm>
            <a:off x="1444625" y="234116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9139EC4E-85E0-469F-91C3-EBC3E623CF91}"/>
              </a:ext>
            </a:extLst>
          </p:cNvPr>
          <p:cNvSpPr>
            <a:spLocks noChangeAspect="1"/>
          </p:cNvSpPr>
          <p:nvPr>
            <p:custDataLst>
              <p:tags r:id="rId8"/>
            </p:custDataLst>
          </p:nvPr>
        </p:nvSpPr>
        <p:spPr>
          <a:xfrm>
            <a:off x="1444625" y="319841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267FABBE-D5FB-4CD2-BA5B-0E1C035F687C}"/>
              </a:ext>
            </a:extLst>
          </p:cNvPr>
          <p:cNvSpPr>
            <a:spLocks noChangeAspect="1"/>
          </p:cNvSpPr>
          <p:nvPr>
            <p:custDataLst>
              <p:tags r:id="rId9"/>
            </p:custDataLst>
          </p:nvPr>
        </p:nvSpPr>
        <p:spPr>
          <a:xfrm>
            <a:off x="1444625" y="4055665"/>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1AFF871B-BE1D-4FC4-B664-F9EC77E3B1F3}"/>
              </a:ext>
            </a:extLst>
          </p:cNvPr>
          <p:cNvSpPr>
            <a:spLocks noChangeAspect="1"/>
          </p:cNvSpPr>
          <p:nvPr>
            <p:custDataLst>
              <p:tags r:id="rId10"/>
            </p:custDataLst>
          </p:nvPr>
        </p:nvSpPr>
        <p:spPr>
          <a:xfrm>
            <a:off x="1444625" y="491291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9805B9A3-1FE1-44A0-8131-29F261696632}"/>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 name="灯片编号占位符 1">
            <a:extLst>
              <a:ext uri="{FF2B5EF4-FFF2-40B4-BE49-F238E27FC236}">
                <a16:creationId xmlns:a16="http://schemas.microsoft.com/office/drawing/2014/main" id="{006B77C1-9791-4F56-A6A5-29CD5601F8EE}"/>
              </a:ext>
            </a:extLst>
          </p:cNvPr>
          <p:cNvSpPr>
            <a:spLocks noGrp="1"/>
          </p:cNvSpPr>
          <p:nvPr>
            <p:ph type="sldNum" sz="quarter" idx="4"/>
          </p:nvPr>
        </p:nvSpPr>
        <p:spPr/>
        <p:txBody>
          <a:bodyPr/>
          <a:lstStyle/>
          <a:p>
            <a:fld id="{93DF7D58-C163-484A-9F19-E649904DD7E3}" type="slidenum">
              <a:rPr lang="zh-CN" altLang="en-US" smtClean="0"/>
              <a:pPr/>
              <a:t>22</a:t>
            </a:fld>
            <a:endParaRPr lang="en-US" altLang="zh-CN" sz="900"/>
          </a:p>
        </p:txBody>
      </p:sp>
      <p:grpSp>
        <p:nvGrpSpPr>
          <p:cNvPr id="20" name="组合 19">
            <a:extLst>
              <a:ext uri="{FF2B5EF4-FFF2-40B4-BE49-F238E27FC236}">
                <a16:creationId xmlns:a16="http://schemas.microsoft.com/office/drawing/2014/main" id="{1EE61366-AD2D-428D-B147-8D50DBB3952E}"/>
              </a:ext>
            </a:extLst>
          </p:cNvPr>
          <p:cNvGrpSpPr/>
          <p:nvPr>
            <p:custDataLst>
              <p:tags r:id="rId12"/>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0CBF5895-08F7-45A3-9AE8-2FF41E0CF9D7}"/>
                </a:ext>
              </a:extLst>
            </p:cNvPr>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FA27C918-8941-4DB0-A5F3-BB205398C409}"/>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CBF22479-5E12-4D43-BD99-B525A4C660DA}"/>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92367EB0-C255-4586-8B44-25B84E8FD696}"/>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A5F51290-2173-4047-9AF2-B9F55A6CF953}"/>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078874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a:extLst>
              <a:ext uri="{FF2B5EF4-FFF2-40B4-BE49-F238E27FC236}">
                <a16:creationId xmlns:a16="http://schemas.microsoft.com/office/drawing/2014/main" id="{294BF6E3-CA82-4EDF-97FB-05237C1244A1}"/>
              </a:ext>
            </a:extLst>
          </p:cNvPr>
          <p:cNvSpPr>
            <a:spLocks noGrp="1" noChangeArrowheads="1"/>
          </p:cNvSpPr>
          <p:nvPr>
            <p:ph idx="1"/>
          </p:nvPr>
        </p:nvSpPr>
        <p:spPr>
          <a:xfrm>
            <a:off x="323528" y="188640"/>
            <a:ext cx="8568951" cy="6408712"/>
          </a:xfrm>
        </p:spPr>
        <p:txBody>
          <a:bodyPr/>
          <a:lstStyle/>
          <a:p>
            <a:pPr marL="514350" indent="-514350" algn="just">
              <a:buClrTx/>
              <a:buFont typeface="Verdana" panose="020B0604030504040204" pitchFamily="34" charset="0"/>
              <a:buAutoNum type="arabicPeriod"/>
            </a:pPr>
            <a:r>
              <a:rPr lang="zh-CN" altLang="en-US" dirty="0">
                <a:solidFill>
                  <a:schemeClr val="tx1"/>
                </a:solidFill>
                <a:latin typeface="微软雅黑" panose="020B0503020204020204" pitchFamily="34" charset="-122"/>
                <a:ea typeface="微软雅黑" panose="020B0503020204020204" pitchFamily="34" charset="-122"/>
              </a:rPr>
              <a:t>对于生物个体来说生命是有限的，但是对于一个种群来说，一般会不会因为个体的消失而消失呢？</a:t>
            </a:r>
            <a:endParaRPr lang="en-US" altLang="zh-CN" dirty="0">
              <a:solidFill>
                <a:schemeClr val="tx1"/>
              </a:solidFill>
              <a:latin typeface="微软雅黑" panose="020B0503020204020204" pitchFamily="34" charset="-122"/>
              <a:ea typeface="微软雅黑" panose="020B0503020204020204" pitchFamily="34" charset="-122"/>
            </a:endParaRPr>
          </a:p>
          <a:p>
            <a:pPr marL="514350" indent="-514350" algn="just">
              <a:buClrTx/>
              <a:buFont typeface="Verdana" panose="020B0604030504040204" pitchFamily="34" charset="0"/>
              <a:buAutoNum type="arabicPeriod"/>
            </a:pPr>
            <a:endParaRPr lang="en-US" altLang="zh-CN" dirty="0">
              <a:solidFill>
                <a:schemeClr val="tx1"/>
              </a:solidFill>
              <a:latin typeface="微软雅黑" panose="020B0503020204020204" pitchFamily="34" charset="-122"/>
              <a:ea typeface="微软雅黑" panose="020B0503020204020204" pitchFamily="34" charset="-122"/>
            </a:endParaRPr>
          </a:p>
          <a:p>
            <a:pPr marL="514350" indent="-514350" algn="just">
              <a:buClrTx/>
              <a:buFont typeface="Verdana" panose="020B0604030504040204" pitchFamily="34" charset="0"/>
              <a:buAutoNum type="arabicPeriod"/>
            </a:pPr>
            <a:endParaRPr lang="en-US" altLang="zh-CN" dirty="0">
              <a:solidFill>
                <a:schemeClr val="tx1"/>
              </a:solidFill>
              <a:latin typeface="微软雅黑" panose="020B0503020204020204" pitchFamily="34" charset="-122"/>
              <a:ea typeface="微软雅黑" panose="020B0503020204020204" pitchFamily="34" charset="-122"/>
            </a:endParaRPr>
          </a:p>
          <a:p>
            <a:pPr marL="514350" indent="-514350" algn="just">
              <a:buClrTx/>
              <a:buFont typeface="Verdana" panose="020B0604030504040204" pitchFamily="34" charset="0"/>
              <a:buAutoNum type="arabicPeriod"/>
            </a:pPr>
            <a:endParaRPr lang="en-US" altLang="zh-CN" dirty="0">
              <a:solidFill>
                <a:schemeClr val="tx1"/>
              </a:solidFill>
              <a:latin typeface="微软雅黑" panose="020B0503020204020204" pitchFamily="34" charset="-122"/>
              <a:ea typeface="微软雅黑" panose="020B0503020204020204" pitchFamily="34" charset="-122"/>
            </a:endParaRPr>
          </a:p>
          <a:p>
            <a:pPr marL="514350" indent="-514350" algn="just">
              <a:buClrTx/>
              <a:buFont typeface="Verdana" panose="020B0604030504040204" pitchFamily="34" charset="0"/>
              <a:buAutoNum type="arabicPeriod"/>
            </a:pPr>
            <a:r>
              <a:rPr lang="zh-CN" altLang="en-US" dirty="0">
                <a:solidFill>
                  <a:schemeClr val="tx1"/>
                </a:solidFill>
                <a:latin typeface="微软雅黑" panose="020B0503020204020204" pitchFamily="34" charset="-122"/>
                <a:ea typeface="微软雅黑" panose="020B0503020204020204" pitchFamily="34" charset="-122"/>
              </a:rPr>
              <a:t>一般来说生活在同一区域的是不是只有一个种群？</a:t>
            </a:r>
            <a:endParaRPr lang="en-US" altLang="zh-CN" dirty="0">
              <a:solidFill>
                <a:schemeClr val="tx1"/>
              </a:solidFill>
              <a:latin typeface="微软雅黑" panose="020B0503020204020204" pitchFamily="34" charset="-122"/>
              <a:ea typeface="微软雅黑" panose="020B0503020204020204" pitchFamily="34" charset="-122"/>
            </a:endParaRPr>
          </a:p>
          <a:p>
            <a:pPr marL="514350" indent="-514350" algn="just">
              <a:buClrTx/>
              <a:buFont typeface="Verdana" panose="020B0604030504040204" pitchFamily="34" charset="0"/>
              <a:buAutoNum type="arabicPeriod"/>
            </a:pPr>
            <a:endParaRPr lang="en-US" altLang="zh-CN" dirty="0">
              <a:solidFill>
                <a:schemeClr val="tx1"/>
              </a:solidFill>
              <a:latin typeface="微软雅黑" panose="020B0503020204020204" pitchFamily="34" charset="-122"/>
              <a:ea typeface="微软雅黑" panose="020B0503020204020204" pitchFamily="34" charset="-122"/>
            </a:endParaRPr>
          </a:p>
          <a:p>
            <a:pPr marL="514350" indent="-514350" algn="just">
              <a:buClrTx/>
              <a:buFont typeface="Verdana" panose="020B0604030504040204" pitchFamily="34" charset="0"/>
              <a:buAutoNum type="arabicPeriod"/>
            </a:pPr>
            <a:endParaRPr lang="en-US" altLang="zh-CN" dirty="0">
              <a:solidFill>
                <a:schemeClr val="tx1"/>
              </a:solidFill>
              <a:latin typeface="微软雅黑" panose="020B0503020204020204" pitchFamily="34" charset="-122"/>
              <a:ea typeface="微软雅黑" panose="020B0503020204020204" pitchFamily="34" charset="-122"/>
            </a:endParaRPr>
          </a:p>
          <a:p>
            <a:pPr marL="514350" indent="-514350" algn="just">
              <a:buClrTx/>
              <a:buFont typeface="Verdana" panose="020B0604030504040204" pitchFamily="34" charset="0"/>
              <a:buAutoNum type="arabicPeriod"/>
            </a:pPr>
            <a:r>
              <a:rPr lang="zh-CN" altLang="en-US" dirty="0">
                <a:solidFill>
                  <a:schemeClr val="tx1"/>
                </a:solidFill>
                <a:latin typeface="微软雅黑" panose="020B0503020204020204" pitchFamily="34" charset="-122"/>
                <a:ea typeface="微软雅黑" panose="020B0503020204020204" pitchFamily="34" charset="-122"/>
              </a:rPr>
              <a:t>是不是任何同种个体的总和都能称为一个种群？</a:t>
            </a:r>
          </a:p>
        </p:txBody>
      </p:sp>
      <p:sp>
        <p:nvSpPr>
          <p:cNvPr id="4" name="TextBox 3">
            <a:extLst>
              <a:ext uri="{FF2B5EF4-FFF2-40B4-BE49-F238E27FC236}">
                <a16:creationId xmlns:a16="http://schemas.microsoft.com/office/drawing/2014/main" id="{0740E74D-E72B-4711-99F4-4704223ED414}"/>
              </a:ext>
            </a:extLst>
          </p:cNvPr>
          <p:cNvSpPr txBox="1"/>
          <p:nvPr/>
        </p:nvSpPr>
        <p:spPr>
          <a:xfrm>
            <a:off x="773577" y="1340768"/>
            <a:ext cx="7668852" cy="954107"/>
          </a:xfrm>
          <a:prstGeom prst="rect">
            <a:avLst/>
          </a:prstGeom>
          <a:noFill/>
        </p:spPr>
        <p:txBody>
          <a:bodyPr wrap="square">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种群一般不会因为个体的消失而消失，因为虽有个体的死亡，但是他们的后代在继续延续下去</a:t>
            </a:r>
          </a:p>
        </p:txBody>
      </p:sp>
      <p:sp>
        <p:nvSpPr>
          <p:cNvPr id="6" name="TextBox 5">
            <a:extLst>
              <a:ext uri="{FF2B5EF4-FFF2-40B4-BE49-F238E27FC236}">
                <a16:creationId xmlns:a16="http://schemas.microsoft.com/office/drawing/2014/main" id="{EB487E6C-B881-459D-A900-1836CFBB4116}"/>
              </a:ext>
            </a:extLst>
          </p:cNvPr>
          <p:cNvSpPr txBox="1"/>
          <p:nvPr/>
        </p:nvSpPr>
        <p:spPr>
          <a:xfrm>
            <a:off x="773577" y="3392996"/>
            <a:ext cx="6084423" cy="523220"/>
          </a:xfrm>
          <a:prstGeom prst="rect">
            <a:avLst/>
          </a:prstGeom>
          <a:noFill/>
        </p:spPr>
        <p:txBody>
          <a:bodyPr wrap="square">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生活在同一区域中肯定不止一个种群</a:t>
            </a:r>
          </a:p>
        </p:txBody>
      </p:sp>
      <p:sp>
        <p:nvSpPr>
          <p:cNvPr id="8" name="TextBox 7">
            <a:extLst>
              <a:ext uri="{FF2B5EF4-FFF2-40B4-BE49-F238E27FC236}">
                <a16:creationId xmlns:a16="http://schemas.microsoft.com/office/drawing/2014/main" id="{9329B054-59F2-4AFA-9C8E-2CD295649642}"/>
              </a:ext>
            </a:extLst>
          </p:cNvPr>
          <p:cNvSpPr txBox="1"/>
          <p:nvPr/>
        </p:nvSpPr>
        <p:spPr>
          <a:xfrm>
            <a:off x="773577" y="4781470"/>
            <a:ext cx="8190911" cy="1815882"/>
          </a:xfrm>
          <a:prstGeom prst="rect">
            <a:avLst/>
          </a:prstGeom>
          <a:noFill/>
        </p:spPr>
        <p:txBody>
          <a:bodyPr wrap="square">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不是任何同种个体的总和都能称为种群，必须是生活在一起的，彼此相互之间存在联系。种群不等于个体的简单累加，种群内个体之间通过特定关系构成一个有机整体，从而能表现出个体不具有的特征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9B8597F0-F8CC-4F0F-A0BC-A84E351A20AD}"/>
              </a:ext>
            </a:extLst>
          </p:cNvPr>
          <p:cNvSpPr>
            <a:spLocks noGrp="1" noChangeArrowheads="1"/>
          </p:cNvSpPr>
          <p:nvPr>
            <p:ph type="title" idx="4294967295"/>
          </p:nvPr>
        </p:nvSpPr>
        <p:spPr bwMode="auto">
          <a:xfrm>
            <a:off x="323528" y="248150"/>
            <a:ext cx="8305800" cy="64633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zh-CN" altLang="en-US" sz="4000" dirty="0">
                <a:solidFill>
                  <a:schemeClr val="tx1"/>
                </a:solidFill>
              </a:rPr>
              <a:t>二、种群的数量特征</a:t>
            </a:r>
          </a:p>
        </p:txBody>
      </p:sp>
      <p:sp>
        <p:nvSpPr>
          <p:cNvPr id="16388" name="Text Box 8">
            <a:extLst>
              <a:ext uri="{FF2B5EF4-FFF2-40B4-BE49-F238E27FC236}">
                <a16:creationId xmlns:a16="http://schemas.microsoft.com/office/drawing/2014/main" id="{746FCB8B-6CCD-48CD-9925-BE964F6A65BA}"/>
              </a:ext>
            </a:extLst>
          </p:cNvPr>
          <p:cNvSpPr txBox="1">
            <a:spLocks noChangeArrowheads="1"/>
          </p:cNvSpPr>
          <p:nvPr/>
        </p:nvSpPr>
        <p:spPr bwMode="auto">
          <a:xfrm>
            <a:off x="1727684" y="2001338"/>
            <a:ext cx="5976664" cy="2594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514350" indent="-514350" eaLnBrk="1" hangingPunct="1">
              <a:lnSpc>
                <a:spcPct val="150000"/>
              </a:lnSpc>
              <a:buClrTx/>
              <a:buFont typeface="+mj-lt"/>
              <a:buAutoNum type="arabicPeriod"/>
            </a:pPr>
            <a:r>
              <a:rPr lang="zh-CN" altLang="en-US" sz="3200" dirty="0">
                <a:solidFill>
                  <a:schemeClr val="tx1"/>
                </a:solidFill>
                <a:latin typeface="微软雅黑" panose="020B0503020204020204" pitchFamily="34" charset="-122"/>
                <a:ea typeface="微软雅黑" panose="020B0503020204020204" pitchFamily="34" charset="-122"/>
              </a:rPr>
              <a:t>种群密度</a:t>
            </a:r>
            <a:endParaRPr lang="en-US" altLang="zh-CN" sz="3200" dirty="0">
              <a:solidFill>
                <a:schemeClr val="tx1"/>
              </a:solidFill>
              <a:latin typeface="微软雅黑" panose="020B0503020204020204" pitchFamily="34" charset="-122"/>
              <a:ea typeface="微软雅黑" panose="020B0503020204020204" pitchFamily="34" charset="-122"/>
            </a:endParaRPr>
          </a:p>
          <a:p>
            <a:pPr marL="514350" indent="-514350" eaLnBrk="1" hangingPunct="1">
              <a:lnSpc>
                <a:spcPct val="150000"/>
              </a:lnSpc>
              <a:buClrTx/>
              <a:buFont typeface="+mj-lt"/>
              <a:buAutoNum type="arabicPeriod"/>
            </a:pPr>
            <a:r>
              <a:rPr lang="zh-CN" altLang="en-US" sz="3200" dirty="0">
                <a:solidFill>
                  <a:schemeClr val="tx1"/>
                </a:solidFill>
                <a:latin typeface="微软雅黑" panose="020B0503020204020204" pitchFamily="34" charset="-122"/>
                <a:ea typeface="微软雅黑" panose="020B0503020204020204" pitchFamily="34" charset="-122"/>
              </a:rPr>
              <a:t>出生率和死亡率</a:t>
            </a:r>
            <a:endParaRPr lang="en-US" altLang="zh-CN" sz="3200" dirty="0">
              <a:solidFill>
                <a:schemeClr val="tx1"/>
              </a:solidFill>
              <a:latin typeface="微软雅黑" panose="020B0503020204020204" pitchFamily="34" charset="-122"/>
              <a:ea typeface="微软雅黑" panose="020B0503020204020204" pitchFamily="34" charset="-122"/>
            </a:endParaRPr>
          </a:p>
          <a:p>
            <a:pPr marL="514350" indent="-514350" eaLnBrk="1" hangingPunct="1">
              <a:lnSpc>
                <a:spcPct val="150000"/>
              </a:lnSpc>
              <a:buClrTx/>
              <a:buFont typeface="+mj-lt"/>
              <a:buAutoNum type="arabicPeriod"/>
            </a:pPr>
            <a:r>
              <a:rPr lang="zh-CN" altLang="en-US" sz="3200" dirty="0">
                <a:solidFill>
                  <a:schemeClr val="tx1"/>
                </a:solidFill>
                <a:latin typeface="微软雅黑" panose="020B0503020204020204" pitchFamily="34" charset="-122"/>
                <a:ea typeface="微软雅黑" panose="020B0503020204020204" pitchFamily="34" charset="-122"/>
              </a:rPr>
              <a:t>迁入率和迁出率</a:t>
            </a:r>
            <a:endParaRPr lang="en-US" altLang="zh-CN" sz="3200" dirty="0">
              <a:solidFill>
                <a:schemeClr val="tx1"/>
              </a:solidFill>
              <a:latin typeface="微软雅黑" panose="020B0503020204020204" pitchFamily="34" charset="-122"/>
              <a:ea typeface="微软雅黑" panose="020B0503020204020204" pitchFamily="34" charset="-122"/>
            </a:endParaRPr>
          </a:p>
          <a:p>
            <a:pPr marL="514350" indent="-514350" eaLnBrk="1" hangingPunct="1">
              <a:lnSpc>
                <a:spcPct val="150000"/>
              </a:lnSpc>
              <a:buClrTx/>
              <a:buFont typeface="+mj-lt"/>
              <a:buAutoNum type="arabicPeriod"/>
            </a:pPr>
            <a:r>
              <a:rPr lang="zh-CN" altLang="en-US" sz="3200" dirty="0">
                <a:solidFill>
                  <a:schemeClr val="tx1"/>
                </a:solidFill>
                <a:latin typeface="微软雅黑" panose="020B0503020204020204" pitchFamily="34" charset="-122"/>
                <a:ea typeface="微软雅黑" panose="020B0503020204020204" pitchFamily="34" charset="-122"/>
              </a:rPr>
              <a:t>年龄组成和性别比例</a:t>
            </a:r>
            <a:endParaRPr lang="en-US" altLang="zh-CN" sz="3200" dirty="0">
              <a:solidFill>
                <a:schemeClr val="tx1"/>
              </a:solidFill>
              <a:latin typeface="微软雅黑" panose="020B0503020204020204" pitchFamily="34" charset="-122"/>
              <a:ea typeface="微软雅黑" panose="020B0503020204020204" pitchFamily="34" charset="-122"/>
            </a:endParaRPr>
          </a:p>
          <a:p>
            <a:pPr marL="514350" indent="-514350" eaLnBrk="1" hangingPunct="1">
              <a:lnSpc>
                <a:spcPct val="150000"/>
              </a:lnSpc>
              <a:buClrTx/>
              <a:buFont typeface="+mj-lt"/>
              <a:buAutoNum type="arabicPeriod"/>
            </a:pPr>
            <a:endParaRPr lang="en-US" altLang="zh-CN" sz="3200" dirty="0">
              <a:solidFill>
                <a:schemeClr val="tx1"/>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A835F1C9-F408-4BDE-BE3A-464B5CEAEB5D}"/>
              </a:ext>
            </a:extLst>
          </p:cNvPr>
          <p:cNvSpPr txBox="1"/>
          <p:nvPr/>
        </p:nvSpPr>
        <p:spPr>
          <a:xfrm>
            <a:off x="539552" y="1124744"/>
            <a:ext cx="4896544"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种群的数量特征包括：</a:t>
            </a:r>
          </a:p>
        </p:txBody>
      </p:sp>
      <p:sp>
        <p:nvSpPr>
          <p:cNvPr id="4" name="灯片编号占位符 3">
            <a:extLst>
              <a:ext uri="{FF2B5EF4-FFF2-40B4-BE49-F238E27FC236}">
                <a16:creationId xmlns:a16="http://schemas.microsoft.com/office/drawing/2014/main" id="{F9FF44F2-0507-451E-880E-DCA3D0E13DE0}"/>
              </a:ext>
            </a:extLst>
          </p:cNvPr>
          <p:cNvSpPr>
            <a:spLocks noGrp="1"/>
          </p:cNvSpPr>
          <p:nvPr>
            <p:ph type="sldNum" sz="quarter" idx="4"/>
          </p:nvPr>
        </p:nvSpPr>
        <p:spPr/>
        <p:txBody>
          <a:bodyPr/>
          <a:lstStyle/>
          <a:p>
            <a:fld id="{93DF7D58-C163-484A-9F19-E649904DD7E3}" type="slidenum">
              <a:rPr lang="zh-CN" altLang="en-US" smtClean="0"/>
              <a:pPr/>
              <a:t>24</a:t>
            </a:fld>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FE6D40F8-45A0-403B-AA98-B3A01F1C0324}"/>
              </a:ext>
            </a:extLst>
          </p:cNvPr>
          <p:cNvSpPr>
            <a:spLocks noGrp="1" noChangeArrowheads="1"/>
          </p:cNvSpPr>
          <p:nvPr>
            <p:ph type="body" idx="4294967295"/>
          </p:nvPr>
        </p:nvSpPr>
        <p:spPr>
          <a:xfrm>
            <a:off x="376810" y="1412776"/>
            <a:ext cx="8390379" cy="3748014"/>
          </a:xfrm>
        </p:spPr>
        <p:txBody>
          <a:bodyPr/>
          <a:lstStyle/>
          <a:p>
            <a:pPr eaLnBrk="1" hangingPunct="1">
              <a:lnSpc>
                <a:spcPct val="120000"/>
              </a:lnSpc>
            </a:pPr>
            <a:r>
              <a:rPr lang="zh-CN" altLang="en-US" sz="3200" dirty="0">
                <a:solidFill>
                  <a:srgbClr val="000099"/>
                </a:solidFill>
                <a:latin typeface="微软雅黑" panose="020B0503020204020204" pitchFamily="34" charset="-122"/>
                <a:ea typeface="微软雅黑" panose="020B0503020204020204" pitchFamily="34" charset="-122"/>
              </a:rPr>
              <a:t>定义：在</a:t>
            </a:r>
            <a:r>
              <a:rPr lang="zh-CN" altLang="en-US" sz="3200" dirty="0">
                <a:solidFill>
                  <a:srgbClr val="FF3300"/>
                </a:solidFill>
                <a:latin typeface="微软雅黑" panose="020B0503020204020204" pitchFamily="34" charset="-122"/>
                <a:ea typeface="微软雅黑" panose="020B0503020204020204" pitchFamily="34" charset="-122"/>
              </a:rPr>
              <a:t>单位面积或单位体积</a:t>
            </a:r>
            <a:r>
              <a:rPr lang="zh-CN" altLang="en-US" sz="3200" dirty="0">
                <a:solidFill>
                  <a:srgbClr val="000099"/>
                </a:solidFill>
                <a:latin typeface="微软雅黑" panose="020B0503020204020204" pitchFamily="34" charset="-122"/>
                <a:ea typeface="微软雅黑" panose="020B0503020204020204" pitchFamily="34" charset="-122"/>
              </a:rPr>
              <a:t>中的个体数。是种群最基本的数量特征。</a:t>
            </a:r>
          </a:p>
          <a:p>
            <a:pPr eaLnBrk="1" hangingPunct="1">
              <a:lnSpc>
                <a:spcPct val="120000"/>
              </a:lnSpc>
            </a:pPr>
            <a:r>
              <a:rPr lang="zh-CN" altLang="en-US" sz="3200" dirty="0">
                <a:solidFill>
                  <a:srgbClr val="000099"/>
                </a:solidFill>
                <a:latin typeface="微软雅黑" panose="020B0503020204020204" pitchFamily="34" charset="-122"/>
                <a:ea typeface="微软雅黑" panose="020B0503020204020204" pitchFamily="34" charset="-122"/>
              </a:rPr>
              <a:t>表示方法</a:t>
            </a:r>
            <a:r>
              <a:rPr lang="zh-CN" altLang="en-US" dirty="0">
                <a:solidFill>
                  <a:srgbClr val="000099"/>
                </a:solidFill>
                <a:latin typeface="微软雅黑" panose="020B0503020204020204" pitchFamily="34" charset="-122"/>
                <a:ea typeface="微软雅黑" panose="020B0503020204020204" pitchFamily="34" charset="-122"/>
              </a:rPr>
              <a:t>：</a:t>
            </a:r>
            <a:endParaRPr lang="en-US" altLang="zh-CN" dirty="0">
              <a:solidFill>
                <a:srgbClr val="000099"/>
              </a:solidFill>
              <a:latin typeface="微软雅黑" panose="020B0503020204020204" pitchFamily="34" charset="-122"/>
              <a:ea typeface="微软雅黑" panose="020B0503020204020204" pitchFamily="34" charset="-122"/>
            </a:endParaRPr>
          </a:p>
          <a:p>
            <a:pPr marL="563562" lvl="1" indent="0">
              <a:lnSpc>
                <a:spcPct val="120000"/>
              </a:lnSpc>
              <a:buNone/>
            </a:pPr>
            <a:r>
              <a:rPr lang="zh-CN" altLang="en-US" dirty="0">
                <a:solidFill>
                  <a:schemeClr val="tx1"/>
                </a:solidFill>
                <a:latin typeface="微软雅黑" panose="020B0503020204020204" pitchFamily="34" charset="-122"/>
                <a:ea typeface="微软雅黑" panose="020B0503020204020204" pitchFamily="34" charset="-122"/>
              </a:rPr>
              <a:t>①小范围的水生生物</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单位体积</a:t>
            </a:r>
          </a:p>
          <a:p>
            <a:pPr lvl="1">
              <a:lnSpc>
                <a:spcPct val="120000"/>
              </a:lnSpc>
              <a:buNone/>
            </a:pPr>
            <a:r>
              <a:rPr lang="zh-CN" altLang="en-US" dirty="0">
                <a:solidFill>
                  <a:schemeClr val="tx1"/>
                </a:solidFill>
                <a:latin typeface="微软雅黑" panose="020B0503020204020204" pitchFamily="34" charset="-122"/>
                <a:ea typeface="微软雅黑" panose="020B0503020204020204" pitchFamily="34" charset="-122"/>
              </a:rPr>
              <a:t> ②大范围水生生物及陆生生物</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单位面积</a:t>
            </a:r>
          </a:p>
        </p:txBody>
      </p:sp>
      <p:sp>
        <p:nvSpPr>
          <p:cNvPr id="17414" name="Text Box 11">
            <a:extLst>
              <a:ext uri="{FF2B5EF4-FFF2-40B4-BE49-F238E27FC236}">
                <a16:creationId xmlns:a16="http://schemas.microsoft.com/office/drawing/2014/main" id="{B8EB8639-71D5-4623-A5FB-F1C7DC0254E2}"/>
              </a:ext>
            </a:extLst>
          </p:cNvPr>
          <p:cNvSpPr txBox="1">
            <a:spLocks noChangeArrowheads="1"/>
          </p:cNvSpPr>
          <p:nvPr/>
        </p:nvSpPr>
        <p:spPr bwMode="gray">
          <a:xfrm>
            <a:off x="652190" y="257920"/>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400" dirty="0">
                <a:solidFill>
                  <a:schemeClr val="bg1"/>
                </a:solidFill>
                <a:latin typeface="Arial" panose="020B0604020202020204" pitchFamily="34" charset="0"/>
                <a:ea typeface="宋体" panose="02010600030101010101" pitchFamily="2" charset="-122"/>
              </a:rPr>
              <a:t>1</a:t>
            </a:r>
          </a:p>
        </p:txBody>
      </p:sp>
      <p:sp>
        <p:nvSpPr>
          <p:cNvPr id="2" name="灯片编号占位符 1">
            <a:extLst>
              <a:ext uri="{FF2B5EF4-FFF2-40B4-BE49-F238E27FC236}">
                <a16:creationId xmlns:a16="http://schemas.microsoft.com/office/drawing/2014/main" id="{59866E5D-EAE9-4A48-B4FB-F9649636BD88}"/>
              </a:ext>
            </a:extLst>
          </p:cNvPr>
          <p:cNvSpPr>
            <a:spLocks noGrp="1"/>
          </p:cNvSpPr>
          <p:nvPr>
            <p:ph type="sldNum" sz="quarter" idx="4"/>
          </p:nvPr>
        </p:nvSpPr>
        <p:spPr/>
        <p:txBody>
          <a:bodyPr/>
          <a:lstStyle/>
          <a:p>
            <a:fld id="{93DF7D58-C163-484A-9F19-E649904DD7E3}" type="slidenum">
              <a:rPr lang="zh-CN" altLang="en-US" smtClean="0"/>
              <a:pPr/>
              <a:t>25</a:t>
            </a:fld>
            <a:endParaRPr lang="en-US" altLang="zh-CN"/>
          </a:p>
        </p:txBody>
      </p:sp>
      <p:sp>
        <p:nvSpPr>
          <p:cNvPr id="3" name="文本框 2">
            <a:extLst>
              <a:ext uri="{FF2B5EF4-FFF2-40B4-BE49-F238E27FC236}">
                <a16:creationId xmlns:a16="http://schemas.microsoft.com/office/drawing/2014/main" id="{D29031BF-D202-48C3-9292-4707C2638E16}"/>
              </a:ext>
            </a:extLst>
          </p:cNvPr>
          <p:cNvSpPr txBox="1"/>
          <p:nvPr/>
        </p:nvSpPr>
        <p:spPr>
          <a:xfrm>
            <a:off x="395536" y="163354"/>
            <a:ext cx="3636912" cy="707886"/>
          </a:xfrm>
          <a:prstGeom prst="rect">
            <a:avLst/>
          </a:prstGeom>
          <a:noFill/>
        </p:spPr>
        <p:txBody>
          <a:bodyPr wrap="square" rtlCol="0">
            <a:spAutoFit/>
          </a:bodyPr>
          <a:lstStyle/>
          <a:p>
            <a:r>
              <a:rPr lang="en-US" altLang="zh-CN" sz="4000" b="1" dirty="0">
                <a:latin typeface="微软雅黑" panose="020B0503020204020204" pitchFamily="34" charset="-122"/>
                <a:ea typeface="微软雅黑" panose="020B0503020204020204" pitchFamily="34" charset="-122"/>
              </a:rPr>
              <a:t>1. </a:t>
            </a:r>
            <a:r>
              <a:rPr lang="zh-CN" altLang="en-US" sz="4000" b="1" dirty="0">
                <a:latin typeface="微软雅黑" panose="020B0503020204020204" pitchFamily="34" charset="-122"/>
                <a:ea typeface="微软雅黑" panose="020B0503020204020204" pitchFamily="34" charset="-122"/>
              </a:rPr>
              <a:t>种群密度</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83" name="Text Box 19">
            <a:extLst>
              <a:ext uri="{FF2B5EF4-FFF2-40B4-BE49-F238E27FC236}">
                <a16:creationId xmlns:a16="http://schemas.microsoft.com/office/drawing/2014/main" id="{71EF7BA8-19AF-4EC0-8F9D-A2CFFE2B20CD}"/>
              </a:ext>
            </a:extLst>
          </p:cNvPr>
          <p:cNvSpPr txBox="1">
            <a:spLocks noChangeArrowheads="1"/>
          </p:cNvSpPr>
          <p:nvPr/>
        </p:nvSpPr>
        <p:spPr bwMode="auto">
          <a:xfrm>
            <a:off x="321689" y="5190306"/>
            <a:ext cx="2763838" cy="427038"/>
          </a:xfrm>
          <a:prstGeom prst="rect">
            <a:avLst/>
          </a:prstGeom>
          <a:ln>
            <a:headEnd/>
            <a:tailEnd type="none" w="lg" len="med"/>
          </a:ln>
        </p:spPr>
        <p:style>
          <a:lnRef idx="1">
            <a:schemeClr val="accent4"/>
          </a:lnRef>
          <a:fillRef idx="3">
            <a:schemeClr val="accent4"/>
          </a:fillRef>
          <a:effectRef idx="2">
            <a:schemeClr val="accent4"/>
          </a:effectRef>
          <a:fontRef idx="minor">
            <a:schemeClr val="lt1"/>
          </a:fontRef>
        </p:style>
        <p:txBody>
          <a:bodyPr lIns="0" tIns="0" rIns="0" bIns="0">
            <a:spAutoFit/>
          </a:bodyPr>
          <a:lstStyle/>
          <a:p>
            <a:pPr algn="ctr" eaLnBrk="1" hangingPunct="1">
              <a:spcBef>
                <a:spcPct val="50000"/>
              </a:spcBef>
              <a:defRPr/>
            </a:pPr>
            <a:r>
              <a:rPr lang="zh-CN" altLang="en-US" sz="2800" b="1" dirty="0">
                <a:solidFill>
                  <a:schemeClr val="bg1"/>
                </a:solidFill>
                <a:latin typeface="微软雅黑" pitchFamily="34" charset="-122"/>
                <a:ea typeface="微软雅黑" pitchFamily="34" charset="-122"/>
              </a:rPr>
              <a:t>种群密度很高</a:t>
            </a:r>
          </a:p>
        </p:txBody>
      </p:sp>
      <p:sp>
        <p:nvSpPr>
          <p:cNvPr id="18436" name="Text Box 20">
            <a:extLst>
              <a:ext uri="{FF2B5EF4-FFF2-40B4-BE49-F238E27FC236}">
                <a16:creationId xmlns:a16="http://schemas.microsoft.com/office/drawing/2014/main" id="{3D113D16-C5CE-41CC-8519-72F370FBB0CF}"/>
              </a:ext>
            </a:extLst>
          </p:cNvPr>
          <p:cNvSpPr txBox="1">
            <a:spLocks noChangeArrowheads="1"/>
          </p:cNvSpPr>
          <p:nvPr/>
        </p:nvSpPr>
        <p:spPr bwMode="auto">
          <a:xfrm>
            <a:off x="6208139" y="5212531"/>
            <a:ext cx="2763838" cy="427038"/>
          </a:xfrm>
          <a:prstGeom prst="rect">
            <a:avLst/>
          </a:prstGeom>
          <a:solidFill>
            <a:schemeClr val="tx1"/>
          </a:solidFill>
          <a:ln>
            <a:noFill/>
          </a:ln>
          <a:extLs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zh-CN" altLang="en-US">
                <a:solidFill>
                  <a:schemeClr val="bg1"/>
                </a:solidFill>
                <a:latin typeface="微软雅黑" panose="020B0503020204020204" pitchFamily="34" charset="-122"/>
                <a:ea typeface="微软雅黑" panose="020B0503020204020204" pitchFamily="34" charset="-122"/>
              </a:rPr>
              <a:t>种群密度一般</a:t>
            </a:r>
          </a:p>
        </p:txBody>
      </p:sp>
      <p:sp>
        <p:nvSpPr>
          <p:cNvPr id="18437" name="Text Box 21">
            <a:extLst>
              <a:ext uri="{FF2B5EF4-FFF2-40B4-BE49-F238E27FC236}">
                <a16:creationId xmlns:a16="http://schemas.microsoft.com/office/drawing/2014/main" id="{355CC314-4557-4A3C-9C1D-387FC73CA9B5}"/>
              </a:ext>
            </a:extLst>
          </p:cNvPr>
          <p:cNvSpPr txBox="1">
            <a:spLocks noChangeArrowheads="1"/>
          </p:cNvSpPr>
          <p:nvPr/>
        </p:nvSpPr>
        <p:spPr bwMode="auto">
          <a:xfrm>
            <a:off x="3282379" y="5212531"/>
            <a:ext cx="2763837" cy="427038"/>
          </a:xfrm>
          <a:prstGeom prst="rect">
            <a:avLst/>
          </a:prstGeom>
          <a:solidFill>
            <a:schemeClr val="tx1"/>
          </a:solidFill>
          <a:ln>
            <a:noFill/>
          </a:ln>
          <a:extLs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zh-CN" altLang="en-US">
                <a:solidFill>
                  <a:schemeClr val="bg1"/>
                </a:solidFill>
                <a:latin typeface="微软雅黑" panose="020B0503020204020204" pitchFamily="34" charset="-122"/>
                <a:ea typeface="微软雅黑" panose="020B0503020204020204" pitchFamily="34" charset="-122"/>
              </a:rPr>
              <a:t>种群密度较高</a:t>
            </a:r>
          </a:p>
        </p:txBody>
      </p:sp>
      <p:grpSp>
        <p:nvGrpSpPr>
          <p:cNvPr id="18438" name="Group 24">
            <a:extLst>
              <a:ext uri="{FF2B5EF4-FFF2-40B4-BE49-F238E27FC236}">
                <a16:creationId xmlns:a16="http://schemas.microsoft.com/office/drawing/2014/main" id="{B08422EA-C939-458D-AD44-E799F1898E67}"/>
              </a:ext>
            </a:extLst>
          </p:cNvPr>
          <p:cNvGrpSpPr>
            <a:grpSpLocks/>
          </p:cNvGrpSpPr>
          <p:nvPr/>
        </p:nvGrpSpPr>
        <p:grpSpPr bwMode="auto">
          <a:xfrm>
            <a:off x="755576" y="1008060"/>
            <a:ext cx="7181850" cy="1231900"/>
            <a:chOff x="624" y="1026"/>
            <a:chExt cx="4178" cy="776"/>
          </a:xfrm>
        </p:grpSpPr>
        <p:sp>
          <p:nvSpPr>
            <p:cNvPr id="18448" name="Text Box 11">
              <a:extLst>
                <a:ext uri="{FF2B5EF4-FFF2-40B4-BE49-F238E27FC236}">
                  <a16:creationId xmlns:a16="http://schemas.microsoft.com/office/drawing/2014/main" id="{3847BC69-35B8-4345-AC13-EEA5BF6070D8}"/>
                </a:ext>
              </a:extLst>
            </p:cNvPr>
            <p:cNvSpPr txBox="1">
              <a:spLocks noChangeArrowheads="1"/>
            </p:cNvSpPr>
            <p:nvPr/>
          </p:nvSpPr>
          <p:spPr bwMode="auto">
            <a:xfrm>
              <a:off x="624" y="1250"/>
              <a:ext cx="1077"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50000"/>
                </a:spcBef>
                <a:buClrTx/>
                <a:buFontTx/>
                <a:buNone/>
              </a:pPr>
              <a:r>
                <a:rPr lang="zh-CN" altLang="en-US" sz="3200" dirty="0">
                  <a:solidFill>
                    <a:srgbClr val="000099"/>
                  </a:solidFill>
                  <a:latin typeface="微软雅黑" panose="020B0503020204020204" pitchFamily="34" charset="-122"/>
                  <a:ea typeface="微软雅黑" panose="020B0503020204020204" pitchFamily="34" charset="-122"/>
                </a:rPr>
                <a:t>种群密度</a:t>
              </a:r>
            </a:p>
          </p:txBody>
        </p:sp>
        <p:sp>
          <p:nvSpPr>
            <p:cNvPr id="18449" name="Line 12">
              <a:extLst>
                <a:ext uri="{FF2B5EF4-FFF2-40B4-BE49-F238E27FC236}">
                  <a16:creationId xmlns:a16="http://schemas.microsoft.com/office/drawing/2014/main" id="{16898DD0-4B7C-439B-8086-3D1429D05C0D}"/>
                </a:ext>
              </a:extLst>
            </p:cNvPr>
            <p:cNvSpPr>
              <a:spLocks noChangeShapeType="1"/>
            </p:cNvSpPr>
            <p:nvPr/>
          </p:nvSpPr>
          <p:spPr bwMode="auto">
            <a:xfrm>
              <a:off x="1746" y="1374"/>
              <a:ext cx="318" cy="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450" name="Text Box 13">
              <a:extLst>
                <a:ext uri="{FF2B5EF4-FFF2-40B4-BE49-F238E27FC236}">
                  <a16:creationId xmlns:a16="http://schemas.microsoft.com/office/drawing/2014/main" id="{5046BD5D-B83A-4088-9827-633A6CB4354F}"/>
                </a:ext>
              </a:extLst>
            </p:cNvPr>
            <p:cNvSpPr txBox="1">
              <a:spLocks noChangeArrowheads="1"/>
            </p:cNvSpPr>
            <p:nvPr/>
          </p:nvSpPr>
          <p:spPr bwMode="auto">
            <a:xfrm>
              <a:off x="2109" y="1026"/>
              <a:ext cx="2527" cy="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zh-CN" altLang="en-US" sz="3200">
                  <a:solidFill>
                    <a:srgbClr val="000099"/>
                  </a:solidFill>
                  <a:latin typeface="微软雅黑" panose="020B0503020204020204" pitchFamily="34" charset="-122"/>
                  <a:ea typeface="微软雅黑" panose="020B0503020204020204" pitchFamily="34" charset="-122"/>
                </a:rPr>
                <a:t>种群的个体数量</a:t>
              </a:r>
            </a:p>
            <a:p>
              <a:pPr eaLnBrk="1" hangingPunct="1">
                <a:spcBef>
                  <a:spcPct val="50000"/>
                </a:spcBef>
                <a:buClrTx/>
                <a:buFontTx/>
                <a:buNone/>
              </a:pPr>
              <a:r>
                <a:rPr lang="zh-CN" altLang="en-US" sz="3200">
                  <a:solidFill>
                    <a:srgbClr val="000099"/>
                  </a:solidFill>
                  <a:latin typeface="微软雅黑" panose="020B0503020204020204" pitchFamily="34" charset="-122"/>
                  <a:ea typeface="微软雅黑" panose="020B0503020204020204" pitchFamily="34" charset="-122"/>
                </a:rPr>
                <a:t>  空间大小（面积或体积）</a:t>
              </a:r>
            </a:p>
          </p:txBody>
        </p:sp>
        <p:sp>
          <p:nvSpPr>
            <p:cNvPr id="18451" name="Line 14">
              <a:extLst>
                <a:ext uri="{FF2B5EF4-FFF2-40B4-BE49-F238E27FC236}">
                  <a16:creationId xmlns:a16="http://schemas.microsoft.com/office/drawing/2014/main" id="{0493B424-BC94-4CC5-9550-D1597DED0CDC}"/>
                </a:ext>
              </a:extLst>
            </p:cNvPr>
            <p:cNvSpPr>
              <a:spLocks noChangeShapeType="1"/>
            </p:cNvSpPr>
            <p:nvPr/>
          </p:nvSpPr>
          <p:spPr bwMode="auto">
            <a:xfrm>
              <a:off x="2109" y="1399"/>
              <a:ext cx="2693" cy="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452" name="Line 22">
              <a:extLst>
                <a:ext uri="{FF2B5EF4-FFF2-40B4-BE49-F238E27FC236}">
                  <a16:creationId xmlns:a16="http://schemas.microsoft.com/office/drawing/2014/main" id="{D37917F5-CFB6-4021-BD90-2331592B6280}"/>
                </a:ext>
              </a:extLst>
            </p:cNvPr>
            <p:cNvSpPr>
              <a:spLocks noChangeShapeType="1"/>
            </p:cNvSpPr>
            <p:nvPr/>
          </p:nvSpPr>
          <p:spPr bwMode="auto">
            <a:xfrm>
              <a:off x="1746" y="1419"/>
              <a:ext cx="318" cy="0"/>
            </a:xfrm>
            <a:prstGeom prst="line">
              <a:avLst/>
            </a:prstGeom>
            <a:noFill/>
            <a:ln w="25400">
              <a:solidFill>
                <a:schemeClr val="tx1"/>
              </a:solidFill>
              <a:round/>
              <a:headEnd/>
              <a:tailEnd type="none" w="lg"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pic>
        <p:nvPicPr>
          <p:cNvPr id="18442" name="Picture 20" descr="stock photo : School of barracudas underwater. Sipadan. Celebes sea">
            <a:extLst>
              <a:ext uri="{FF2B5EF4-FFF2-40B4-BE49-F238E27FC236}">
                <a16:creationId xmlns:a16="http://schemas.microsoft.com/office/drawing/2014/main" id="{02DF80F3-6397-4933-BB75-34F734E81A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665" b="6557"/>
          <a:stretch>
            <a:fillRect/>
          </a:stretch>
        </p:blipFill>
        <p:spPr bwMode="auto">
          <a:xfrm>
            <a:off x="107377" y="2924946"/>
            <a:ext cx="3071812" cy="219392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8443" name="Picture 34" descr="stock photo : underwater image of tropical fishes">
            <a:extLst>
              <a:ext uri="{FF2B5EF4-FFF2-40B4-BE49-F238E27FC236}">
                <a16:creationId xmlns:a16="http://schemas.microsoft.com/office/drawing/2014/main" id="{CDB5B9B0-0FB8-4618-9257-0020CDB6B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1607" b="8296"/>
          <a:stretch>
            <a:fillRect/>
          </a:stretch>
        </p:blipFill>
        <p:spPr bwMode="auto">
          <a:xfrm>
            <a:off x="6108129" y="2924946"/>
            <a:ext cx="3000375" cy="220662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8444" name="Picture 36" descr="stock photo : A school of striped Mackerel feeding in the Red Sea, Egypt">
            <a:extLst>
              <a:ext uri="{FF2B5EF4-FFF2-40B4-BE49-F238E27FC236}">
                <a16:creationId xmlns:a16="http://schemas.microsoft.com/office/drawing/2014/main" id="{3A701E71-4E79-4DD7-9AAA-654B77C026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5727"/>
          <a:stretch>
            <a:fillRect/>
          </a:stretch>
        </p:blipFill>
        <p:spPr bwMode="auto">
          <a:xfrm>
            <a:off x="3179189" y="2924944"/>
            <a:ext cx="2928938" cy="21971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a:extLst>
              <a:ext uri="{FF2B5EF4-FFF2-40B4-BE49-F238E27FC236}">
                <a16:creationId xmlns:a16="http://schemas.microsoft.com/office/drawing/2014/main" id="{D1F518F6-AD47-4670-9759-BDF5FA4E0C14}"/>
              </a:ext>
            </a:extLst>
          </p:cNvPr>
          <p:cNvSpPr>
            <a:spLocks noGrp="1" noChangeArrowheads="1"/>
          </p:cNvSpPr>
          <p:nvPr>
            <p:ph type="body" idx="1"/>
          </p:nvPr>
        </p:nvSpPr>
        <p:spPr>
          <a:xfrm>
            <a:off x="323850" y="0"/>
            <a:ext cx="8820150" cy="5976938"/>
          </a:xfrm>
        </p:spPr>
        <p:txBody>
          <a:bodyPr/>
          <a:lstStyle/>
          <a:p>
            <a:pPr eaLnBrk="1" hangingPunct="1">
              <a:lnSpc>
                <a:spcPct val="150000"/>
              </a:lnSpc>
            </a:pPr>
            <a:r>
              <a:rPr lang="zh-CN" altLang="en-US" sz="3600" dirty="0">
                <a:solidFill>
                  <a:srgbClr val="000099"/>
                </a:solidFill>
                <a:latin typeface="微软雅黑" panose="020B0503020204020204" pitchFamily="34" charset="-122"/>
                <a:ea typeface="微软雅黑" panose="020B0503020204020204" pitchFamily="34" charset="-122"/>
              </a:rPr>
              <a:t>特点</a:t>
            </a:r>
            <a:r>
              <a:rPr lang="zh-CN" altLang="en-US" sz="3200" dirty="0">
                <a:solidFill>
                  <a:srgbClr val="000099"/>
                </a:solidFill>
                <a:latin typeface="微软雅黑" panose="020B0503020204020204" pitchFamily="34" charset="-122"/>
                <a:ea typeface="微软雅黑" panose="020B0503020204020204" pitchFamily="34" charset="-122"/>
              </a:rPr>
              <a:t>：</a:t>
            </a:r>
          </a:p>
          <a:p>
            <a:pPr eaLnBrk="1" hangingPunct="1">
              <a:lnSpc>
                <a:spcPct val="150000"/>
              </a:lnSpc>
              <a:spcBef>
                <a:spcPct val="0"/>
              </a:spcBef>
              <a:buClrTx/>
              <a:buFontTx/>
              <a:buNone/>
            </a:pPr>
            <a:r>
              <a:rPr kumimoji="1" lang="zh-CN" altLang="en-US" dirty="0">
                <a:solidFill>
                  <a:schemeClr val="tx1"/>
                </a:solidFill>
                <a:latin typeface="微软雅黑" panose="020B0503020204020204" pitchFamily="34" charset="-122"/>
                <a:ea typeface="微软雅黑" panose="020B0503020204020204" pitchFamily="34" charset="-122"/>
              </a:rPr>
              <a:t>   ① </a:t>
            </a:r>
            <a:r>
              <a:rPr kumimoji="1" lang="zh-CN" altLang="en-US" dirty="0">
                <a:solidFill>
                  <a:srgbClr val="FF0000"/>
                </a:solidFill>
                <a:latin typeface="微软雅黑" panose="020B0503020204020204" pitchFamily="34" charset="-122"/>
                <a:ea typeface="微软雅黑" panose="020B0503020204020204" pitchFamily="34" charset="-122"/>
              </a:rPr>
              <a:t>不同物种的种群密度往往差异很大</a:t>
            </a:r>
            <a:r>
              <a:rPr kumimoji="1" lang="zh-CN" altLang="en-US" dirty="0">
                <a:solidFill>
                  <a:schemeClr val="tx1"/>
                </a:solidFill>
                <a:latin typeface="微软雅黑" panose="020B0503020204020204" pitchFamily="34" charset="-122"/>
                <a:ea typeface="微软雅黑" panose="020B0503020204020204" pitchFamily="34" charset="-122"/>
              </a:rPr>
              <a:t>。</a:t>
            </a:r>
          </a:p>
          <a:p>
            <a:pPr eaLnBrk="1" hangingPunct="1">
              <a:lnSpc>
                <a:spcPct val="150000"/>
              </a:lnSpc>
              <a:spcBef>
                <a:spcPct val="0"/>
              </a:spcBef>
              <a:buFont typeface="Wingdings" panose="05000000000000000000" pitchFamily="2" charset="2"/>
              <a:buNone/>
            </a:pPr>
            <a:r>
              <a:rPr kumimoji="1" lang="zh-CN" altLang="en-US" sz="2600" dirty="0">
                <a:solidFill>
                  <a:schemeClr val="tx1"/>
                </a:solidFill>
                <a:latin typeface="微软雅黑" panose="020B0503020204020204" pitchFamily="34" charset="-122"/>
                <a:ea typeface="微软雅黑" panose="020B0503020204020204" pitchFamily="34" charset="-122"/>
              </a:rPr>
              <a:t>    例：在某地的草原上，大象、狮子、土狼和斑马的种群密度各不相同。</a:t>
            </a:r>
          </a:p>
          <a:p>
            <a:pPr eaLnBrk="1" hangingPunct="1">
              <a:lnSpc>
                <a:spcPct val="150000"/>
              </a:lnSpc>
              <a:buFont typeface="Wingdings" panose="05000000000000000000" pitchFamily="2" charset="2"/>
              <a:buNone/>
            </a:pPr>
            <a:endParaRPr kumimoji="1" lang="zh-CN" altLang="en-US" dirty="0">
              <a:solidFill>
                <a:schemeClr val="tx1"/>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None/>
            </a:pPr>
            <a:endParaRPr kumimoji="1" lang="zh-CN" altLang="en-US" dirty="0">
              <a:solidFill>
                <a:schemeClr val="tx1"/>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None/>
            </a:pPr>
            <a:endParaRPr kumimoji="1" lang="zh-CN" altLang="en-US" dirty="0">
              <a:solidFill>
                <a:schemeClr val="tx1"/>
              </a:solidFill>
              <a:latin typeface="微软雅黑" panose="020B0503020204020204" pitchFamily="34" charset="-122"/>
              <a:ea typeface="微软雅黑" panose="020B0503020204020204" pitchFamily="34" charset="-122"/>
            </a:endParaRPr>
          </a:p>
          <a:p>
            <a:pPr eaLnBrk="1" hangingPunct="1">
              <a:lnSpc>
                <a:spcPct val="150000"/>
              </a:lnSpc>
              <a:spcBef>
                <a:spcPct val="0"/>
              </a:spcBef>
              <a:buClrTx/>
              <a:buFontTx/>
              <a:buNone/>
            </a:pPr>
            <a:r>
              <a:rPr kumimoji="1" lang="zh-CN" altLang="en-US" dirty="0">
                <a:solidFill>
                  <a:schemeClr val="tx1"/>
                </a:solidFill>
                <a:latin typeface="微软雅黑" panose="020B0503020204020204" pitchFamily="34" charset="-122"/>
                <a:ea typeface="微软雅黑" panose="020B0503020204020204" pitchFamily="34" charset="-122"/>
              </a:rPr>
              <a:t>   ② </a:t>
            </a:r>
            <a:r>
              <a:rPr kumimoji="1" lang="zh-CN" altLang="en-US" dirty="0">
                <a:solidFill>
                  <a:srgbClr val="FF0000"/>
                </a:solidFill>
                <a:latin typeface="微软雅黑" panose="020B0503020204020204" pitchFamily="34" charset="-122"/>
                <a:ea typeface="微软雅黑" panose="020B0503020204020204" pitchFamily="34" charset="-122"/>
              </a:rPr>
              <a:t>同一物种的种群密度在不同环境条件下也有差异</a:t>
            </a:r>
            <a:r>
              <a:rPr kumimoji="1" lang="zh-CN" altLang="en-US" dirty="0">
                <a:solidFill>
                  <a:schemeClr val="tx1"/>
                </a:solidFill>
                <a:latin typeface="微软雅黑" panose="020B0503020204020204" pitchFamily="34" charset="-122"/>
                <a:ea typeface="微软雅黑" panose="020B0503020204020204" pitchFamily="34" charset="-122"/>
              </a:rPr>
              <a:t>。</a:t>
            </a:r>
          </a:p>
          <a:p>
            <a:pPr eaLnBrk="1" hangingPunct="1">
              <a:spcBef>
                <a:spcPct val="0"/>
              </a:spcBef>
              <a:buFont typeface="Wingdings" panose="05000000000000000000" pitchFamily="2" charset="2"/>
              <a:buNone/>
            </a:pPr>
            <a:r>
              <a:rPr kumimoji="1" lang="zh-CN" altLang="en-US" dirty="0">
                <a:solidFill>
                  <a:schemeClr val="tx1"/>
                </a:solidFill>
                <a:latin typeface="微软雅黑" panose="020B0503020204020204" pitchFamily="34" charset="-122"/>
                <a:ea typeface="微软雅黑" panose="020B0503020204020204" pitchFamily="34" charset="-122"/>
              </a:rPr>
              <a:t>    </a:t>
            </a:r>
            <a:r>
              <a:rPr kumimoji="1" lang="zh-CN" altLang="en-US" sz="2600" dirty="0">
                <a:solidFill>
                  <a:schemeClr val="tx1"/>
                </a:solidFill>
                <a:latin typeface="微软雅黑" panose="020B0503020204020204" pitchFamily="34" charset="-122"/>
                <a:ea typeface="微软雅黑" panose="020B0503020204020204" pitchFamily="34" charset="-122"/>
              </a:rPr>
              <a:t>例：一片农田中的东亚飞蝗，在夏天种群密度较高，在秋末天气较冷时则降低。</a:t>
            </a:r>
            <a:endParaRPr lang="zh-CN" altLang="en-US" sz="2600" dirty="0">
              <a:latin typeface="微软雅黑" panose="020B0503020204020204" pitchFamily="34" charset="-122"/>
              <a:ea typeface="微软雅黑" panose="020B0503020204020204" pitchFamily="34" charset="-122"/>
            </a:endParaRPr>
          </a:p>
        </p:txBody>
      </p:sp>
      <p:pic>
        <p:nvPicPr>
          <p:cNvPr id="89096" name="Picture 8" descr="16-4">
            <a:extLst>
              <a:ext uri="{FF2B5EF4-FFF2-40B4-BE49-F238E27FC236}">
                <a16:creationId xmlns:a16="http://schemas.microsoft.com/office/drawing/2014/main" id="{00022A38-BBBD-43B5-B159-094FC4D5E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188" b="9464"/>
          <a:stretch>
            <a:fillRect/>
          </a:stretch>
        </p:blipFill>
        <p:spPr bwMode="auto">
          <a:xfrm>
            <a:off x="2339977" y="2773365"/>
            <a:ext cx="4557713"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9096"/>
                                        </p:tgtEl>
                                        <p:attrNameLst>
                                          <p:attrName>style.visibility</p:attrName>
                                        </p:attrNameLst>
                                      </p:cBhvr>
                                      <p:to>
                                        <p:strVal val="visible"/>
                                      </p:to>
                                    </p:set>
                                    <p:animEffect transition="in" filter="dissolve">
                                      <p:cBhvr>
                                        <p:cTn id="7" dur="500"/>
                                        <p:tgtEl>
                                          <p:spTgt spid="890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9091">
                                            <p:txEl>
                                              <p:pRg st="6" end="6"/>
                                            </p:txEl>
                                          </p:spTgt>
                                        </p:tgtEl>
                                        <p:attrNameLst>
                                          <p:attrName>style.visibility</p:attrName>
                                        </p:attrNameLst>
                                      </p:cBhvr>
                                      <p:to>
                                        <p:strVal val="visible"/>
                                      </p:to>
                                    </p:set>
                                    <p:animEffect transition="in" filter="blinds(horizontal)">
                                      <p:cBhvr>
                                        <p:cTn id="12" dur="500"/>
                                        <p:tgtEl>
                                          <p:spTgt spid="89091">
                                            <p:txEl>
                                              <p:pRg st="6" end="6"/>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9091">
                                            <p:txEl>
                                              <p:pRg st="7" end="7"/>
                                            </p:txEl>
                                          </p:spTgt>
                                        </p:tgtEl>
                                        <p:attrNameLst>
                                          <p:attrName>style.visibility</p:attrName>
                                        </p:attrNameLst>
                                      </p:cBhvr>
                                      <p:to>
                                        <p:strVal val="visible"/>
                                      </p:to>
                                    </p:set>
                                    <p:animEffect transition="in" filter="blinds(horizontal)">
                                      <p:cBhvr>
                                        <p:cTn id="15" dur="500"/>
                                        <p:tgtEl>
                                          <p:spTgt spid="890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92591518-FB3D-41B2-A31D-9A55EB8E2E85}"/>
              </a:ext>
            </a:extLst>
          </p:cNvPr>
          <p:cNvSpPr>
            <a:spLocks noGrp="1" noChangeArrowheads="1"/>
          </p:cNvSpPr>
          <p:nvPr>
            <p:ph type="title"/>
          </p:nvPr>
        </p:nvSpPr>
        <p:spPr bwMode="auto">
          <a:xfrm>
            <a:off x="411163" y="0"/>
            <a:ext cx="6248400" cy="641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zh-CN" altLang="en-US" sz="3600">
                <a:latin typeface="楷体_GB2312" pitchFamily="49" charset="-122"/>
                <a:ea typeface="楷体_GB2312" pitchFamily="49" charset="-122"/>
              </a:rPr>
              <a:t>影响种群密度的因素主要有</a:t>
            </a:r>
          </a:p>
        </p:txBody>
      </p:sp>
      <p:sp>
        <p:nvSpPr>
          <p:cNvPr id="20483" name="Rectangle 3">
            <a:extLst>
              <a:ext uri="{FF2B5EF4-FFF2-40B4-BE49-F238E27FC236}">
                <a16:creationId xmlns:a16="http://schemas.microsoft.com/office/drawing/2014/main" id="{6F3A64D5-C4F2-4BC3-9FF2-C8E1BAACF789}"/>
              </a:ext>
            </a:extLst>
          </p:cNvPr>
          <p:cNvSpPr>
            <a:spLocks noGrp="1" noChangeArrowheads="1"/>
          </p:cNvSpPr>
          <p:nvPr>
            <p:ph type="body" idx="1"/>
          </p:nvPr>
        </p:nvSpPr>
        <p:spPr/>
        <p:txBody>
          <a:bodyPr/>
          <a:lstStyle/>
          <a:p>
            <a:pPr eaLnBrk="1" hangingPunct="1"/>
            <a:endParaRPr lang="zh-CN" altLang="en-US">
              <a:ea typeface="宋体" panose="02010600030101010101" pitchFamily="2" charset="-122"/>
            </a:endParaRPr>
          </a:p>
        </p:txBody>
      </p:sp>
      <p:grpSp>
        <p:nvGrpSpPr>
          <p:cNvPr id="20484" name="Group 15">
            <a:extLst>
              <a:ext uri="{FF2B5EF4-FFF2-40B4-BE49-F238E27FC236}">
                <a16:creationId xmlns:a16="http://schemas.microsoft.com/office/drawing/2014/main" id="{ACE35113-020B-429F-ACC7-76ECC4F2DA8F}"/>
              </a:ext>
            </a:extLst>
          </p:cNvPr>
          <p:cNvGrpSpPr>
            <a:grpSpLocks/>
          </p:cNvGrpSpPr>
          <p:nvPr/>
        </p:nvGrpSpPr>
        <p:grpSpPr bwMode="auto">
          <a:xfrm>
            <a:off x="285750" y="714377"/>
            <a:ext cx="8578850" cy="5535613"/>
            <a:chOff x="233" y="624"/>
            <a:chExt cx="5404" cy="3487"/>
          </a:xfrm>
        </p:grpSpPr>
        <p:pic>
          <p:nvPicPr>
            <p:cNvPr id="20485" name="Picture 5" descr="08-5">
              <a:extLst>
                <a:ext uri="{FF2B5EF4-FFF2-40B4-BE49-F238E27FC236}">
                  <a16:creationId xmlns:a16="http://schemas.microsoft.com/office/drawing/2014/main" id="{74777C7B-D783-41CD-A531-17C4D7A5E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4173"/>
            <a:stretch>
              <a:fillRect/>
            </a:stretch>
          </p:blipFill>
          <p:spPr bwMode="auto">
            <a:xfrm>
              <a:off x="240" y="631"/>
              <a:ext cx="2574" cy="152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0486" name="Picture 6" descr="鱼类洄游1">
              <a:extLst>
                <a:ext uri="{FF2B5EF4-FFF2-40B4-BE49-F238E27FC236}">
                  <a16:creationId xmlns:a16="http://schemas.microsoft.com/office/drawing/2014/main" id="{31BF18DC-B798-4626-A9C1-8A07AE810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7620"/>
            <a:stretch>
              <a:fillRect/>
            </a:stretch>
          </p:blipFill>
          <p:spPr bwMode="auto">
            <a:xfrm>
              <a:off x="2809" y="624"/>
              <a:ext cx="2828" cy="151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0487" name="Picture 7" descr="成片的小麦">
              <a:extLst>
                <a:ext uri="{FF2B5EF4-FFF2-40B4-BE49-F238E27FC236}">
                  <a16:creationId xmlns:a16="http://schemas.microsoft.com/office/drawing/2014/main" id="{3E59CB34-0C2A-4F11-951D-269856496E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 y="2507"/>
              <a:ext cx="2564" cy="160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0488" name="Picture 8" descr="2-15">
              <a:extLst>
                <a:ext uri="{FF2B5EF4-FFF2-40B4-BE49-F238E27FC236}">
                  <a16:creationId xmlns:a16="http://schemas.microsoft.com/office/drawing/2014/main" id="{BDDB513A-772E-4191-B918-386C48C07C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946" t="20554"/>
            <a:stretch>
              <a:fillRect/>
            </a:stretch>
          </p:blipFill>
          <p:spPr bwMode="auto">
            <a:xfrm>
              <a:off x="2806" y="2528"/>
              <a:ext cx="2800" cy="155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0121" name="Text Box 9">
              <a:extLst>
                <a:ext uri="{FF2B5EF4-FFF2-40B4-BE49-F238E27FC236}">
                  <a16:creationId xmlns:a16="http://schemas.microsoft.com/office/drawing/2014/main" id="{01D15F7B-7506-4BF1-884E-EC3D77E47A43}"/>
                </a:ext>
              </a:extLst>
            </p:cNvPr>
            <p:cNvSpPr txBox="1">
              <a:spLocks noChangeArrowheads="1"/>
            </p:cNvSpPr>
            <p:nvPr/>
          </p:nvSpPr>
          <p:spPr bwMode="auto">
            <a:xfrm>
              <a:off x="233" y="2113"/>
              <a:ext cx="5387" cy="427"/>
            </a:xfrm>
            <a:prstGeom prst="rect">
              <a:avLst/>
            </a:prstGeom>
            <a:solidFill>
              <a:srgbClr val="FFC000"/>
            </a:solidFill>
            <a:ln w="63500">
              <a:noFill/>
              <a:miter lim="800000"/>
              <a:headEnd/>
              <a:tailEnd type="none" w="lg" len="med"/>
            </a:ln>
            <a:effectLst/>
          </p:spPr>
          <p:txBody>
            <a:bodyPr lIns="0" tIns="0" rIns="0" bIns="0">
              <a:spAutoFit/>
            </a:bodyPr>
            <a:lstStyle/>
            <a:p>
              <a:pPr algn="ctr" eaLnBrk="1" hangingPunct="1">
                <a:spcBef>
                  <a:spcPct val="50000"/>
                </a:spcBef>
                <a:defRPr/>
              </a:pPr>
              <a:r>
                <a:rPr lang="zh-CN" altLang="en-US" sz="4400" b="1" dirty="0">
                  <a:latin typeface="微软雅黑" pitchFamily="34" charset="-122"/>
                  <a:ea typeface="微软雅黑" pitchFamily="34" charset="-122"/>
                </a:rPr>
                <a:t>种群密度周期性变化</a:t>
              </a:r>
            </a:p>
          </p:txBody>
        </p:sp>
        <p:sp>
          <p:nvSpPr>
            <p:cNvPr id="20490" name="Text Box 10">
              <a:extLst>
                <a:ext uri="{FF2B5EF4-FFF2-40B4-BE49-F238E27FC236}">
                  <a16:creationId xmlns:a16="http://schemas.microsoft.com/office/drawing/2014/main" id="{83745A6A-354A-4C6F-BB13-E2E5611AFEED}"/>
                </a:ext>
              </a:extLst>
            </p:cNvPr>
            <p:cNvSpPr txBox="1">
              <a:spLocks noChangeArrowheads="1"/>
            </p:cNvSpPr>
            <p:nvPr/>
          </p:nvSpPr>
          <p:spPr bwMode="auto">
            <a:xfrm>
              <a:off x="2245" y="1797"/>
              <a:ext cx="488" cy="269"/>
            </a:xfrm>
            <a:prstGeom prst="rect">
              <a:avLst/>
            </a:prstGeom>
            <a:solidFill>
              <a:schemeClr val="bg1"/>
            </a:solidFill>
            <a:ln>
              <a:noFill/>
            </a:ln>
            <a:extLs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zh-CN" altLang="en-US">
                  <a:solidFill>
                    <a:schemeClr val="tx1"/>
                  </a:solidFill>
                  <a:latin typeface="微软雅黑" panose="020B0503020204020204" pitchFamily="34" charset="-122"/>
                  <a:ea typeface="微软雅黑" panose="020B0503020204020204" pitchFamily="34" charset="-122"/>
                </a:rPr>
                <a:t>迁徙</a:t>
              </a:r>
            </a:p>
          </p:txBody>
        </p:sp>
        <p:sp>
          <p:nvSpPr>
            <p:cNvPr id="20491" name="Text Box 11">
              <a:extLst>
                <a:ext uri="{FF2B5EF4-FFF2-40B4-BE49-F238E27FC236}">
                  <a16:creationId xmlns:a16="http://schemas.microsoft.com/office/drawing/2014/main" id="{F516F7B4-EBE9-4EB0-8130-735414B26001}"/>
                </a:ext>
              </a:extLst>
            </p:cNvPr>
            <p:cNvSpPr txBox="1">
              <a:spLocks noChangeArrowheads="1"/>
            </p:cNvSpPr>
            <p:nvPr/>
          </p:nvSpPr>
          <p:spPr bwMode="auto">
            <a:xfrm>
              <a:off x="5098" y="1818"/>
              <a:ext cx="488" cy="269"/>
            </a:xfrm>
            <a:prstGeom prst="rect">
              <a:avLst/>
            </a:prstGeom>
            <a:solidFill>
              <a:schemeClr val="bg1"/>
            </a:solidFill>
            <a:ln>
              <a:noFill/>
            </a:ln>
            <a:extLs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zh-CN" altLang="en-US">
                  <a:solidFill>
                    <a:schemeClr val="tx1"/>
                  </a:solidFill>
                  <a:latin typeface="微软雅黑" panose="020B0503020204020204" pitchFamily="34" charset="-122"/>
                  <a:ea typeface="微软雅黑" panose="020B0503020204020204" pitchFamily="34" charset="-122"/>
                </a:rPr>
                <a:t>洄游</a:t>
              </a:r>
            </a:p>
          </p:txBody>
        </p:sp>
        <p:sp>
          <p:nvSpPr>
            <p:cNvPr id="20492" name="Text Box 12">
              <a:extLst>
                <a:ext uri="{FF2B5EF4-FFF2-40B4-BE49-F238E27FC236}">
                  <a16:creationId xmlns:a16="http://schemas.microsoft.com/office/drawing/2014/main" id="{F4245240-1575-4E68-9995-DF6A02D713D3}"/>
                </a:ext>
              </a:extLst>
            </p:cNvPr>
            <p:cNvSpPr txBox="1">
              <a:spLocks noChangeArrowheads="1"/>
            </p:cNvSpPr>
            <p:nvPr/>
          </p:nvSpPr>
          <p:spPr bwMode="auto">
            <a:xfrm>
              <a:off x="2290" y="3793"/>
              <a:ext cx="487" cy="269"/>
            </a:xfrm>
            <a:prstGeom prst="rect">
              <a:avLst/>
            </a:prstGeom>
            <a:solidFill>
              <a:schemeClr val="bg1"/>
            </a:solidFill>
            <a:ln>
              <a:noFill/>
            </a:ln>
            <a:extLs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zh-CN" altLang="en-US">
                  <a:solidFill>
                    <a:schemeClr val="tx1"/>
                  </a:solidFill>
                  <a:latin typeface="黑体" panose="02010609060101010101" pitchFamily="49" charset="-122"/>
                  <a:ea typeface="黑体" panose="02010609060101010101" pitchFamily="49" charset="-122"/>
                </a:rPr>
                <a:t>耕种</a:t>
              </a:r>
            </a:p>
          </p:txBody>
        </p:sp>
        <p:sp>
          <p:nvSpPr>
            <p:cNvPr id="20493" name="Text Box 13">
              <a:extLst>
                <a:ext uri="{FF2B5EF4-FFF2-40B4-BE49-F238E27FC236}">
                  <a16:creationId xmlns:a16="http://schemas.microsoft.com/office/drawing/2014/main" id="{704E8AA2-98EE-4A1F-93CB-E3CE7312F9FA}"/>
                </a:ext>
              </a:extLst>
            </p:cNvPr>
            <p:cNvSpPr txBox="1">
              <a:spLocks noChangeArrowheads="1"/>
            </p:cNvSpPr>
            <p:nvPr/>
          </p:nvSpPr>
          <p:spPr bwMode="auto">
            <a:xfrm>
              <a:off x="5061" y="3794"/>
              <a:ext cx="487" cy="269"/>
            </a:xfrm>
            <a:prstGeom prst="rect">
              <a:avLst/>
            </a:prstGeom>
            <a:solidFill>
              <a:schemeClr val="bg1"/>
            </a:solidFill>
            <a:ln>
              <a:noFill/>
            </a:ln>
            <a:extLs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zh-CN" altLang="en-US">
                  <a:solidFill>
                    <a:schemeClr val="tx1"/>
                  </a:solidFill>
                  <a:latin typeface="微软雅黑" panose="020B0503020204020204" pitchFamily="34" charset="-122"/>
                  <a:ea typeface="微软雅黑" panose="020B0503020204020204" pitchFamily="34" charset="-122"/>
                </a:rPr>
                <a:t>耕种</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2">
            <a:extLst>
              <a:ext uri="{FF2B5EF4-FFF2-40B4-BE49-F238E27FC236}">
                <a16:creationId xmlns:a16="http://schemas.microsoft.com/office/drawing/2014/main" id="{8001F37A-729D-49E5-8940-ED79D969F952}"/>
              </a:ext>
            </a:extLst>
          </p:cNvPr>
          <p:cNvGrpSpPr>
            <a:grpSpLocks/>
          </p:cNvGrpSpPr>
          <p:nvPr/>
        </p:nvGrpSpPr>
        <p:grpSpPr bwMode="auto">
          <a:xfrm>
            <a:off x="428627" y="285750"/>
            <a:ext cx="8316913" cy="3214688"/>
            <a:chOff x="127" y="2623"/>
            <a:chExt cx="3092" cy="1496"/>
          </a:xfrm>
        </p:grpSpPr>
        <p:pic>
          <p:nvPicPr>
            <p:cNvPr id="21509" name="Picture 3" descr="水葫芦">
              <a:extLst>
                <a:ext uri="{FF2B5EF4-FFF2-40B4-BE49-F238E27FC236}">
                  <a16:creationId xmlns:a16="http://schemas.microsoft.com/office/drawing/2014/main" id="{DCB52266-30AC-4607-95D7-8BA0FA3CC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 y="2623"/>
              <a:ext cx="3092" cy="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4" descr="青蛙捕虫">
              <a:extLst>
                <a:ext uri="{FF2B5EF4-FFF2-40B4-BE49-F238E27FC236}">
                  <a16:creationId xmlns:a16="http://schemas.microsoft.com/office/drawing/2014/main" id="{33BCF36D-1177-4955-8CFC-962B64C4E9C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66" y="3542"/>
              <a:ext cx="829"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5" descr="青蛙捕虫">
              <a:extLst>
                <a:ext uri="{FF2B5EF4-FFF2-40B4-BE49-F238E27FC236}">
                  <a16:creationId xmlns:a16="http://schemas.microsoft.com/office/drawing/2014/main" id="{BF87346D-5F55-4E02-A598-DAFB7164C88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5" y="3459"/>
              <a:ext cx="54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6" descr="青蛙捕虫">
              <a:extLst>
                <a:ext uri="{FF2B5EF4-FFF2-40B4-BE49-F238E27FC236}">
                  <a16:creationId xmlns:a16="http://schemas.microsoft.com/office/drawing/2014/main" id="{A608D3A4-C953-4FB2-A566-8614ADFB4B2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51" y="3265"/>
              <a:ext cx="28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507" name="Picture 7" descr="zr-dw0599">
            <a:extLst>
              <a:ext uri="{FF2B5EF4-FFF2-40B4-BE49-F238E27FC236}">
                <a16:creationId xmlns:a16="http://schemas.microsoft.com/office/drawing/2014/main" id="{66A31620-806A-4460-89A7-2C321F368B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712" t="20573" r="14973" b="19748"/>
          <a:stretch>
            <a:fillRect/>
          </a:stretch>
        </p:blipFill>
        <p:spPr bwMode="auto">
          <a:xfrm>
            <a:off x="428627" y="3714750"/>
            <a:ext cx="601662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4" name="Text Box 8">
            <a:extLst>
              <a:ext uri="{FF2B5EF4-FFF2-40B4-BE49-F238E27FC236}">
                <a16:creationId xmlns:a16="http://schemas.microsoft.com/office/drawing/2014/main" id="{63FE889F-84EB-499C-A473-DEABBE43BD0C}"/>
              </a:ext>
            </a:extLst>
          </p:cNvPr>
          <p:cNvSpPr txBox="1">
            <a:spLocks noChangeArrowheads="1"/>
          </p:cNvSpPr>
          <p:nvPr/>
        </p:nvSpPr>
        <p:spPr bwMode="auto">
          <a:xfrm>
            <a:off x="6659563" y="3933827"/>
            <a:ext cx="2138362" cy="1477963"/>
          </a:xfrm>
          <a:prstGeom prst="rect">
            <a:avLst/>
          </a:prstGeom>
          <a:noFill/>
          <a:ln>
            <a:noFill/>
            <a:headEnd/>
            <a:tailEnd type="none" w="lg" len="med"/>
          </a:ln>
        </p:spPr>
        <p:style>
          <a:lnRef idx="1">
            <a:schemeClr val="accent1"/>
          </a:lnRef>
          <a:fillRef idx="3">
            <a:schemeClr val="accent1"/>
          </a:fillRef>
          <a:effectRef idx="2">
            <a:schemeClr val="accent1"/>
          </a:effectRef>
          <a:fontRef idx="minor">
            <a:schemeClr val="lt1"/>
          </a:fontRef>
        </p:style>
        <p:txBody>
          <a:bodyPr lIns="0" tIns="0" rIns="0" bIns="0">
            <a:spAutoFit/>
          </a:bodyPr>
          <a:lstStyle/>
          <a:p>
            <a:pPr eaLnBrk="1" hangingPunct="1">
              <a:spcBef>
                <a:spcPct val="50000"/>
              </a:spcBef>
              <a:defRPr/>
            </a:pPr>
            <a:r>
              <a:rPr lang="zh-CN" altLang="en-US" sz="3200" b="1" dirty="0">
                <a:solidFill>
                  <a:schemeClr val="tx1"/>
                </a:solidFill>
                <a:latin typeface="微软雅黑" panose="020B0503020204020204" pitchFamily="34" charset="-122"/>
                <a:ea typeface="微软雅黑" panose="020B0503020204020204" pitchFamily="34" charset="-122"/>
              </a:rPr>
              <a:t>相关生物引起种群密度改变</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60422E36-2E96-42BE-9874-B05BC18AA1E0}"/>
              </a:ext>
            </a:extLst>
          </p:cNvPr>
          <p:cNvSpPr>
            <a:spLocks noGrp="1" noChangeArrowheads="1"/>
          </p:cNvSpPr>
          <p:nvPr>
            <p:ph type="title" idx="4294967295"/>
          </p:nvPr>
        </p:nvSpPr>
        <p:spPr>
          <a:xfrm>
            <a:off x="323528" y="155816"/>
            <a:ext cx="8305800" cy="563563"/>
          </a:xfrm>
        </p:spPr>
        <p:txBody>
          <a:bodyPr>
            <a:noAutofit/>
          </a:bodyPr>
          <a:lstStyle/>
          <a:p>
            <a:pPr algn="l" eaLnBrk="1" hangingPunct="1">
              <a:defRPr/>
            </a:pPr>
            <a:r>
              <a:rPr lang="zh-CN" altLang="en-US" sz="4000" kern="1200" dirty="0">
                <a:solidFill>
                  <a:schemeClr val="tx1"/>
                </a:solidFill>
                <a:latin typeface="微软雅黑" pitchFamily="34" charset="-122"/>
                <a:ea typeface="微软雅黑" pitchFamily="34" charset="-122"/>
                <a:cs typeface="+mn-cs"/>
              </a:rPr>
              <a:t>一、种群的概念</a:t>
            </a:r>
          </a:p>
        </p:txBody>
      </p:sp>
      <p:sp>
        <p:nvSpPr>
          <p:cNvPr id="5123" name="Rectangle 3">
            <a:extLst>
              <a:ext uri="{FF2B5EF4-FFF2-40B4-BE49-F238E27FC236}">
                <a16:creationId xmlns:a16="http://schemas.microsoft.com/office/drawing/2014/main" id="{F5555B06-F627-4C54-AB80-5B05A7805FA2}"/>
              </a:ext>
            </a:extLst>
          </p:cNvPr>
          <p:cNvSpPr>
            <a:spLocks noGrp="1" noChangeArrowheads="1"/>
          </p:cNvSpPr>
          <p:nvPr>
            <p:ph type="body" idx="4294967295"/>
          </p:nvPr>
        </p:nvSpPr>
        <p:spPr>
          <a:xfrm>
            <a:off x="467544" y="1353660"/>
            <a:ext cx="8356600" cy="1223962"/>
          </a:xfrm>
        </p:spPr>
        <p:txBody>
          <a:bodyPr/>
          <a:lstStyle/>
          <a:p>
            <a:pPr eaLnBrk="1" hangingPunct="1"/>
            <a:r>
              <a:rPr lang="zh-CN" altLang="en-US" sz="3200" dirty="0">
                <a:latin typeface="微软雅黑" panose="020B0503020204020204" pitchFamily="34" charset="-122"/>
                <a:ea typeface="微软雅黑" panose="020B0503020204020204" pitchFamily="34" charset="-122"/>
              </a:rPr>
              <a:t>种群：在一定空间和时间内的同种生物的全部个体的总和。                               </a:t>
            </a:r>
          </a:p>
        </p:txBody>
      </p:sp>
      <p:grpSp>
        <p:nvGrpSpPr>
          <p:cNvPr id="5124" name="Group 8">
            <a:extLst>
              <a:ext uri="{FF2B5EF4-FFF2-40B4-BE49-F238E27FC236}">
                <a16:creationId xmlns:a16="http://schemas.microsoft.com/office/drawing/2014/main" id="{FBB25B42-95CB-4947-AD2A-603422EB7922}"/>
              </a:ext>
            </a:extLst>
          </p:cNvPr>
          <p:cNvGrpSpPr>
            <a:grpSpLocks/>
          </p:cNvGrpSpPr>
          <p:nvPr/>
        </p:nvGrpSpPr>
        <p:grpSpPr bwMode="auto">
          <a:xfrm>
            <a:off x="2251077" y="3028952"/>
            <a:ext cx="842963" cy="665163"/>
            <a:chOff x="1110" y="2656"/>
            <a:chExt cx="1549" cy="1351"/>
          </a:xfrm>
        </p:grpSpPr>
        <p:sp>
          <p:nvSpPr>
            <p:cNvPr id="5143" name="AutoShape 9">
              <a:extLst>
                <a:ext uri="{FF2B5EF4-FFF2-40B4-BE49-F238E27FC236}">
                  <a16:creationId xmlns:a16="http://schemas.microsoft.com/office/drawing/2014/main" id="{0C48B80B-C4C2-4566-A564-36522489B57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600" b="0">
                <a:solidFill>
                  <a:schemeClr val="tx1"/>
                </a:solidFill>
                <a:latin typeface="Arial" panose="020B0604020202020204" pitchFamily="34" charset="0"/>
                <a:ea typeface="宋体" panose="02010600030101010101" pitchFamily="2" charset="-122"/>
              </a:endParaRPr>
            </a:p>
          </p:txBody>
        </p:sp>
        <p:sp>
          <p:nvSpPr>
            <p:cNvPr id="5144" name="AutoShape 10">
              <a:extLst>
                <a:ext uri="{FF2B5EF4-FFF2-40B4-BE49-F238E27FC236}">
                  <a16:creationId xmlns:a16="http://schemas.microsoft.com/office/drawing/2014/main" id="{A0BA2D1C-8DE7-43A4-B330-D10F6767CCF6}"/>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600" b="0">
                <a:solidFill>
                  <a:schemeClr val="tx1"/>
                </a:solidFill>
                <a:latin typeface="Arial" panose="020B0604020202020204" pitchFamily="34" charset="0"/>
                <a:ea typeface="宋体" panose="02010600030101010101" pitchFamily="2" charset="-122"/>
              </a:endParaRPr>
            </a:p>
          </p:txBody>
        </p:sp>
        <p:sp>
          <p:nvSpPr>
            <p:cNvPr id="81931" name="AutoShape 11">
              <a:extLst>
                <a:ext uri="{FF2B5EF4-FFF2-40B4-BE49-F238E27FC236}">
                  <a16:creationId xmlns:a16="http://schemas.microsoft.com/office/drawing/2014/main" id="{E9A4BCC5-5324-4665-9A30-FD8A9C8FD7DF}"/>
                </a:ext>
              </a:extLst>
            </p:cNvPr>
            <p:cNvSpPr>
              <a:spLocks noChangeArrowheads="1"/>
            </p:cNvSpPr>
            <p:nvPr/>
          </p:nvSpPr>
          <p:spPr bwMode="gray">
            <a:xfrm>
              <a:off x="1200" y="2737"/>
              <a:ext cx="1351"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eaLnBrk="1" hangingPunct="1">
                <a:defRPr/>
              </a:pPr>
              <a:endParaRPr lang="zh-CN" altLang="en-US" sz="1600">
                <a:latin typeface="Arial" charset="0"/>
                <a:ea typeface="宋体" pitchFamily="2" charset="-122"/>
              </a:endParaRPr>
            </a:p>
          </p:txBody>
        </p:sp>
      </p:grpSp>
      <p:sp>
        <p:nvSpPr>
          <p:cNvPr id="5125" name="Line 12">
            <a:extLst>
              <a:ext uri="{FF2B5EF4-FFF2-40B4-BE49-F238E27FC236}">
                <a16:creationId xmlns:a16="http://schemas.microsoft.com/office/drawing/2014/main" id="{5D6A09E9-6A63-4ED5-8F93-1E6171B2A306}"/>
              </a:ext>
            </a:extLst>
          </p:cNvPr>
          <p:cNvSpPr>
            <a:spLocks noChangeShapeType="1"/>
          </p:cNvSpPr>
          <p:nvPr/>
        </p:nvSpPr>
        <p:spPr bwMode="auto">
          <a:xfrm flipV="1">
            <a:off x="2925763" y="3627438"/>
            <a:ext cx="4679950" cy="11112"/>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6" name="Text Box 13">
            <a:extLst>
              <a:ext uri="{FF2B5EF4-FFF2-40B4-BE49-F238E27FC236}">
                <a16:creationId xmlns:a16="http://schemas.microsoft.com/office/drawing/2014/main" id="{9FA8AA34-0EA8-4CE1-A29A-77BE6DAEB99E}"/>
              </a:ext>
            </a:extLst>
          </p:cNvPr>
          <p:cNvSpPr txBox="1">
            <a:spLocks noChangeArrowheads="1"/>
          </p:cNvSpPr>
          <p:nvPr/>
        </p:nvSpPr>
        <p:spPr bwMode="auto">
          <a:xfrm>
            <a:off x="3071813" y="3000377"/>
            <a:ext cx="3327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a:solidFill>
                  <a:srgbClr val="000000"/>
                </a:solidFill>
                <a:latin typeface="微软雅黑" panose="020B0503020204020204" pitchFamily="34" charset="-122"/>
                <a:ea typeface="微软雅黑" panose="020B0503020204020204" pitchFamily="34" charset="-122"/>
              </a:rPr>
              <a:t>“时间”和“空间”</a:t>
            </a:r>
            <a:endParaRPr lang="en-US" altLang="zh-CN">
              <a:solidFill>
                <a:srgbClr val="000000"/>
              </a:solidFill>
              <a:latin typeface="微软雅黑" panose="020B0503020204020204" pitchFamily="34" charset="-122"/>
              <a:ea typeface="微软雅黑" panose="020B0503020204020204" pitchFamily="34" charset="-122"/>
            </a:endParaRPr>
          </a:p>
        </p:txBody>
      </p:sp>
      <p:sp>
        <p:nvSpPr>
          <p:cNvPr id="5127" name="Text Box 14">
            <a:extLst>
              <a:ext uri="{FF2B5EF4-FFF2-40B4-BE49-F238E27FC236}">
                <a16:creationId xmlns:a16="http://schemas.microsoft.com/office/drawing/2014/main" id="{94E7FE17-7A56-4591-AE01-78470712AC10}"/>
              </a:ext>
            </a:extLst>
          </p:cNvPr>
          <p:cNvSpPr txBox="1">
            <a:spLocks noChangeArrowheads="1"/>
          </p:cNvSpPr>
          <p:nvPr/>
        </p:nvSpPr>
        <p:spPr bwMode="gray">
          <a:xfrm>
            <a:off x="2487615" y="3127375"/>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000">
                <a:solidFill>
                  <a:schemeClr val="bg1"/>
                </a:solidFill>
                <a:latin typeface="Arial" panose="020B0604020202020204" pitchFamily="34" charset="0"/>
                <a:ea typeface="宋体" panose="02010600030101010101" pitchFamily="2" charset="-122"/>
              </a:rPr>
              <a:t>1</a:t>
            </a:r>
          </a:p>
        </p:txBody>
      </p:sp>
      <p:grpSp>
        <p:nvGrpSpPr>
          <p:cNvPr id="5128" name="Group 16">
            <a:extLst>
              <a:ext uri="{FF2B5EF4-FFF2-40B4-BE49-F238E27FC236}">
                <a16:creationId xmlns:a16="http://schemas.microsoft.com/office/drawing/2014/main" id="{B2FB3374-D60B-49C9-8AA8-5D2AE14D23B4}"/>
              </a:ext>
            </a:extLst>
          </p:cNvPr>
          <p:cNvGrpSpPr>
            <a:grpSpLocks/>
          </p:cNvGrpSpPr>
          <p:nvPr/>
        </p:nvGrpSpPr>
        <p:grpSpPr bwMode="auto">
          <a:xfrm>
            <a:off x="2251077" y="4158133"/>
            <a:ext cx="842963" cy="665163"/>
            <a:chOff x="3174" y="2656"/>
            <a:chExt cx="1549" cy="1351"/>
          </a:xfrm>
        </p:grpSpPr>
        <p:sp>
          <p:nvSpPr>
            <p:cNvPr id="5140" name="AutoShape 17">
              <a:extLst>
                <a:ext uri="{FF2B5EF4-FFF2-40B4-BE49-F238E27FC236}">
                  <a16:creationId xmlns:a16="http://schemas.microsoft.com/office/drawing/2014/main" id="{A2DBC97A-4DCE-4C0F-B53D-7104B73D4F0D}"/>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600" b="0">
                <a:solidFill>
                  <a:schemeClr val="tx1"/>
                </a:solidFill>
                <a:latin typeface="Arial" panose="020B0604020202020204" pitchFamily="34" charset="0"/>
                <a:ea typeface="宋体" panose="02010600030101010101" pitchFamily="2" charset="-122"/>
              </a:endParaRPr>
            </a:p>
          </p:txBody>
        </p:sp>
        <p:sp>
          <p:nvSpPr>
            <p:cNvPr id="5141" name="AutoShape 18">
              <a:extLst>
                <a:ext uri="{FF2B5EF4-FFF2-40B4-BE49-F238E27FC236}">
                  <a16:creationId xmlns:a16="http://schemas.microsoft.com/office/drawing/2014/main" id="{36250C21-168F-486B-8D01-A2002722FFDC}"/>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600" b="0">
                <a:solidFill>
                  <a:schemeClr val="tx1"/>
                </a:solidFill>
                <a:latin typeface="Arial" panose="020B0604020202020204" pitchFamily="34" charset="0"/>
                <a:ea typeface="宋体" panose="02010600030101010101" pitchFamily="2" charset="-122"/>
              </a:endParaRPr>
            </a:p>
          </p:txBody>
        </p:sp>
        <p:sp>
          <p:nvSpPr>
            <p:cNvPr id="81939" name="AutoShape 19">
              <a:extLst>
                <a:ext uri="{FF2B5EF4-FFF2-40B4-BE49-F238E27FC236}">
                  <a16:creationId xmlns:a16="http://schemas.microsoft.com/office/drawing/2014/main" id="{E9A622F8-AC43-4A89-8728-388FF7920632}"/>
                </a:ext>
              </a:extLst>
            </p:cNvPr>
            <p:cNvSpPr>
              <a:spLocks noChangeArrowheads="1"/>
            </p:cNvSpPr>
            <p:nvPr/>
          </p:nvSpPr>
          <p:spPr bwMode="gray">
            <a:xfrm>
              <a:off x="3264" y="2737"/>
              <a:ext cx="1351"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eaLnBrk="1" hangingPunct="1">
                <a:defRPr/>
              </a:pPr>
              <a:endParaRPr lang="zh-CN" altLang="en-US" sz="1600">
                <a:latin typeface="Arial" charset="0"/>
                <a:ea typeface="宋体" pitchFamily="2" charset="-122"/>
              </a:endParaRPr>
            </a:p>
          </p:txBody>
        </p:sp>
      </p:grpSp>
      <p:sp>
        <p:nvSpPr>
          <p:cNvPr id="5129" name="Line 20">
            <a:extLst>
              <a:ext uri="{FF2B5EF4-FFF2-40B4-BE49-F238E27FC236}">
                <a16:creationId xmlns:a16="http://schemas.microsoft.com/office/drawing/2014/main" id="{7361461A-F058-4B16-BE31-6DB9A734F17D}"/>
              </a:ext>
            </a:extLst>
          </p:cNvPr>
          <p:cNvSpPr>
            <a:spLocks noChangeShapeType="1"/>
          </p:cNvSpPr>
          <p:nvPr/>
        </p:nvSpPr>
        <p:spPr bwMode="auto">
          <a:xfrm>
            <a:off x="2925763" y="4858219"/>
            <a:ext cx="4679950" cy="11112"/>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0" name="Text Box 21">
            <a:extLst>
              <a:ext uri="{FF2B5EF4-FFF2-40B4-BE49-F238E27FC236}">
                <a16:creationId xmlns:a16="http://schemas.microsoft.com/office/drawing/2014/main" id="{6E09AD62-0765-42EA-B5AA-B1C2B597AEA9}"/>
              </a:ext>
            </a:extLst>
          </p:cNvPr>
          <p:cNvSpPr txBox="1">
            <a:spLocks noChangeArrowheads="1"/>
          </p:cNvSpPr>
          <p:nvPr/>
        </p:nvSpPr>
        <p:spPr bwMode="auto">
          <a:xfrm>
            <a:off x="3143252" y="4143846"/>
            <a:ext cx="4416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a:solidFill>
                  <a:srgbClr val="000000"/>
                </a:solidFill>
                <a:latin typeface="微软雅黑" panose="020B0503020204020204" pitchFamily="34" charset="-122"/>
                <a:ea typeface="微软雅黑" panose="020B0503020204020204" pitchFamily="34" charset="-122"/>
              </a:rPr>
              <a:t>“同种”“全部”生物</a:t>
            </a:r>
            <a:endParaRPr lang="en-US" altLang="zh-CN">
              <a:solidFill>
                <a:srgbClr val="000000"/>
              </a:solidFill>
              <a:latin typeface="微软雅黑" panose="020B0503020204020204" pitchFamily="34" charset="-122"/>
              <a:ea typeface="微软雅黑" panose="020B0503020204020204" pitchFamily="34" charset="-122"/>
            </a:endParaRPr>
          </a:p>
        </p:txBody>
      </p:sp>
      <p:sp>
        <p:nvSpPr>
          <p:cNvPr id="5131" name="Text Box 22">
            <a:extLst>
              <a:ext uri="{FF2B5EF4-FFF2-40B4-BE49-F238E27FC236}">
                <a16:creationId xmlns:a16="http://schemas.microsoft.com/office/drawing/2014/main" id="{CA695065-C7DF-4EAA-8092-D510CDE4C48C}"/>
              </a:ext>
            </a:extLst>
          </p:cNvPr>
          <p:cNvSpPr txBox="1">
            <a:spLocks noChangeArrowheads="1"/>
          </p:cNvSpPr>
          <p:nvPr/>
        </p:nvSpPr>
        <p:spPr bwMode="gray">
          <a:xfrm>
            <a:off x="2487615" y="4256556"/>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000">
                <a:solidFill>
                  <a:schemeClr val="bg1"/>
                </a:solidFill>
                <a:latin typeface="Arial" panose="020B0604020202020204" pitchFamily="34" charset="0"/>
                <a:ea typeface="宋体" panose="02010600030101010101" pitchFamily="2" charset="-122"/>
              </a:rPr>
              <a:t>2</a:t>
            </a:r>
          </a:p>
        </p:txBody>
      </p:sp>
      <p:grpSp>
        <p:nvGrpSpPr>
          <p:cNvPr id="5132" name="Group 24">
            <a:extLst>
              <a:ext uri="{FF2B5EF4-FFF2-40B4-BE49-F238E27FC236}">
                <a16:creationId xmlns:a16="http://schemas.microsoft.com/office/drawing/2014/main" id="{6ECA17E7-3803-4F9C-A313-E7E73D9DC982}"/>
              </a:ext>
            </a:extLst>
          </p:cNvPr>
          <p:cNvGrpSpPr>
            <a:grpSpLocks/>
          </p:cNvGrpSpPr>
          <p:nvPr/>
        </p:nvGrpSpPr>
        <p:grpSpPr bwMode="auto">
          <a:xfrm>
            <a:off x="2290762" y="5221849"/>
            <a:ext cx="842963" cy="665163"/>
            <a:chOff x="1110" y="2656"/>
            <a:chExt cx="1549" cy="1351"/>
          </a:xfrm>
        </p:grpSpPr>
        <p:sp>
          <p:nvSpPr>
            <p:cNvPr id="5137" name="AutoShape 25">
              <a:extLst>
                <a:ext uri="{FF2B5EF4-FFF2-40B4-BE49-F238E27FC236}">
                  <a16:creationId xmlns:a16="http://schemas.microsoft.com/office/drawing/2014/main" id="{78924F84-AC13-4A15-A079-5C9BA1737FBE}"/>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600" b="0">
                <a:solidFill>
                  <a:schemeClr val="tx1"/>
                </a:solidFill>
                <a:latin typeface="Arial" panose="020B0604020202020204" pitchFamily="34" charset="0"/>
                <a:ea typeface="宋体" panose="02010600030101010101" pitchFamily="2" charset="-122"/>
              </a:endParaRPr>
            </a:p>
          </p:txBody>
        </p:sp>
        <p:sp>
          <p:nvSpPr>
            <p:cNvPr id="5138" name="AutoShape 26">
              <a:extLst>
                <a:ext uri="{FF2B5EF4-FFF2-40B4-BE49-F238E27FC236}">
                  <a16:creationId xmlns:a16="http://schemas.microsoft.com/office/drawing/2014/main" id="{FE056F30-D6D5-417F-942A-EF136F0E9A6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600" b="0">
                <a:solidFill>
                  <a:schemeClr val="tx1"/>
                </a:solidFill>
                <a:latin typeface="Arial" panose="020B0604020202020204" pitchFamily="34" charset="0"/>
                <a:ea typeface="宋体" panose="02010600030101010101" pitchFamily="2" charset="-122"/>
              </a:endParaRPr>
            </a:p>
          </p:txBody>
        </p:sp>
        <p:sp>
          <p:nvSpPr>
            <p:cNvPr id="81947" name="AutoShape 27">
              <a:extLst>
                <a:ext uri="{FF2B5EF4-FFF2-40B4-BE49-F238E27FC236}">
                  <a16:creationId xmlns:a16="http://schemas.microsoft.com/office/drawing/2014/main" id="{DA7B73A4-6981-4122-863D-12B3EF6292D0}"/>
                </a:ext>
              </a:extLst>
            </p:cNvPr>
            <p:cNvSpPr>
              <a:spLocks noChangeArrowheads="1"/>
            </p:cNvSpPr>
            <p:nvPr/>
          </p:nvSpPr>
          <p:spPr bwMode="gray">
            <a:xfrm>
              <a:off x="1200" y="2737"/>
              <a:ext cx="1351"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eaLnBrk="1" hangingPunct="1">
                <a:defRPr/>
              </a:pPr>
              <a:endParaRPr lang="zh-CN" altLang="en-US" sz="1600">
                <a:latin typeface="Arial" charset="0"/>
                <a:ea typeface="宋体" pitchFamily="2" charset="-122"/>
              </a:endParaRPr>
            </a:p>
          </p:txBody>
        </p:sp>
      </p:grpSp>
      <p:sp>
        <p:nvSpPr>
          <p:cNvPr id="5133" name="Line 28">
            <a:extLst>
              <a:ext uri="{FF2B5EF4-FFF2-40B4-BE49-F238E27FC236}">
                <a16:creationId xmlns:a16="http://schemas.microsoft.com/office/drawing/2014/main" id="{9C4F06C3-A634-444F-AFFF-E0CF160E33B1}"/>
              </a:ext>
            </a:extLst>
          </p:cNvPr>
          <p:cNvSpPr>
            <a:spLocks noChangeShapeType="1"/>
          </p:cNvSpPr>
          <p:nvPr/>
        </p:nvSpPr>
        <p:spPr bwMode="auto">
          <a:xfrm flipV="1">
            <a:off x="2925763" y="6020269"/>
            <a:ext cx="4679950" cy="17462"/>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4" name="Text Box 29">
            <a:extLst>
              <a:ext uri="{FF2B5EF4-FFF2-40B4-BE49-F238E27FC236}">
                <a16:creationId xmlns:a16="http://schemas.microsoft.com/office/drawing/2014/main" id="{C369DE91-978F-4A2D-8AF8-B64148DFAE0C}"/>
              </a:ext>
            </a:extLst>
          </p:cNvPr>
          <p:cNvSpPr txBox="1">
            <a:spLocks noChangeArrowheads="1"/>
          </p:cNvSpPr>
          <p:nvPr/>
        </p:nvSpPr>
        <p:spPr bwMode="auto">
          <a:xfrm>
            <a:off x="3298825" y="5072531"/>
            <a:ext cx="46307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dirty="0">
                <a:solidFill>
                  <a:srgbClr val="000000"/>
                </a:solidFill>
                <a:latin typeface="微软雅黑" panose="020B0503020204020204" pitchFamily="34" charset="-122"/>
                <a:ea typeface="微软雅黑" panose="020B0503020204020204" pitchFamily="34" charset="-122"/>
              </a:rPr>
              <a:t>种群是生物繁殖和生物进化的基本单位</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5135" name="Text Box 30">
            <a:extLst>
              <a:ext uri="{FF2B5EF4-FFF2-40B4-BE49-F238E27FC236}">
                <a16:creationId xmlns:a16="http://schemas.microsoft.com/office/drawing/2014/main" id="{58F76B97-A449-4BF2-B367-02E846BF4F34}"/>
              </a:ext>
            </a:extLst>
          </p:cNvPr>
          <p:cNvSpPr txBox="1">
            <a:spLocks noChangeArrowheads="1"/>
          </p:cNvSpPr>
          <p:nvPr/>
        </p:nvSpPr>
        <p:spPr bwMode="gray">
          <a:xfrm>
            <a:off x="2527300" y="5320272"/>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000">
                <a:solidFill>
                  <a:schemeClr val="bg1"/>
                </a:solidFill>
                <a:latin typeface="Arial" panose="020B0604020202020204" pitchFamily="34" charset="0"/>
                <a:ea typeface="宋体" panose="02010600030101010101" pitchFamily="2" charset="-122"/>
              </a:rPr>
              <a:t>3</a:t>
            </a:r>
          </a:p>
        </p:txBody>
      </p:sp>
      <p:sp>
        <p:nvSpPr>
          <p:cNvPr id="5136" name="Rectangle 31">
            <a:extLst>
              <a:ext uri="{FF2B5EF4-FFF2-40B4-BE49-F238E27FC236}">
                <a16:creationId xmlns:a16="http://schemas.microsoft.com/office/drawing/2014/main" id="{60D5D5AF-E6C2-4F10-B96F-55D61C3AE00E}"/>
              </a:ext>
            </a:extLst>
          </p:cNvPr>
          <p:cNvSpPr>
            <a:spLocks noChangeArrowheads="1"/>
          </p:cNvSpPr>
          <p:nvPr/>
        </p:nvSpPr>
        <p:spPr bwMode="auto">
          <a:xfrm>
            <a:off x="881063" y="3035300"/>
            <a:ext cx="1420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3200">
                <a:solidFill>
                  <a:srgbClr val="000000"/>
                </a:solidFill>
                <a:latin typeface="微软雅黑" panose="020B0503020204020204" pitchFamily="34" charset="-122"/>
                <a:ea typeface="微软雅黑" panose="020B0503020204020204" pitchFamily="34" charset="-122"/>
              </a:rPr>
              <a:t>要点：</a:t>
            </a:r>
          </a:p>
        </p:txBody>
      </p:sp>
      <p:sp>
        <p:nvSpPr>
          <p:cNvPr id="2" name="灯片编号占位符 1">
            <a:extLst>
              <a:ext uri="{FF2B5EF4-FFF2-40B4-BE49-F238E27FC236}">
                <a16:creationId xmlns:a16="http://schemas.microsoft.com/office/drawing/2014/main" id="{56607AE9-F338-418B-B59A-31E4AE83F675}"/>
              </a:ext>
            </a:extLst>
          </p:cNvPr>
          <p:cNvSpPr>
            <a:spLocks noGrp="1"/>
          </p:cNvSpPr>
          <p:nvPr>
            <p:ph type="sldNum" sz="quarter" idx="4"/>
          </p:nvPr>
        </p:nvSpPr>
        <p:spPr/>
        <p:txBody>
          <a:bodyPr/>
          <a:lstStyle/>
          <a:p>
            <a:fld id="{93DF7D58-C163-484A-9F19-E649904DD7E3}" type="slidenum">
              <a:rPr lang="zh-CN" altLang="en-US" smtClean="0"/>
              <a:pPr/>
              <a:t>3</a:t>
            </a:fld>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1">
            <a:extLst>
              <a:ext uri="{FF2B5EF4-FFF2-40B4-BE49-F238E27FC236}">
                <a16:creationId xmlns:a16="http://schemas.microsoft.com/office/drawing/2014/main" id="{DDAE2AFD-90C5-40F4-95DE-905B2997A6D5}"/>
              </a:ext>
            </a:extLst>
          </p:cNvPr>
          <p:cNvSpPr txBox="1">
            <a:spLocks noChangeArrowheads="1"/>
          </p:cNvSpPr>
          <p:nvPr/>
        </p:nvSpPr>
        <p:spPr bwMode="auto">
          <a:xfrm>
            <a:off x="395536" y="305698"/>
            <a:ext cx="43402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3600" dirty="0">
                <a:latin typeface="微软雅黑" panose="020B0503020204020204" pitchFamily="34" charset="-122"/>
                <a:ea typeface="微软雅黑" panose="020B0503020204020204" pitchFamily="34" charset="-122"/>
              </a:rPr>
              <a:t>影响种群密度的因素</a:t>
            </a:r>
          </a:p>
        </p:txBody>
      </p:sp>
      <p:sp>
        <p:nvSpPr>
          <p:cNvPr id="22531" name="TextBox 2">
            <a:extLst>
              <a:ext uri="{FF2B5EF4-FFF2-40B4-BE49-F238E27FC236}">
                <a16:creationId xmlns:a16="http://schemas.microsoft.com/office/drawing/2014/main" id="{6F7FC03F-E5CC-48B3-A7DD-5F59083B97A7}"/>
              </a:ext>
            </a:extLst>
          </p:cNvPr>
          <p:cNvSpPr txBox="1">
            <a:spLocks noChangeArrowheads="1"/>
          </p:cNvSpPr>
          <p:nvPr/>
        </p:nvSpPr>
        <p:spPr bwMode="auto">
          <a:xfrm>
            <a:off x="684215" y="1285875"/>
            <a:ext cx="8352281"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 typeface="Verdana" panose="020B0604030504040204" pitchFamily="34" charset="0"/>
              <a:buAutoNum type="arabicPeriod"/>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物种的个体大小</a:t>
            </a:r>
            <a:r>
              <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个体大的密度低；</a:t>
            </a:r>
            <a:endPar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ClrTx/>
              <a:buFont typeface="Verdana" panose="020B0604030504040204" pitchFamily="34" charset="0"/>
              <a:buAutoNum type="arabicPeriod"/>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生存资源的供给能力</a:t>
            </a:r>
            <a:r>
              <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资源丰富密度高；</a:t>
            </a:r>
            <a:endPar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ClrTx/>
              <a:buFont typeface="Verdana" panose="020B0604030504040204" pitchFamily="34" charset="0"/>
              <a:buAutoNum type="arabicPeriod"/>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环境条件的周期性变化引起种群密度周期性变化</a:t>
            </a:r>
            <a:r>
              <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候鸟，鱼的洄游；</a:t>
            </a:r>
            <a:endPar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ClrTx/>
              <a:buFont typeface="Verdana" panose="020B0604030504040204" pitchFamily="34" charset="0"/>
              <a:buAutoNum type="arabicPeriod"/>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外来干扰</a:t>
            </a:r>
            <a:r>
              <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农田喷洒农药后，害虫大量死亡；</a:t>
            </a:r>
            <a:endPar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ClrTx/>
              <a:buFont typeface="Verdana" panose="020B0604030504040204" pitchFamily="34" charset="0"/>
              <a:buAutoNum type="arabicPeriod"/>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天敌数量的变化；</a:t>
            </a:r>
            <a:endPar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spcBef>
                <a:spcPct val="0"/>
              </a:spcBef>
              <a:buClrTx/>
              <a:buFont typeface="Verdana" panose="020B0604030504040204" pitchFamily="34" charset="0"/>
              <a:buAutoNum type="arabicPeriod"/>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偶然因素</a:t>
            </a:r>
            <a:r>
              <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如流行病、水灾、旱灾</a:t>
            </a:r>
            <a:r>
              <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FBA588D9-4B5B-408A-8885-1E7CFBB66682}"/>
              </a:ext>
            </a:extLst>
          </p:cNvPr>
          <p:cNvSpPr>
            <a:spLocks noGrp="1"/>
          </p:cNvSpPr>
          <p:nvPr>
            <p:ph type="sldNum" sz="quarter" idx="4"/>
          </p:nvPr>
        </p:nvSpPr>
        <p:spPr/>
        <p:txBody>
          <a:bodyPr/>
          <a:lstStyle/>
          <a:p>
            <a:fld id="{93DF7D58-C163-484A-9F19-E649904DD7E3}" type="slidenum">
              <a:rPr lang="zh-CN" altLang="en-US" smtClean="0"/>
              <a:pPr/>
              <a:t>30</a:t>
            </a:fld>
            <a:endParaRPr lang="en-US" altLang="zh-CN" sz="9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a:extLst>
              <a:ext uri="{FF2B5EF4-FFF2-40B4-BE49-F238E27FC236}">
                <a16:creationId xmlns:a16="http://schemas.microsoft.com/office/drawing/2014/main" id="{DF0F6D76-4A33-4E36-91DD-86B7E9DCC5A4}"/>
              </a:ext>
            </a:extLst>
          </p:cNvPr>
          <p:cNvSpPr>
            <a:spLocks noGrp="1" noChangeArrowheads="1"/>
          </p:cNvSpPr>
          <p:nvPr>
            <p:ph type="body" idx="1"/>
          </p:nvPr>
        </p:nvSpPr>
        <p:spPr>
          <a:xfrm>
            <a:off x="357188" y="642940"/>
            <a:ext cx="8356600" cy="5348287"/>
          </a:xfrm>
        </p:spPr>
        <p:txBody>
          <a:bodyPr/>
          <a:lstStyle/>
          <a:p>
            <a:pPr eaLnBrk="1" hangingPunct="1"/>
            <a:r>
              <a:rPr lang="zh-CN" altLang="en-US" sz="3600" dirty="0">
                <a:solidFill>
                  <a:srgbClr val="000099"/>
                </a:solidFill>
                <a:latin typeface="微软雅黑" panose="020B0503020204020204" pitchFamily="34" charset="-122"/>
                <a:ea typeface="微软雅黑" panose="020B0503020204020204" pitchFamily="34" charset="-122"/>
              </a:rPr>
              <a:t>种群密度的调查方法：</a:t>
            </a:r>
          </a:p>
          <a:p>
            <a:pPr eaLnBrk="1" hangingPunct="1">
              <a:buFont typeface="Wingdings" panose="05000000000000000000" pitchFamily="2" charset="2"/>
              <a:buNone/>
            </a:pPr>
            <a:endParaRPr lang="zh-CN" altLang="en-US" sz="3200" dirty="0">
              <a:solidFill>
                <a:srgbClr val="000099"/>
              </a:solidFill>
              <a:latin typeface="微软雅黑" panose="020B0503020204020204" pitchFamily="34" charset="-122"/>
              <a:ea typeface="微软雅黑" panose="020B0503020204020204" pitchFamily="34" charset="-122"/>
            </a:endParaRPr>
          </a:p>
          <a:p>
            <a:pPr lvl="1" eaLnBrk="1" hangingPunct="1">
              <a:lnSpc>
                <a:spcPct val="120000"/>
              </a:lnSpc>
              <a:buClrTx/>
              <a:buFont typeface="Wingdings" panose="05000000000000000000" pitchFamily="2" charset="2"/>
              <a:buChar char="Ø"/>
            </a:pPr>
            <a:r>
              <a:rPr lang="zh-CN" altLang="en-US" sz="2800" b="1" dirty="0">
                <a:solidFill>
                  <a:srgbClr val="000000"/>
                </a:solidFill>
                <a:latin typeface="微软雅黑" panose="020B0503020204020204" pitchFamily="34" charset="-122"/>
                <a:ea typeface="微软雅黑" panose="020B0503020204020204" pitchFamily="34" charset="-122"/>
              </a:rPr>
              <a:t>分布范围小，个体较大的种群：逐个计数</a:t>
            </a:r>
            <a:endParaRPr lang="en-US" altLang="zh-CN" sz="2800" b="1" dirty="0">
              <a:solidFill>
                <a:srgbClr val="000000"/>
              </a:solidFill>
              <a:latin typeface="微软雅黑" panose="020B0503020204020204" pitchFamily="34" charset="-122"/>
              <a:ea typeface="微软雅黑" panose="020B0503020204020204" pitchFamily="34" charset="-122"/>
            </a:endParaRPr>
          </a:p>
          <a:p>
            <a:pPr lvl="1" eaLnBrk="1" hangingPunct="1">
              <a:lnSpc>
                <a:spcPct val="120000"/>
              </a:lnSpc>
              <a:buClrTx/>
              <a:buFont typeface="Wingdings" panose="05000000000000000000" pitchFamily="2" charset="2"/>
              <a:buChar char="Ø"/>
            </a:pPr>
            <a:endParaRPr lang="zh-CN" altLang="en-US" sz="2800" b="1" dirty="0">
              <a:solidFill>
                <a:srgbClr val="000000"/>
              </a:solidFill>
              <a:latin typeface="微软雅黑" panose="020B0503020204020204" pitchFamily="34" charset="-122"/>
              <a:ea typeface="微软雅黑" panose="020B0503020204020204" pitchFamily="34" charset="-122"/>
            </a:endParaRPr>
          </a:p>
          <a:p>
            <a:pPr lvl="1" eaLnBrk="1" hangingPunct="1">
              <a:lnSpc>
                <a:spcPct val="120000"/>
              </a:lnSpc>
              <a:buClrTx/>
              <a:buFont typeface="Wingdings" panose="05000000000000000000" pitchFamily="2" charset="2"/>
              <a:buChar char="Ø"/>
            </a:pPr>
            <a:r>
              <a:rPr lang="zh-CN" altLang="en-US" sz="2800" b="1" dirty="0">
                <a:solidFill>
                  <a:srgbClr val="000000"/>
                </a:solidFill>
                <a:latin typeface="微软雅黑" panose="020B0503020204020204" pitchFamily="34" charset="-122"/>
                <a:ea typeface="微软雅黑" panose="020B0503020204020204" pitchFamily="34" charset="-122"/>
              </a:rPr>
              <a:t>分布范围大，个体较小的种群：估算（取样调查）</a:t>
            </a:r>
            <a:endParaRPr lang="en-US" altLang="zh-CN" sz="2800" b="1" dirty="0">
              <a:solidFill>
                <a:srgbClr val="000000"/>
              </a:solidFill>
              <a:latin typeface="微软雅黑" panose="020B0503020204020204" pitchFamily="34" charset="-122"/>
              <a:ea typeface="微软雅黑" panose="020B0503020204020204" pitchFamily="34" charset="-122"/>
            </a:endParaRPr>
          </a:p>
          <a:p>
            <a:pPr lvl="1" eaLnBrk="1" hangingPunct="1">
              <a:lnSpc>
                <a:spcPct val="120000"/>
              </a:lnSpc>
              <a:buClrTx/>
              <a:buFont typeface="Wingdings" panose="05000000000000000000" pitchFamily="2" charset="2"/>
              <a:buChar char="Ø"/>
            </a:pPr>
            <a:endParaRPr lang="en-US" altLang="zh-CN" sz="28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a:extLst>
              <a:ext uri="{FF2B5EF4-FFF2-40B4-BE49-F238E27FC236}">
                <a16:creationId xmlns:a16="http://schemas.microsoft.com/office/drawing/2014/main" id="{DF0F6D76-4A33-4E36-91DD-86B7E9DCC5A4}"/>
              </a:ext>
            </a:extLst>
          </p:cNvPr>
          <p:cNvSpPr>
            <a:spLocks noGrp="1" noChangeArrowheads="1"/>
          </p:cNvSpPr>
          <p:nvPr>
            <p:ph type="body" idx="1"/>
          </p:nvPr>
        </p:nvSpPr>
        <p:spPr>
          <a:xfrm>
            <a:off x="357188" y="642940"/>
            <a:ext cx="8356600" cy="5348287"/>
          </a:xfrm>
        </p:spPr>
        <p:txBody>
          <a:bodyPr/>
          <a:lstStyle/>
          <a:p>
            <a:pPr eaLnBrk="1" hangingPunct="1"/>
            <a:r>
              <a:rPr lang="zh-CN" altLang="en-US" sz="3600" dirty="0">
                <a:solidFill>
                  <a:srgbClr val="000099"/>
                </a:solidFill>
                <a:latin typeface="微软雅黑" panose="020B0503020204020204" pitchFamily="34" charset="-122"/>
                <a:ea typeface="微软雅黑" panose="020B0503020204020204" pitchFamily="34" charset="-122"/>
              </a:rPr>
              <a:t>种群密度的调查方法：</a:t>
            </a:r>
          </a:p>
          <a:p>
            <a:pPr eaLnBrk="1" hangingPunct="1">
              <a:buFont typeface="Wingdings" panose="05000000000000000000" pitchFamily="2" charset="2"/>
              <a:buNone/>
            </a:pPr>
            <a:endParaRPr lang="zh-CN" altLang="en-US" sz="3200" dirty="0">
              <a:solidFill>
                <a:srgbClr val="000099"/>
              </a:solidFill>
              <a:latin typeface="微软雅黑" panose="020B0503020204020204" pitchFamily="34" charset="-122"/>
              <a:ea typeface="微软雅黑" panose="020B0503020204020204" pitchFamily="34" charset="-122"/>
            </a:endParaRPr>
          </a:p>
          <a:p>
            <a:pPr lvl="1" eaLnBrk="1" hangingPunct="1">
              <a:lnSpc>
                <a:spcPct val="120000"/>
              </a:lnSpc>
              <a:buClrTx/>
              <a:buFont typeface="Wingdings" panose="05000000000000000000" pitchFamily="2" charset="2"/>
              <a:buChar char="Ø"/>
            </a:pPr>
            <a:r>
              <a:rPr lang="zh-CN" altLang="en-US" sz="2800" b="1" dirty="0">
                <a:solidFill>
                  <a:srgbClr val="000099"/>
                </a:solidFill>
                <a:latin typeface="微软雅黑" panose="020B0503020204020204" pitchFamily="34" charset="-122"/>
                <a:ea typeface="微软雅黑" panose="020B0503020204020204" pitchFamily="34" charset="-122"/>
              </a:rPr>
              <a:t>样方法：</a:t>
            </a:r>
            <a:r>
              <a:rPr lang="zh-CN" altLang="en-US" sz="2800" b="1" dirty="0">
                <a:solidFill>
                  <a:srgbClr val="000000"/>
                </a:solidFill>
                <a:latin typeface="微软雅黑" panose="020B0503020204020204" pitchFamily="34" charset="-122"/>
                <a:ea typeface="微软雅黑" panose="020B0503020204020204" pitchFamily="34" charset="-122"/>
              </a:rPr>
              <a:t>在被调查的种群分布范围内，</a:t>
            </a:r>
            <a:r>
              <a:rPr lang="zh-CN" altLang="en-US" sz="2800" b="1" dirty="0">
                <a:solidFill>
                  <a:srgbClr val="FF0000"/>
                </a:solidFill>
                <a:latin typeface="微软雅黑" panose="020B0503020204020204" pitchFamily="34" charset="-122"/>
                <a:ea typeface="微软雅黑" panose="020B0503020204020204" pitchFamily="34" charset="-122"/>
              </a:rPr>
              <a:t>随机</a:t>
            </a:r>
            <a:r>
              <a:rPr lang="zh-CN" altLang="en-US" sz="2800" b="1" dirty="0">
                <a:solidFill>
                  <a:srgbClr val="000000"/>
                </a:solidFill>
                <a:latin typeface="微软雅黑" panose="020B0503020204020204" pitchFamily="34" charset="-122"/>
                <a:ea typeface="微软雅黑" panose="020B0503020204020204" pitchFamily="34" charset="-122"/>
              </a:rPr>
              <a:t>选取若干个样方，通过计数每个样方内的个体数，求得每个样方的密度，以所有样方种群密度的平均值作为该种群的种群密度估计值。</a:t>
            </a:r>
          </a:p>
          <a:p>
            <a:pPr eaLnBrk="1" hangingPunct="1">
              <a:buFont typeface="Wingdings" panose="05000000000000000000" pitchFamily="2" charset="2"/>
              <a:buNone/>
            </a:pPr>
            <a:endParaRPr lang="zh-CN" altLang="en-US" dirty="0">
              <a:solidFill>
                <a:srgbClr val="000000"/>
              </a:solidFill>
              <a:latin typeface="微软雅黑" panose="020B0503020204020204" pitchFamily="34" charset="-122"/>
              <a:ea typeface="微软雅黑" panose="020B0503020204020204" pitchFamily="34" charset="-122"/>
            </a:endParaRPr>
          </a:p>
          <a:p>
            <a:pPr eaLnBrk="1" hangingPunct="1">
              <a:lnSpc>
                <a:spcPct val="130000"/>
              </a:lnSpc>
              <a:spcBef>
                <a:spcPct val="0"/>
              </a:spcBef>
              <a:buNone/>
            </a:pPr>
            <a:r>
              <a:rPr lang="zh-CN" altLang="en-US" dirty="0">
                <a:solidFill>
                  <a:srgbClr val="000000"/>
                </a:solidFill>
                <a:latin typeface="微软雅黑" panose="020B0503020204020204" pitchFamily="34" charset="-122"/>
                <a:ea typeface="微软雅黑" panose="020B0503020204020204" pitchFamily="34" charset="-122"/>
              </a:rPr>
              <a:t>       </a:t>
            </a:r>
            <a:r>
              <a:rPr lang="en-US" altLang="zh-CN"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使用范围：</a:t>
            </a:r>
            <a:r>
              <a:rPr lang="zh-CN" altLang="en-US" dirty="0">
                <a:solidFill>
                  <a:srgbClr val="FF0000"/>
                </a:solidFill>
                <a:latin typeface="微软雅黑" panose="020B0503020204020204" pitchFamily="34" charset="-122"/>
                <a:ea typeface="微软雅黑" panose="020B0503020204020204" pitchFamily="34" charset="-122"/>
              </a:rPr>
              <a:t>不运动或活动范围小的生物，</a:t>
            </a:r>
            <a:r>
              <a:rPr lang="zh-CN" altLang="en-US"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如植物，昆虫卵的密度等</a:t>
            </a:r>
          </a:p>
        </p:txBody>
      </p:sp>
    </p:spTree>
    <p:extLst>
      <p:ext uri="{BB962C8B-B14F-4D97-AF65-F5344CB8AC3E}">
        <p14:creationId xmlns:p14="http://schemas.microsoft.com/office/powerpoint/2010/main" val="1636387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163">
                                            <p:txEl>
                                              <p:pRg st="4" end="4"/>
                                            </p:txEl>
                                          </p:spTgt>
                                        </p:tgtEl>
                                        <p:attrNameLst>
                                          <p:attrName>style.visibility</p:attrName>
                                        </p:attrNameLst>
                                      </p:cBhvr>
                                      <p:to>
                                        <p:strVal val="visible"/>
                                      </p:to>
                                    </p:set>
                                    <p:animEffect transition="in" filter="blinds(horizontal)">
                                      <p:cBhvr>
                                        <p:cTn id="7" dur="500"/>
                                        <p:tgtEl>
                                          <p:spTgt spid="921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E42EE8-4E8E-4C7E-A3E1-CBBF13B7DACE}"/>
              </a:ext>
            </a:extLst>
          </p:cNvPr>
          <p:cNvSpPr txBox="1"/>
          <p:nvPr/>
        </p:nvSpPr>
        <p:spPr>
          <a:xfrm>
            <a:off x="539552" y="548682"/>
            <a:ext cx="8064896" cy="5632311"/>
          </a:xfrm>
          <a:prstGeom prst="rect">
            <a:avLst/>
          </a:prstGeom>
          <a:noFill/>
        </p:spPr>
        <p:txBody>
          <a:bodyPr>
            <a:spAutoFit/>
          </a:bodyPr>
          <a:lstStyle/>
          <a:p>
            <a:pPr eaLnBrk="1" hangingPunct="1">
              <a:lnSpc>
                <a:spcPct val="150000"/>
              </a:lnSpc>
              <a:buFont typeface="Wingdings" pitchFamily="2" charset="2"/>
              <a:buChar char="Ø"/>
              <a:defRPr/>
            </a:pPr>
            <a:r>
              <a:rPr lang="zh-CN" altLang="en-US" sz="3600" b="1" dirty="0">
                <a:latin typeface="微软雅黑" pitchFamily="34" charset="-122"/>
                <a:ea typeface="微软雅黑" pitchFamily="34" charset="-122"/>
                <a:cs typeface="Times New Roman" pitchFamily="18" charset="0"/>
              </a:rPr>
              <a:t>样方的数目：</a:t>
            </a:r>
            <a:endParaRPr lang="en-US" altLang="zh-CN" sz="3600" b="1" dirty="0">
              <a:latin typeface="微软雅黑" pitchFamily="34" charset="-122"/>
              <a:ea typeface="微软雅黑" pitchFamily="34" charset="-122"/>
              <a:cs typeface="Times New Roman" pitchFamily="18" charset="0"/>
            </a:endParaRPr>
          </a:p>
          <a:p>
            <a:pPr lvl="1" eaLnBrk="1" hangingPunct="1">
              <a:lnSpc>
                <a:spcPct val="150000"/>
              </a:lnSpc>
              <a:defRPr/>
            </a:pPr>
            <a:r>
              <a:rPr lang="zh-CN" altLang="en-US" sz="2800" b="1" dirty="0">
                <a:latin typeface="微软雅黑" pitchFamily="34" charset="-122"/>
                <a:ea typeface="微软雅黑" pitchFamily="34" charset="-122"/>
                <a:cs typeface="Times New Roman" pitchFamily="18" charset="0"/>
              </a:rPr>
              <a:t>依据总面积而定，数目越多结果越接近实际值。</a:t>
            </a:r>
            <a:endParaRPr lang="en-US" altLang="zh-CN" sz="2800" b="1" dirty="0">
              <a:latin typeface="微软雅黑" pitchFamily="34" charset="-122"/>
              <a:ea typeface="微软雅黑" pitchFamily="34" charset="-122"/>
              <a:cs typeface="Times New Roman" pitchFamily="18" charset="0"/>
            </a:endParaRPr>
          </a:p>
          <a:p>
            <a:pPr eaLnBrk="1" hangingPunct="1">
              <a:lnSpc>
                <a:spcPct val="150000"/>
              </a:lnSpc>
              <a:buFont typeface="Wingdings" pitchFamily="2" charset="2"/>
              <a:buChar char="Ø"/>
              <a:defRPr/>
            </a:pPr>
            <a:endParaRPr lang="en-US" altLang="zh-CN" sz="2800" b="1" dirty="0">
              <a:latin typeface="微软雅黑" pitchFamily="34" charset="-122"/>
              <a:ea typeface="微软雅黑" pitchFamily="34" charset="-122"/>
              <a:cs typeface="Times New Roman" pitchFamily="18" charset="0"/>
            </a:endParaRPr>
          </a:p>
          <a:p>
            <a:pPr eaLnBrk="1" hangingPunct="1">
              <a:lnSpc>
                <a:spcPct val="150000"/>
              </a:lnSpc>
              <a:buFont typeface="Wingdings" pitchFamily="2" charset="2"/>
              <a:buChar char="Ø"/>
              <a:defRPr/>
            </a:pPr>
            <a:r>
              <a:rPr lang="zh-CN" altLang="en-US" sz="3600" b="1" dirty="0">
                <a:latin typeface="微软雅黑" pitchFamily="34" charset="-122"/>
                <a:ea typeface="微软雅黑" pitchFamily="34" charset="-122"/>
                <a:cs typeface="Times New Roman" pitchFamily="18" charset="0"/>
              </a:rPr>
              <a:t>样方大小：</a:t>
            </a:r>
            <a:endParaRPr lang="en-US" altLang="zh-CN" sz="3600" b="1" dirty="0">
              <a:latin typeface="微软雅黑" pitchFamily="34" charset="-122"/>
              <a:ea typeface="微软雅黑" pitchFamily="34" charset="-122"/>
              <a:cs typeface="Times New Roman" pitchFamily="18" charset="0"/>
            </a:endParaRPr>
          </a:p>
          <a:p>
            <a:pPr lvl="1" eaLnBrk="1" hangingPunct="1">
              <a:lnSpc>
                <a:spcPct val="150000"/>
              </a:lnSpc>
              <a:defRPr/>
            </a:pPr>
            <a:r>
              <a:rPr lang="zh-CN" altLang="en-US" sz="2800" b="1" dirty="0">
                <a:latin typeface="微软雅黑" pitchFamily="34" charset="-122"/>
                <a:ea typeface="微软雅黑" pitchFamily="34" charset="-122"/>
                <a:cs typeface="Times New Roman" pitchFamily="18" charset="0"/>
              </a:rPr>
              <a:t>视被调查的植物类型而定。</a:t>
            </a:r>
            <a:endParaRPr lang="en-US" altLang="zh-CN" sz="2800" b="1" dirty="0">
              <a:latin typeface="微软雅黑" pitchFamily="34" charset="-122"/>
              <a:ea typeface="微软雅黑" pitchFamily="34" charset="-122"/>
              <a:cs typeface="Times New Roman" pitchFamily="18" charset="0"/>
            </a:endParaRPr>
          </a:p>
          <a:p>
            <a:pPr lvl="2" eaLnBrk="1" hangingPunct="1">
              <a:lnSpc>
                <a:spcPct val="150000"/>
              </a:lnSpc>
              <a:defRPr/>
            </a:pPr>
            <a:r>
              <a:rPr lang="zh-CN" altLang="en-US" sz="2800" b="1" dirty="0">
                <a:latin typeface="微软雅黑" pitchFamily="34" charset="-122"/>
                <a:ea typeface="微软雅黑" pitchFamily="34" charset="-122"/>
                <a:cs typeface="Times New Roman" pitchFamily="18" charset="0"/>
              </a:rPr>
              <a:t>   温带地区，乔木为</a:t>
            </a:r>
            <a:r>
              <a:rPr lang="en-US" altLang="zh-CN" sz="2800" b="1" dirty="0">
                <a:latin typeface="微软雅黑" pitchFamily="34" charset="-122"/>
                <a:ea typeface="微软雅黑" pitchFamily="34" charset="-122"/>
                <a:cs typeface="Times New Roman" pitchFamily="18" charset="0"/>
              </a:rPr>
              <a:t>100m</a:t>
            </a:r>
            <a:r>
              <a:rPr lang="en-US" altLang="zh-CN" sz="2800" b="1" baseline="30000" dirty="0">
                <a:latin typeface="微软雅黑" pitchFamily="34" charset="-122"/>
                <a:ea typeface="微软雅黑" pitchFamily="34" charset="-122"/>
                <a:cs typeface="Times New Roman" pitchFamily="18" charset="0"/>
              </a:rPr>
              <a:t>2</a:t>
            </a:r>
            <a:r>
              <a:rPr lang="zh-CN" altLang="en-US" sz="2800" b="1" dirty="0">
                <a:latin typeface="微软雅黑" pitchFamily="34" charset="-122"/>
                <a:ea typeface="微软雅黑" pitchFamily="34" charset="-122"/>
                <a:cs typeface="Times New Roman" pitchFamily="18" charset="0"/>
              </a:rPr>
              <a:t>，</a:t>
            </a:r>
            <a:endParaRPr lang="en-US" altLang="zh-CN" sz="2800" b="1" dirty="0">
              <a:latin typeface="微软雅黑" pitchFamily="34" charset="-122"/>
              <a:ea typeface="微软雅黑" pitchFamily="34" charset="-122"/>
              <a:cs typeface="Times New Roman" pitchFamily="18" charset="0"/>
            </a:endParaRPr>
          </a:p>
          <a:p>
            <a:pPr lvl="6">
              <a:lnSpc>
                <a:spcPct val="150000"/>
              </a:lnSpc>
              <a:defRPr/>
            </a:pPr>
            <a:r>
              <a:rPr lang="zh-CN" altLang="en-US" sz="2800" b="1" dirty="0">
                <a:latin typeface="微软雅黑" pitchFamily="34" charset="-122"/>
                <a:ea typeface="微软雅黑" pitchFamily="34" charset="-122"/>
                <a:cs typeface="Times New Roman" pitchFamily="18" charset="0"/>
              </a:rPr>
              <a:t>  灌木为</a:t>
            </a:r>
            <a:r>
              <a:rPr lang="en-US" altLang="zh-CN" sz="2800" b="1" dirty="0">
                <a:latin typeface="微软雅黑" pitchFamily="34" charset="-122"/>
                <a:ea typeface="微软雅黑" pitchFamily="34" charset="-122"/>
                <a:cs typeface="Times New Roman" pitchFamily="18" charset="0"/>
              </a:rPr>
              <a:t>16m</a:t>
            </a:r>
            <a:r>
              <a:rPr lang="en-US" altLang="zh-CN" sz="2800" b="1" baseline="30000" dirty="0">
                <a:latin typeface="微软雅黑" pitchFamily="34" charset="-122"/>
                <a:ea typeface="微软雅黑" pitchFamily="34" charset="-122"/>
                <a:cs typeface="Times New Roman" pitchFamily="18" charset="0"/>
              </a:rPr>
              <a:t>2</a:t>
            </a:r>
            <a:r>
              <a:rPr lang="zh-CN" altLang="en-US" sz="2800" b="1" dirty="0">
                <a:latin typeface="微软雅黑" pitchFamily="34" charset="-122"/>
                <a:ea typeface="微软雅黑" pitchFamily="34" charset="-122"/>
                <a:cs typeface="Times New Roman" pitchFamily="18" charset="0"/>
              </a:rPr>
              <a:t>，</a:t>
            </a:r>
            <a:endParaRPr lang="en-US" altLang="zh-CN" sz="2800" b="1" dirty="0">
              <a:latin typeface="微软雅黑" pitchFamily="34" charset="-122"/>
              <a:ea typeface="微软雅黑" pitchFamily="34" charset="-122"/>
              <a:cs typeface="Times New Roman" pitchFamily="18" charset="0"/>
            </a:endParaRPr>
          </a:p>
          <a:p>
            <a:pPr lvl="6">
              <a:lnSpc>
                <a:spcPct val="150000"/>
              </a:lnSpc>
              <a:defRPr/>
            </a:pPr>
            <a:r>
              <a:rPr lang="zh-CN" altLang="en-US" sz="2800" b="1" dirty="0">
                <a:latin typeface="微软雅黑" pitchFamily="34" charset="-122"/>
                <a:ea typeface="微软雅黑" pitchFamily="34" charset="-122"/>
                <a:cs typeface="Times New Roman" pitchFamily="18" charset="0"/>
              </a:rPr>
              <a:t>  草本为</a:t>
            </a:r>
            <a:r>
              <a:rPr lang="en-US" altLang="zh-CN" sz="2800" b="1" dirty="0">
                <a:latin typeface="微软雅黑" pitchFamily="34" charset="-122"/>
                <a:ea typeface="微软雅黑" pitchFamily="34" charset="-122"/>
                <a:cs typeface="Times New Roman" pitchFamily="18" charset="0"/>
              </a:rPr>
              <a:t>1m</a:t>
            </a:r>
            <a:r>
              <a:rPr lang="en-US" altLang="zh-CN" sz="2800" b="1" baseline="30000" dirty="0">
                <a:latin typeface="微软雅黑" pitchFamily="34" charset="-122"/>
                <a:ea typeface="微软雅黑" pitchFamily="34" charset="-122"/>
                <a:cs typeface="Times New Roman" pitchFamily="18" charset="0"/>
              </a:rPr>
              <a:t>2</a:t>
            </a:r>
            <a:endParaRPr lang="zh-CN" altLang="en-US" sz="2800" b="1" baseline="30000" dirty="0">
              <a:latin typeface="微软雅黑" pitchFamily="34" charset="-122"/>
              <a:ea typeface="微软雅黑" pitchFamily="34" charset="-122"/>
              <a:cs typeface="Times New Roman" pitchFamily="18" charset="0"/>
            </a:endParaRPr>
          </a:p>
        </p:txBody>
      </p:sp>
      <p:sp>
        <p:nvSpPr>
          <p:cNvPr id="3" name="灯片编号占位符 2">
            <a:extLst>
              <a:ext uri="{FF2B5EF4-FFF2-40B4-BE49-F238E27FC236}">
                <a16:creationId xmlns:a16="http://schemas.microsoft.com/office/drawing/2014/main" id="{711FD366-3D01-415B-95C0-07410C3DB80A}"/>
              </a:ext>
            </a:extLst>
          </p:cNvPr>
          <p:cNvSpPr>
            <a:spLocks noGrp="1"/>
          </p:cNvSpPr>
          <p:nvPr>
            <p:ph type="sldNum" sz="quarter" idx="4"/>
          </p:nvPr>
        </p:nvSpPr>
        <p:spPr/>
        <p:txBody>
          <a:bodyPr/>
          <a:lstStyle/>
          <a:p>
            <a:fld id="{93DF7D58-C163-484A-9F19-E649904DD7E3}" type="slidenum">
              <a:rPr lang="zh-CN" altLang="en-US" smtClean="0"/>
              <a:pPr/>
              <a:t>33</a:t>
            </a:fld>
            <a:endParaRPr lang="en-US" altLang="zh-CN" sz="9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4">
            <a:extLst>
              <a:ext uri="{FF2B5EF4-FFF2-40B4-BE49-F238E27FC236}">
                <a16:creationId xmlns:a16="http://schemas.microsoft.com/office/drawing/2014/main" id="{3AA50129-7AB2-4F1E-A51D-0269912A639B}"/>
              </a:ext>
            </a:extLst>
          </p:cNvPr>
          <p:cNvGrpSpPr>
            <a:grpSpLocks/>
          </p:cNvGrpSpPr>
          <p:nvPr/>
        </p:nvGrpSpPr>
        <p:grpSpPr bwMode="auto">
          <a:xfrm>
            <a:off x="1246188" y="1714502"/>
            <a:ext cx="4673600" cy="2308225"/>
            <a:chOff x="1383" y="164"/>
            <a:chExt cx="3039" cy="1633"/>
          </a:xfrm>
        </p:grpSpPr>
        <p:grpSp>
          <p:nvGrpSpPr>
            <p:cNvPr id="25626" name="Group 5">
              <a:extLst>
                <a:ext uri="{FF2B5EF4-FFF2-40B4-BE49-F238E27FC236}">
                  <a16:creationId xmlns:a16="http://schemas.microsoft.com/office/drawing/2014/main" id="{0757C91A-A611-4E6E-8CEE-16C83286B84B}"/>
                </a:ext>
              </a:extLst>
            </p:cNvPr>
            <p:cNvGrpSpPr>
              <a:grpSpLocks/>
            </p:cNvGrpSpPr>
            <p:nvPr/>
          </p:nvGrpSpPr>
          <p:grpSpPr bwMode="auto">
            <a:xfrm>
              <a:off x="1383" y="164"/>
              <a:ext cx="3039" cy="1633"/>
              <a:chOff x="1383" y="300"/>
              <a:chExt cx="3039" cy="1633"/>
            </a:xfrm>
          </p:grpSpPr>
          <p:sp>
            <p:nvSpPr>
              <p:cNvPr id="25628" name="Rectangle 6">
                <a:extLst>
                  <a:ext uri="{FF2B5EF4-FFF2-40B4-BE49-F238E27FC236}">
                    <a16:creationId xmlns:a16="http://schemas.microsoft.com/office/drawing/2014/main" id="{7D87C810-268D-4B42-B2BA-A88760643851}"/>
                  </a:ext>
                </a:extLst>
              </p:cNvPr>
              <p:cNvSpPr>
                <a:spLocks noChangeArrowheads="1"/>
              </p:cNvSpPr>
              <p:nvPr/>
            </p:nvSpPr>
            <p:spPr bwMode="auto">
              <a:xfrm>
                <a:off x="1383" y="300"/>
                <a:ext cx="3039" cy="1633"/>
              </a:xfrm>
              <a:prstGeom prst="rect">
                <a:avLst/>
              </a:prstGeom>
              <a:solidFill>
                <a:srgbClr val="CCCC00">
                  <a:alpha val="79999"/>
                </a:srgbClr>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629" name="Line 7">
                <a:extLst>
                  <a:ext uri="{FF2B5EF4-FFF2-40B4-BE49-F238E27FC236}">
                    <a16:creationId xmlns:a16="http://schemas.microsoft.com/office/drawing/2014/main" id="{47862EB1-DE5B-43F5-ACB6-EB7C05FA4640}"/>
                  </a:ext>
                </a:extLst>
              </p:cNvPr>
              <p:cNvSpPr>
                <a:spLocks noChangeShapeType="1"/>
              </p:cNvSpPr>
              <p:nvPr/>
            </p:nvSpPr>
            <p:spPr bwMode="auto">
              <a:xfrm>
                <a:off x="1383" y="300"/>
                <a:ext cx="3039" cy="163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0" name="Line 8">
                <a:extLst>
                  <a:ext uri="{FF2B5EF4-FFF2-40B4-BE49-F238E27FC236}">
                    <a16:creationId xmlns:a16="http://schemas.microsoft.com/office/drawing/2014/main" id="{7FE88822-0919-4406-9A94-198B3D5A91CF}"/>
                  </a:ext>
                </a:extLst>
              </p:cNvPr>
              <p:cNvSpPr>
                <a:spLocks noChangeShapeType="1"/>
              </p:cNvSpPr>
              <p:nvPr/>
            </p:nvSpPr>
            <p:spPr bwMode="auto">
              <a:xfrm flipV="1">
                <a:off x="1383" y="300"/>
                <a:ext cx="3039" cy="163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1" name="Oval 9">
                <a:extLst>
                  <a:ext uri="{FF2B5EF4-FFF2-40B4-BE49-F238E27FC236}">
                    <a16:creationId xmlns:a16="http://schemas.microsoft.com/office/drawing/2014/main" id="{3075A52B-AE90-488C-BD67-98C2919A6F87}"/>
                  </a:ext>
                </a:extLst>
              </p:cNvPr>
              <p:cNvSpPr>
                <a:spLocks noChangeArrowheads="1"/>
              </p:cNvSpPr>
              <p:nvPr/>
            </p:nvSpPr>
            <p:spPr bwMode="auto">
              <a:xfrm>
                <a:off x="2789" y="981"/>
                <a:ext cx="227" cy="227"/>
              </a:xfrm>
              <a:prstGeom prst="ellipse">
                <a:avLst/>
              </a:prstGeom>
              <a:solidFill>
                <a:srgbClr val="FF990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632" name="Oval 10">
                <a:extLst>
                  <a:ext uri="{FF2B5EF4-FFF2-40B4-BE49-F238E27FC236}">
                    <a16:creationId xmlns:a16="http://schemas.microsoft.com/office/drawing/2014/main" id="{32264547-5730-42E5-9E96-87B6AB448A83}"/>
                  </a:ext>
                </a:extLst>
              </p:cNvPr>
              <p:cNvSpPr>
                <a:spLocks noChangeArrowheads="1"/>
              </p:cNvSpPr>
              <p:nvPr/>
            </p:nvSpPr>
            <p:spPr bwMode="auto">
              <a:xfrm>
                <a:off x="1927" y="527"/>
                <a:ext cx="227" cy="227"/>
              </a:xfrm>
              <a:prstGeom prst="ellipse">
                <a:avLst/>
              </a:prstGeom>
              <a:solidFill>
                <a:srgbClr val="FF990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633" name="Oval 11">
                <a:extLst>
                  <a:ext uri="{FF2B5EF4-FFF2-40B4-BE49-F238E27FC236}">
                    <a16:creationId xmlns:a16="http://schemas.microsoft.com/office/drawing/2014/main" id="{384061AE-4D85-4A74-9F2A-717C3B5A3FDF}"/>
                  </a:ext>
                </a:extLst>
              </p:cNvPr>
              <p:cNvSpPr>
                <a:spLocks noChangeArrowheads="1"/>
              </p:cNvSpPr>
              <p:nvPr/>
            </p:nvSpPr>
            <p:spPr bwMode="auto">
              <a:xfrm>
                <a:off x="1945" y="1443"/>
                <a:ext cx="227" cy="227"/>
              </a:xfrm>
              <a:prstGeom prst="ellipse">
                <a:avLst/>
              </a:prstGeom>
              <a:solidFill>
                <a:srgbClr val="FF990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634" name="Oval 12">
                <a:extLst>
                  <a:ext uri="{FF2B5EF4-FFF2-40B4-BE49-F238E27FC236}">
                    <a16:creationId xmlns:a16="http://schemas.microsoft.com/office/drawing/2014/main" id="{BE9EADB0-4265-4395-9154-4D6EF904EF43}"/>
                  </a:ext>
                </a:extLst>
              </p:cNvPr>
              <p:cNvSpPr>
                <a:spLocks noChangeArrowheads="1"/>
              </p:cNvSpPr>
              <p:nvPr/>
            </p:nvSpPr>
            <p:spPr bwMode="auto">
              <a:xfrm>
                <a:off x="3560" y="1416"/>
                <a:ext cx="227" cy="227"/>
              </a:xfrm>
              <a:prstGeom prst="ellipse">
                <a:avLst/>
              </a:prstGeom>
              <a:solidFill>
                <a:srgbClr val="FF990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635" name="Oval 13">
                <a:extLst>
                  <a:ext uri="{FF2B5EF4-FFF2-40B4-BE49-F238E27FC236}">
                    <a16:creationId xmlns:a16="http://schemas.microsoft.com/office/drawing/2014/main" id="{CDC248A2-E00D-44E7-ADD2-4FDA9BDE0968}"/>
                  </a:ext>
                </a:extLst>
              </p:cNvPr>
              <p:cNvSpPr>
                <a:spLocks noChangeArrowheads="1"/>
              </p:cNvSpPr>
              <p:nvPr/>
            </p:nvSpPr>
            <p:spPr bwMode="auto">
              <a:xfrm>
                <a:off x="3560" y="572"/>
                <a:ext cx="227" cy="227"/>
              </a:xfrm>
              <a:prstGeom prst="ellipse">
                <a:avLst/>
              </a:prstGeom>
              <a:solidFill>
                <a:srgbClr val="FF9900"/>
              </a:solidFill>
              <a:ln w="9525">
                <a:solidFill>
                  <a:schemeClr val="tx1"/>
                </a:solidFill>
                <a:round/>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sp>
          <p:nvSpPr>
            <p:cNvPr id="25627" name="Text Box 14">
              <a:extLst>
                <a:ext uri="{FF2B5EF4-FFF2-40B4-BE49-F238E27FC236}">
                  <a16:creationId xmlns:a16="http://schemas.microsoft.com/office/drawing/2014/main" id="{B6E14506-EC15-409D-966B-1F5B47C1D1B5}"/>
                </a:ext>
              </a:extLst>
            </p:cNvPr>
            <p:cNvSpPr txBox="1">
              <a:spLocks noChangeArrowheads="1"/>
            </p:cNvSpPr>
            <p:nvPr/>
          </p:nvSpPr>
          <p:spPr bwMode="auto">
            <a:xfrm>
              <a:off x="2200" y="1377"/>
              <a:ext cx="1288"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a:solidFill>
                    <a:schemeClr val="tx1"/>
                  </a:solidFill>
                  <a:latin typeface="微软雅黑" panose="020B0503020204020204" pitchFamily="34" charset="-122"/>
                  <a:ea typeface="微软雅黑" panose="020B0503020204020204" pitchFamily="34" charset="-122"/>
                </a:rPr>
                <a:t>五点取样法</a:t>
              </a:r>
            </a:p>
          </p:txBody>
        </p:sp>
      </p:grpSp>
      <p:grpSp>
        <p:nvGrpSpPr>
          <p:cNvPr id="25603" name="Group 15">
            <a:extLst>
              <a:ext uri="{FF2B5EF4-FFF2-40B4-BE49-F238E27FC236}">
                <a16:creationId xmlns:a16="http://schemas.microsoft.com/office/drawing/2014/main" id="{E10A1050-4749-4C63-8A4F-887113F2CAA2}"/>
              </a:ext>
            </a:extLst>
          </p:cNvPr>
          <p:cNvGrpSpPr>
            <a:grpSpLocks/>
          </p:cNvGrpSpPr>
          <p:nvPr/>
        </p:nvGrpSpPr>
        <p:grpSpPr bwMode="auto">
          <a:xfrm>
            <a:off x="928688" y="4857750"/>
            <a:ext cx="7747000" cy="1739900"/>
            <a:chOff x="385" y="2478"/>
            <a:chExt cx="5171" cy="1270"/>
          </a:xfrm>
        </p:grpSpPr>
        <p:sp>
          <p:nvSpPr>
            <p:cNvPr id="25609" name="Rectangle 16">
              <a:extLst>
                <a:ext uri="{FF2B5EF4-FFF2-40B4-BE49-F238E27FC236}">
                  <a16:creationId xmlns:a16="http://schemas.microsoft.com/office/drawing/2014/main" id="{40EF7450-13FD-4563-85EE-731587F5F8D3}"/>
                </a:ext>
              </a:extLst>
            </p:cNvPr>
            <p:cNvSpPr>
              <a:spLocks noChangeArrowheads="1"/>
            </p:cNvSpPr>
            <p:nvPr/>
          </p:nvSpPr>
          <p:spPr bwMode="auto">
            <a:xfrm>
              <a:off x="385" y="2478"/>
              <a:ext cx="5171" cy="1270"/>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b="0">
                <a:solidFill>
                  <a:schemeClr val="tx1"/>
                </a:solidFill>
                <a:latin typeface="Arial" panose="020B0604020202020204" pitchFamily="34" charset="0"/>
                <a:ea typeface="华文新魏" panose="02010800040101010101" pitchFamily="2" charset="-122"/>
              </a:endParaRPr>
            </a:p>
          </p:txBody>
        </p:sp>
        <p:sp>
          <p:nvSpPr>
            <p:cNvPr id="25610" name="Rectangle 17">
              <a:extLst>
                <a:ext uri="{FF2B5EF4-FFF2-40B4-BE49-F238E27FC236}">
                  <a16:creationId xmlns:a16="http://schemas.microsoft.com/office/drawing/2014/main" id="{ACE7F044-3BAE-46B4-A08C-307ECD6D23DE}"/>
                </a:ext>
              </a:extLst>
            </p:cNvPr>
            <p:cNvSpPr>
              <a:spLocks noChangeArrowheads="1"/>
            </p:cNvSpPr>
            <p:nvPr/>
          </p:nvSpPr>
          <p:spPr bwMode="auto">
            <a:xfrm>
              <a:off x="431" y="3012"/>
              <a:ext cx="227" cy="227"/>
            </a:xfrm>
            <a:prstGeom prst="rect">
              <a:avLst/>
            </a:prstGeom>
            <a:solidFill>
              <a:srgbClr val="009900"/>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611" name="Rectangle 18">
              <a:extLst>
                <a:ext uri="{FF2B5EF4-FFF2-40B4-BE49-F238E27FC236}">
                  <a16:creationId xmlns:a16="http://schemas.microsoft.com/office/drawing/2014/main" id="{F67C2F3C-DE80-4E6E-B1F8-8C320E3BC468}"/>
                </a:ext>
              </a:extLst>
            </p:cNvPr>
            <p:cNvSpPr>
              <a:spLocks noChangeArrowheads="1"/>
            </p:cNvSpPr>
            <p:nvPr/>
          </p:nvSpPr>
          <p:spPr bwMode="auto">
            <a:xfrm>
              <a:off x="777" y="3012"/>
              <a:ext cx="227" cy="227"/>
            </a:xfrm>
            <a:prstGeom prst="rect">
              <a:avLst/>
            </a:prstGeom>
            <a:solidFill>
              <a:srgbClr val="009900"/>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612" name="Rectangle 19">
              <a:extLst>
                <a:ext uri="{FF2B5EF4-FFF2-40B4-BE49-F238E27FC236}">
                  <a16:creationId xmlns:a16="http://schemas.microsoft.com/office/drawing/2014/main" id="{9CCA6A84-9D2B-4DB0-8C7B-C93161EAF1EC}"/>
                </a:ext>
              </a:extLst>
            </p:cNvPr>
            <p:cNvSpPr>
              <a:spLocks noChangeArrowheads="1"/>
            </p:cNvSpPr>
            <p:nvPr/>
          </p:nvSpPr>
          <p:spPr bwMode="auto">
            <a:xfrm>
              <a:off x="1124" y="3012"/>
              <a:ext cx="227" cy="227"/>
            </a:xfrm>
            <a:prstGeom prst="rect">
              <a:avLst/>
            </a:prstGeom>
            <a:solidFill>
              <a:srgbClr val="009900"/>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613" name="Rectangle 20">
              <a:extLst>
                <a:ext uri="{FF2B5EF4-FFF2-40B4-BE49-F238E27FC236}">
                  <a16:creationId xmlns:a16="http://schemas.microsoft.com/office/drawing/2014/main" id="{010D873F-4C6F-403B-99BA-DEC8BE54A1C7}"/>
                </a:ext>
              </a:extLst>
            </p:cNvPr>
            <p:cNvSpPr>
              <a:spLocks noChangeArrowheads="1"/>
            </p:cNvSpPr>
            <p:nvPr/>
          </p:nvSpPr>
          <p:spPr bwMode="auto">
            <a:xfrm>
              <a:off x="1470" y="3012"/>
              <a:ext cx="227" cy="227"/>
            </a:xfrm>
            <a:prstGeom prst="rect">
              <a:avLst/>
            </a:prstGeom>
            <a:solidFill>
              <a:srgbClr val="009900"/>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614" name="Rectangle 21">
              <a:extLst>
                <a:ext uri="{FF2B5EF4-FFF2-40B4-BE49-F238E27FC236}">
                  <a16:creationId xmlns:a16="http://schemas.microsoft.com/office/drawing/2014/main" id="{C4579195-C9FF-4805-83CA-4C47C03E7008}"/>
                </a:ext>
              </a:extLst>
            </p:cNvPr>
            <p:cNvSpPr>
              <a:spLocks noChangeArrowheads="1"/>
            </p:cNvSpPr>
            <p:nvPr/>
          </p:nvSpPr>
          <p:spPr bwMode="auto">
            <a:xfrm>
              <a:off x="1817" y="3012"/>
              <a:ext cx="227" cy="227"/>
            </a:xfrm>
            <a:prstGeom prst="rect">
              <a:avLst/>
            </a:prstGeom>
            <a:solidFill>
              <a:srgbClr val="009900"/>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615" name="Rectangle 22">
              <a:extLst>
                <a:ext uri="{FF2B5EF4-FFF2-40B4-BE49-F238E27FC236}">
                  <a16:creationId xmlns:a16="http://schemas.microsoft.com/office/drawing/2014/main" id="{5AB62A58-7318-48FC-BA8C-0D244BB8DA15}"/>
                </a:ext>
              </a:extLst>
            </p:cNvPr>
            <p:cNvSpPr>
              <a:spLocks noChangeArrowheads="1"/>
            </p:cNvSpPr>
            <p:nvPr/>
          </p:nvSpPr>
          <p:spPr bwMode="auto">
            <a:xfrm>
              <a:off x="2164" y="3012"/>
              <a:ext cx="227" cy="227"/>
            </a:xfrm>
            <a:prstGeom prst="rect">
              <a:avLst/>
            </a:prstGeom>
            <a:solidFill>
              <a:srgbClr val="009900"/>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616" name="Rectangle 23">
              <a:extLst>
                <a:ext uri="{FF2B5EF4-FFF2-40B4-BE49-F238E27FC236}">
                  <a16:creationId xmlns:a16="http://schemas.microsoft.com/office/drawing/2014/main" id="{5C364FC9-D72D-4D4C-891B-EDFEF2451AEF}"/>
                </a:ext>
              </a:extLst>
            </p:cNvPr>
            <p:cNvSpPr>
              <a:spLocks noChangeArrowheads="1"/>
            </p:cNvSpPr>
            <p:nvPr/>
          </p:nvSpPr>
          <p:spPr bwMode="auto">
            <a:xfrm>
              <a:off x="2510" y="3012"/>
              <a:ext cx="227" cy="227"/>
            </a:xfrm>
            <a:prstGeom prst="rect">
              <a:avLst/>
            </a:prstGeom>
            <a:solidFill>
              <a:srgbClr val="009900"/>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617" name="Rectangle 24">
              <a:extLst>
                <a:ext uri="{FF2B5EF4-FFF2-40B4-BE49-F238E27FC236}">
                  <a16:creationId xmlns:a16="http://schemas.microsoft.com/office/drawing/2014/main" id="{4BF991C8-CC6F-42E1-B894-F8088FCB95BD}"/>
                </a:ext>
              </a:extLst>
            </p:cNvPr>
            <p:cNvSpPr>
              <a:spLocks noChangeArrowheads="1"/>
            </p:cNvSpPr>
            <p:nvPr/>
          </p:nvSpPr>
          <p:spPr bwMode="auto">
            <a:xfrm>
              <a:off x="2857" y="3012"/>
              <a:ext cx="227" cy="227"/>
            </a:xfrm>
            <a:prstGeom prst="rect">
              <a:avLst/>
            </a:prstGeom>
            <a:solidFill>
              <a:srgbClr val="009900"/>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618" name="Rectangle 25">
              <a:extLst>
                <a:ext uri="{FF2B5EF4-FFF2-40B4-BE49-F238E27FC236}">
                  <a16:creationId xmlns:a16="http://schemas.microsoft.com/office/drawing/2014/main" id="{831C4DDC-6AEA-49EA-9782-ED1949F7DF19}"/>
                </a:ext>
              </a:extLst>
            </p:cNvPr>
            <p:cNvSpPr>
              <a:spLocks noChangeArrowheads="1"/>
            </p:cNvSpPr>
            <p:nvPr/>
          </p:nvSpPr>
          <p:spPr bwMode="auto">
            <a:xfrm>
              <a:off x="3204" y="3012"/>
              <a:ext cx="227" cy="227"/>
            </a:xfrm>
            <a:prstGeom prst="rect">
              <a:avLst/>
            </a:prstGeom>
            <a:solidFill>
              <a:srgbClr val="009900"/>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619" name="Rectangle 26">
              <a:extLst>
                <a:ext uri="{FF2B5EF4-FFF2-40B4-BE49-F238E27FC236}">
                  <a16:creationId xmlns:a16="http://schemas.microsoft.com/office/drawing/2014/main" id="{CCB71809-D244-4692-8145-119927D28814}"/>
                </a:ext>
              </a:extLst>
            </p:cNvPr>
            <p:cNvSpPr>
              <a:spLocks noChangeArrowheads="1"/>
            </p:cNvSpPr>
            <p:nvPr/>
          </p:nvSpPr>
          <p:spPr bwMode="auto">
            <a:xfrm>
              <a:off x="3550" y="3012"/>
              <a:ext cx="227" cy="227"/>
            </a:xfrm>
            <a:prstGeom prst="rect">
              <a:avLst/>
            </a:prstGeom>
            <a:solidFill>
              <a:srgbClr val="009900"/>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620" name="Rectangle 27">
              <a:extLst>
                <a:ext uri="{FF2B5EF4-FFF2-40B4-BE49-F238E27FC236}">
                  <a16:creationId xmlns:a16="http://schemas.microsoft.com/office/drawing/2014/main" id="{10952E6B-FEEB-4BE0-82A8-BCFF3F3FBD36}"/>
                </a:ext>
              </a:extLst>
            </p:cNvPr>
            <p:cNvSpPr>
              <a:spLocks noChangeArrowheads="1"/>
            </p:cNvSpPr>
            <p:nvPr/>
          </p:nvSpPr>
          <p:spPr bwMode="auto">
            <a:xfrm>
              <a:off x="3897" y="3012"/>
              <a:ext cx="227" cy="227"/>
            </a:xfrm>
            <a:prstGeom prst="rect">
              <a:avLst/>
            </a:prstGeom>
            <a:solidFill>
              <a:srgbClr val="009900"/>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621" name="Rectangle 28">
              <a:extLst>
                <a:ext uri="{FF2B5EF4-FFF2-40B4-BE49-F238E27FC236}">
                  <a16:creationId xmlns:a16="http://schemas.microsoft.com/office/drawing/2014/main" id="{B6C2980E-730B-48AF-91D0-D27CC3E8BE64}"/>
                </a:ext>
              </a:extLst>
            </p:cNvPr>
            <p:cNvSpPr>
              <a:spLocks noChangeArrowheads="1"/>
            </p:cNvSpPr>
            <p:nvPr/>
          </p:nvSpPr>
          <p:spPr bwMode="auto">
            <a:xfrm>
              <a:off x="4244" y="3012"/>
              <a:ext cx="227" cy="227"/>
            </a:xfrm>
            <a:prstGeom prst="rect">
              <a:avLst/>
            </a:prstGeom>
            <a:solidFill>
              <a:srgbClr val="009900"/>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622" name="Rectangle 29">
              <a:extLst>
                <a:ext uri="{FF2B5EF4-FFF2-40B4-BE49-F238E27FC236}">
                  <a16:creationId xmlns:a16="http://schemas.microsoft.com/office/drawing/2014/main" id="{5D879D66-ECBA-4B64-95A1-BFE21FEC3FB5}"/>
                </a:ext>
              </a:extLst>
            </p:cNvPr>
            <p:cNvSpPr>
              <a:spLocks noChangeArrowheads="1"/>
            </p:cNvSpPr>
            <p:nvPr/>
          </p:nvSpPr>
          <p:spPr bwMode="auto">
            <a:xfrm>
              <a:off x="4590" y="3012"/>
              <a:ext cx="227" cy="227"/>
            </a:xfrm>
            <a:prstGeom prst="rect">
              <a:avLst/>
            </a:prstGeom>
            <a:solidFill>
              <a:srgbClr val="009900"/>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623" name="Rectangle 30">
              <a:extLst>
                <a:ext uri="{FF2B5EF4-FFF2-40B4-BE49-F238E27FC236}">
                  <a16:creationId xmlns:a16="http://schemas.microsoft.com/office/drawing/2014/main" id="{7D364E8D-E842-42AB-BFC5-9B2CAC358788}"/>
                </a:ext>
              </a:extLst>
            </p:cNvPr>
            <p:cNvSpPr>
              <a:spLocks noChangeArrowheads="1"/>
            </p:cNvSpPr>
            <p:nvPr/>
          </p:nvSpPr>
          <p:spPr bwMode="auto">
            <a:xfrm>
              <a:off x="4937" y="3012"/>
              <a:ext cx="227" cy="227"/>
            </a:xfrm>
            <a:prstGeom prst="rect">
              <a:avLst/>
            </a:prstGeom>
            <a:solidFill>
              <a:srgbClr val="009900"/>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624" name="Rectangle 31">
              <a:extLst>
                <a:ext uri="{FF2B5EF4-FFF2-40B4-BE49-F238E27FC236}">
                  <a16:creationId xmlns:a16="http://schemas.microsoft.com/office/drawing/2014/main" id="{E15C80EB-47EA-4D08-86A7-99C1B8B319A4}"/>
                </a:ext>
              </a:extLst>
            </p:cNvPr>
            <p:cNvSpPr>
              <a:spLocks noChangeArrowheads="1"/>
            </p:cNvSpPr>
            <p:nvPr/>
          </p:nvSpPr>
          <p:spPr bwMode="auto">
            <a:xfrm>
              <a:off x="5284" y="3012"/>
              <a:ext cx="227" cy="227"/>
            </a:xfrm>
            <a:prstGeom prst="rect">
              <a:avLst/>
            </a:prstGeom>
            <a:solidFill>
              <a:srgbClr val="009900"/>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625" name="Text Box 32">
              <a:extLst>
                <a:ext uri="{FF2B5EF4-FFF2-40B4-BE49-F238E27FC236}">
                  <a16:creationId xmlns:a16="http://schemas.microsoft.com/office/drawing/2014/main" id="{CB4C845F-3437-48B5-BBF6-9B237CBFA25B}"/>
                </a:ext>
              </a:extLst>
            </p:cNvPr>
            <p:cNvSpPr txBox="1">
              <a:spLocks noChangeArrowheads="1"/>
            </p:cNvSpPr>
            <p:nvPr/>
          </p:nvSpPr>
          <p:spPr bwMode="auto">
            <a:xfrm>
              <a:off x="1395" y="3312"/>
              <a:ext cx="1322"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a:solidFill>
                    <a:schemeClr val="tx1"/>
                  </a:solidFill>
                  <a:latin typeface="微软雅黑" panose="020B0503020204020204" pitchFamily="34" charset="-122"/>
                  <a:ea typeface="微软雅黑" panose="020B0503020204020204" pitchFamily="34" charset="-122"/>
                </a:rPr>
                <a:t>等距取样法</a:t>
              </a:r>
            </a:p>
          </p:txBody>
        </p:sp>
      </p:grpSp>
      <p:sp>
        <p:nvSpPr>
          <p:cNvPr id="93217" name="Rectangle 33">
            <a:extLst>
              <a:ext uri="{FF2B5EF4-FFF2-40B4-BE49-F238E27FC236}">
                <a16:creationId xmlns:a16="http://schemas.microsoft.com/office/drawing/2014/main" id="{3BAAFDB1-959B-4C98-A8CF-2C113602260E}"/>
              </a:ext>
            </a:extLst>
          </p:cNvPr>
          <p:cNvSpPr>
            <a:spLocks noChangeArrowheads="1"/>
          </p:cNvSpPr>
          <p:nvPr/>
        </p:nvSpPr>
        <p:spPr bwMode="white">
          <a:xfrm>
            <a:off x="639765" y="4151313"/>
            <a:ext cx="4537075" cy="563562"/>
          </a:xfrm>
          <a:prstGeom prst="rect">
            <a:avLst/>
          </a:prstGeom>
          <a:noFill/>
          <a:ln w="9525">
            <a:noFill/>
            <a:miter lim="800000"/>
            <a:headEnd/>
            <a:tailEnd/>
          </a:ln>
          <a:effectLst/>
        </p:spPr>
        <p:txBody>
          <a:bodyPr anchor="ctr"/>
          <a:lstStyle/>
          <a:p>
            <a:pPr eaLnBrk="1" hangingPunct="1">
              <a:buFont typeface="Wingdings" pitchFamily="2" charset="2"/>
              <a:buChar char="Ø"/>
              <a:defRPr/>
            </a:pPr>
            <a:r>
              <a:rPr lang="zh-CN" altLang="en-US" sz="2800" b="1" dirty="0">
                <a:latin typeface="微软雅黑" pitchFamily="34" charset="-122"/>
                <a:ea typeface="微软雅黑" pitchFamily="34" charset="-122"/>
                <a:cs typeface="+mj-cs"/>
              </a:rPr>
              <a:t>调查总体为长条形时</a:t>
            </a:r>
          </a:p>
        </p:txBody>
      </p:sp>
      <p:sp>
        <p:nvSpPr>
          <p:cNvPr id="21510" name="Text Box 37">
            <a:extLst>
              <a:ext uri="{FF2B5EF4-FFF2-40B4-BE49-F238E27FC236}">
                <a16:creationId xmlns:a16="http://schemas.microsoft.com/office/drawing/2014/main" id="{60BD8C61-D48D-407C-B1AB-B47BE1018F10}"/>
              </a:ext>
            </a:extLst>
          </p:cNvPr>
          <p:cNvSpPr txBox="1">
            <a:spLocks noChangeArrowheads="1"/>
          </p:cNvSpPr>
          <p:nvPr/>
        </p:nvSpPr>
        <p:spPr bwMode="auto">
          <a:xfrm>
            <a:off x="674690" y="1071565"/>
            <a:ext cx="6192837" cy="523875"/>
          </a:xfrm>
          <a:prstGeom prst="rect">
            <a:avLst/>
          </a:prstGeom>
          <a:noFill/>
          <a:ln w="9525">
            <a:noFill/>
            <a:miter lim="800000"/>
            <a:headEnd/>
            <a:tailEnd/>
          </a:ln>
        </p:spPr>
        <p:txBody>
          <a:bodyPr>
            <a:spAutoFit/>
          </a:bodyPr>
          <a:lstStyle/>
          <a:p>
            <a:pPr eaLnBrk="1" hangingPunct="1">
              <a:spcBef>
                <a:spcPct val="50000"/>
              </a:spcBef>
              <a:buFont typeface="Wingdings" pitchFamily="2" charset="2"/>
              <a:buChar char="Ø"/>
              <a:defRPr/>
            </a:pPr>
            <a:r>
              <a:rPr lang="zh-CN" altLang="en-US" sz="2800" b="1" dirty="0">
                <a:latin typeface="微软雅黑" pitchFamily="34" charset="-122"/>
                <a:ea typeface="微软雅黑" pitchFamily="34" charset="-122"/>
                <a:cs typeface="+mj-cs"/>
              </a:rPr>
              <a:t>调查总体为非长条形时</a:t>
            </a:r>
          </a:p>
        </p:txBody>
      </p:sp>
      <p:sp>
        <p:nvSpPr>
          <p:cNvPr id="25608" name="矩形 34">
            <a:extLst>
              <a:ext uri="{FF2B5EF4-FFF2-40B4-BE49-F238E27FC236}">
                <a16:creationId xmlns:a16="http://schemas.microsoft.com/office/drawing/2014/main" id="{D11B34A6-EF5B-484B-81FF-9C3CEA14EECD}"/>
              </a:ext>
            </a:extLst>
          </p:cNvPr>
          <p:cNvSpPr>
            <a:spLocks noChangeArrowheads="1"/>
          </p:cNvSpPr>
          <p:nvPr/>
        </p:nvSpPr>
        <p:spPr bwMode="auto">
          <a:xfrm>
            <a:off x="214315" y="285752"/>
            <a:ext cx="2492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3600" dirty="0">
                <a:solidFill>
                  <a:schemeClr val="tx1"/>
                </a:solidFill>
                <a:latin typeface="微软雅黑" panose="020B0503020204020204" pitchFamily="34" charset="-122"/>
                <a:ea typeface="微软雅黑" panose="020B0503020204020204" pitchFamily="34" charset="-122"/>
              </a:rPr>
              <a:t>取样方法：</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a:extLst>
              <a:ext uri="{FF2B5EF4-FFF2-40B4-BE49-F238E27FC236}">
                <a16:creationId xmlns:a16="http://schemas.microsoft.com/office/drawing/2014/main" id="{E2D9E8AC-1A51-4ACA-95FF-6AF9595D6EED}"/>
              </a:ext>
            </a:extLst>
          </p:cNvPr>
          <p:cNvSpPr>
            <a:spLocks noGrp="1" noChangeArrowheads="1"/>
          </p:cNvSpPr>
          <p:nvPr>
            <p:ph type="body" idx="1"/>
          </p:nvPr>
        </p:nvSpPr>
        <p:spPr>
          <a:xfrm>
            <a:off x="357190" y="714375"/>
            <a:ext cx="2649537" cy="566738"/>
          </a:xfrm>
        </p:spPr>
        <p:txBody>
          <a:bodyPr/>
          <a:lstStyle/>
          <a:p>
            <a:pPr eaLnBrk="1" hangingPunct="1">
              <a:lnSpc>
                <a:spcPct val="90000"/>
              </a:lnSpc>
              <a:buClrTx/>
            </a:pPr>
            <a:r>
              <a:rPr lang="zh-CN" altLang="en-US" sz="3600" dirty="0">
                <a:solidFill>
                  <a:schemeClr val="tx1"/>
                </a:solidFill>
                <a:latin typeface="微软雅黑" panose="020B0503020204020204" pitchFamily="34" charset="-122"/>
                <a:ea typeface="微软雅黑" panose="020B0503020204020204" pitchFamily="34" charset="-122"/>
              </a:rPr>
              <a:t>举例：</a:t>
            </a:r>
          </a:p>
        </p:txBody>
      </p:sp>
      <p:grpSp>
        <p:nvGrpSpPr>
          <p:cNvPr id="27651" name="Group 4">
            <a:extLst>
              <a:ext uri="{FF2B5EF4-FFF2-40B4-BE49-F238E27FC236}">
                <a16:creationId xmlns:a16="http://schemas.microsoft.com/office/drawing/2014/main" id="{3EE795BF-82DD-460A-8E0A-771BAEFC9990}"/>
              </a:ext>
            </a:extLst>
          </p:cNvPr>
          <p:cNvGrpSpPr>
            <a:grpSpLocks/>
          </p:cNvGrpSpPr>
          <p:nvPr/>
        </p:nvGrpSpPr>
        <p:grpSpPr bwMode="auto">
          <a:xfrm>
            <a:off x="285750" y="1500190"/>
            <a:ext cx="4401648" cy="4197349"/>
            <a:chOff x="240" y="935"/>
            <a:chExt cx="2884" cy="2644"/>
          </a:xfrm>
        </p:grpSpPr>
        <p:sp>
          <p:nvSpPr>
            <p:cNvPr id="27664" name="Rectangle 5">
              <a:extLst>
                <a:ext uri="{FF2B5EF4-FFF2-40B4-BE49-F238E27FC236}">
                  <a16:creationId xmlns:a16="http://schemas.microsoft.com/office/drawing/2014/main" id="{D4654D60-7E06-47D2-8CE0-B841C8454785}"/>
                </a:ext>
              </a:extLst>
            </p:cNvPr>
            <p:cNvSpPr>
              <a:spLocks noChangeArrowheads="1"/>
            </p:cNvSpPr>
            <p:nvPr/>
          </p:nvSpPr>
          <p:spPr bwMode="auto">
            <a:xfrm>
              <a:off x="240" y="935"/>
              <a:ext cx="2858" cy="2586"/>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b="0">
                <a:solidFill>
                  <a:schemeClr val="tx1"/>
                </a:solidFill>
                <a:latin typeface="Arial" panose="020B0604020202020204" pitchFamily="34" charset="0"/>
                <a:ea typeface="华文新魏" panose="02010800040101010101" pitchFamily="2" charset="-122"/>
              </a:endParaRPr>
            </a:p>
          </p:txBody>
        </p:sp>
        <p:pic>
          <p:nvPicPr>
            <p:cNvPr id="27665" name="Picture 6" descr="taraxacum_officinale_3">
              <a:extLst>
                <a:ext uri="{FF2B5EF4-FFF2-40B4-BE49-F238E27FC236}">
                  <a16:creationId xmlns:a16="http://schemas.microsoft.com/office/drawing/2014/main" id="{66174C00-D2D0-4BDD-9FE6-80DB1F900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5811" r="5891" b="-697"/>
            <a:stretch>
              <a:fillRect/>
            </a:stretch>
          </p:blipFill>
          <p:spPr bwMode="auto">
            <a:xfrm>
              <a:off x="249" y="941"/>
              <a:ext cx="2540" cy="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6" name="Line 7">
              <a:extLst>
                <a:ext uri="{FF2B5EF4-FFF2-40B4-BE49-F238E27FC236}">
                  <a16:creationId xmlns:a16="http://schemas.microsoft.com/office/drawing/2014/main" id="{067956DB-081A-4E2A-914D-2BD013448398}"/>
                </a:ext>
              </a:extLst>
            </p:cNvPr>
            <p:cNvSpPr>
              <a:spLocks noChangeShapeType="1"/>
            </p:cNvSpPr>
            <p:nvPr/>
          </p:nvSpPr>
          <p:spPr bwMode="auto">
            <a:xfrm>
              <a:off x="249" y="3285"/>
              <a:ext cx="2495" cy="0"/>
            </a:xfrm>
            <a:prstGeom prst="line">
              <a:avLst/>
            </a:prstGeom>
            <a:noFill/>
            <a:ln w="1905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7" name="Line 8">
              <a:extLst>
                <a:ext uri="{FF2B5EF4-FFF2-40B4-BE49-F238E27FC236}">
                  <a16:creationId xmlns:a16="http://schemas.microsoft.com/office/drawing/2014/main" id="{97384FCE-6D9C-4975-A71E-9DE2F5948769}"/>
                </a:ext>
              </a:extLst>
            </p:cNvPr>
            <p:cNvSpPr>
              <a:spLocks noChangeShapeType="1"/>
            </p:cNvSpPr>
            <p:nvPr/>
          </p:nvSpPr>
          <p:spPr bwMode="auto">
            <a:xfrm>
              <a:off x="2853" y="935"/>
              <a:ext cx="0" cy="2268"/>
            </a:xfrm>
            <a:prstGeom prst="line">
              <a:avLst/>
            </a:prstGeom>
            <a:noFill/>
            <a:ln w="1905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8" name="Line 9">
              <a:extLst>
                <a:ext uri="{FF2B5EF4-FFF2-40B4-BE49-F238E27FC236}">
                  <a16:creationId xmlns:a16="http://schemas.microsoft.com/office/drawing/2014/main" id="{AE8B511C-01BF-48D4-B465-00F1A49ED176}"/>
                </a:ext>
              </a:extLst>
            </p:cNvPr>
            <p:cNvSpPr>
              <a:spLocks noChangeShapeType="1"/>
            </p:cNvSpPr>
            <p:nvPr/>
          </p:nvSpPr>
          <p:spPr bwMode="auto">
            <a:xfrm>
              <a:off x="2780" y="3240"/>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9" name="Line 10">
              <a:extLst>
                <a:ext uri="{FF2B5EF4-FFF2-40B4-BE49-F238E27FC236}">
                  <a16:creationId xmlns:a16="http://schemas.microsoft.com/office/drawing/2014/main" id="{9B7D2CAF-E113-4BB3-B2AB-B54F611D7920}"/>
                </a:ext>
              </a:extLst>
            </p:cNvPr>
            <p:cNvSpPr>
              <a:spLocks noChangeShapeType="1"/>
            </p:cNvSpPr>
            <p:nvPr/>
          </p:nvSpPr>
          <p:spPr bwMode="auto">
            <a:xfrm>
              <a:off x="2798" y="3221"/>
              <a:ext cx="27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0" name="Text Box 11">
              <a:extLst>
                <a:ext uri="{FF2B5EF4-FFF2-40B4-BE49-F238E27FC236}">
                  <a16:creationId xmlns:a16="http://schemas.microsoft.com/office/drawing/2014/main" id="{D2A7F93D-20CA-43B8-8159-6304F5F76227}"/>
                </a:ext>
              </a:extLst>
            </p:cNvPr>
            <p:cNvSpPr txBox="1">
              <a:spLocks noChangeArrowheads="1"/>
            </p:cNvSpPr>
            <p:nvPr/>
          </p:nvSpPr>
          <p:spPr bwMode="auto">
            <a:xfrm>
              <a:off x="1098" y="3249"/>
              <a:ext cx="5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b="0">
                  <a:solidFill>
                    <a:srgbClr val="0000FF"/>
                  </a:solidFill>
                  <a:latin typeface="Arial" panose="020B0604020202020204" pitchFamily="34" charset="0"/>
                  <a:ea typeface="华文新魏" panose="02010800040101010101" pitchFamily="2" charset="-122"/>
                </a:rPr>
                <a:t>10m</a:t>
              </a:r>
            </a:p>
          </p:txBody>
        </p:sp>
        <p:sp>
          <p:nvSpPr>
            <p:cNvPr id="27671" name="Text Box 12">
              <a:extLst>
                <a:ext uri="{FF2B5EF4-FFF2-40B4-BE49-F238E27FC236}">
                  <a16:creationId xmlns:a16="http://schemas.microsoft.com/office/drawing/2014/main" id="{C051E7BD-C0FB-459D-834E-38D6DD60F50B}"/>
                </a:ext>
              </a:extLst>
            </p:cNvPr>
            <p:cNvSpPr txBox="1">
              <a:spLocks noChangeArrowheads="1"/>
            </p:cNvSpPr>
            <p:nvPr/>
          </p:nvSpPr>
          <p:spPr bwMode="auto">
            <a:xfrm rot="16200000">
              <a:off x="2674" y="1947"/>
              <a:ext cx="558"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b="0">
                  <a:solidFill>
                    <a:srgbClr val="0000FF"/>
                  </a:solidFill>
                  <a:latin typeface="Arial" panose="020B0604020202020204" pitchFamily="34" charset="0"/>
                  <a:ea typeface="华文新魏" panose="02010800040101010101" pitchFamily="2" charset="-122"/>
                </a:rPr>
                <a:t>10m</a:t>
              </a:r>
            </a:p>
          </p:txBody>
        </p:sp>
      </p:grpSp>
      <p:sp>
        <p:nvSpPr>
          <p:cNvPr id="27652" name="Text Box 13">
            <a:extLst>
              <a:ext uri="{FF2B5EF4-FFF2-40B4-BE49-F238E27FC236}">
                <a16:creationId xmlns:a16="http://schemas.microsoft.com/office/drawing/2014/main" id="{AC735621-D6FA-4807-AC84-E527F4B911A3}"/>
              </a:ext>
            </a:extLst>
          </p:cNvPr>
          <p:cNvSpPr txBox="1">
            <a:spLocks noChangeArrowheads="1"/>
          </p:cNvSpPr>
          <p:nvPr/>
        </p:nvSpPr>
        <p:spPr bwMode="auto">
          <a:xfrm>
            <a:off x="5005388" y="981075"/>
            <a:ext cx="3924300" cy="1308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 typeface="Wingdings" panose="05000000000000000000" pitchFamily="2" charset="2"/>
              <a:buChar char="Ø"/>
            </a:pPr>
            <a:r>
              <a:rPr lang="zh-CN" altLang="en-US">
                <a:solidFill>
                  <a:schemeClr val="tx1"/>
                </a:solidFill>
                <a:latin typeface="幼圆" pitchFamily="49" charset="-122"/>
                <a:ea typeface="幼圆" pitchFamily="49" charset="-122"/>
              </a:rPr>
              <a:t>怎样估算这块草地中蒲公英的数量？</a:t>
            </a:r>
          </a:p>
        </p:txBody>
      </p:sp>
      <p:grpSp>
        <p:nvGrpSpPr>
          <p:cNvPr id="3" name="组合 24">
            <a:extLst>
              <a:ext uri="{FF2B5EF4-FFF2-40B4-BE49-F238E27FC236}">
                <a16:creationId xmlns:a16="http://schemas.microsoft.com/office/drawing/2014/main" id="{CCA867B6-7CA9-4C9D-BF1B-D9D15F6456D5}"/>
              </a:ext>
            </a:extLst>
          </p:cNvPr>
          <p:cNvGrpSpPr>
            <a:grpSpLocks/>
          </p:cNvGrpSpPr>
          <p:nvPr/>
        </p:nvGrpSpPr>
        <p:grpSpPr bwMode="auto">
          <a:xfrm>
            <a:off x="285752" y="1500188"/>
            <a:ext cx="3857625" cy="3643312"/>
            <a:chOff x="285720" y="1500174"/>
            <a:chExt cx="3857652" cy="3643338"/>
          </a:xfrm>
        </p:grpSpPr>
        <p:cxnSp>
          <p:nvCxnSpPr>
            <p:cNvPr id="17" name="直接连接符 16">
              <a:extLst>
                <a:ext uri="{FF2B5EF4-FFF2-40B4-BE49-F238E27FC236}">
                  <a16:creationId xmlns:a16="http://schemas.microsoft.com/office/drawing/2014/main" id="{28E7ECC3-ED75-4D5A-8504-117D68F09FC2}"/>
                </a:ext>
              </a:extLst>
            </p:cNvPr>
            <p:cNvCxnSpPr/>
            <p:nvPr/>
          </p:nvCxnSpPr>
          <p:spPr>
            <a:xfrm>
              <a:off x="285720" y="1500174"/>
              <a:ext cx="3857652" cy="36433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8AF4F69-22BD-413A-9AA7-821F0893E5C2}"/>
                </a:ext>
              </a:extLst>
            </p:cNvPr>
            <p:cNvCxnSpPr/>
            <p:nvPr/>
          </p:nvCxnSpPr>
          <p:spPr>
            <a:xfrm flipV="1">
              <a:off x="285720" y="1500174"/>
              <a:ext cx="3857652" cy="36433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1157EBE4-5220-4C3C-9504-73B3F62BF75B}"/>
                </a:ext>
              </a:extLst>
            </p:cNvPr>
            <p:cNvSpPr/>
            <p:nvPr/>
          </p:nvSpPr>
          <p:spPr>
            <a:xfrm>
              <a:off x="1928795" y="3013072"/>
              <a:ext cx="571504" cy="5715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21" name="椭圆 20">
              <a:extLst>
                <a:ext uri="{FF2B5EF4-FFF2-40B4-BE49-F238E27FC236}">
                  <a16:creationId xmlns:a16="http://schemas.microsoft.com/office/drawing/2014/main" id="{574CAA74-1420-4C36-A4DB-583D3C3F4483}"/>
                </a:ext>
              </a:extLst>
            </p:cNvPr>
            <p:cNvSpPr/>
            <p:nvPr/>
          </p:nvSpPr>
          <p:spPr>
            <a:xfrm>
              <a:off x="1000100" y="3929066"/>
              <a:ext cx="571504" cy="5715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22" name="椭圆 21">
              <a:extLst>
                <a:ext uri="{FF2B5EF4-FFF2-40B4-BE49-F238E27FC236}">
                  <a16:creationId xmlns:a16="http://schemas.microsoft.com/office/drawing/2014/main" id="{F6B0E391-0714-47F7-82D3-A2900005C7D9}"/>
                </a:ext>
              </a:extLst>
            </p:cNvPr>
            <p:cNvSpPr/>
            <p:nvPr/>
          </p:nvSpPr>
          <p:spPr>
            <a:xfrm>
              <a:off x="2857488" y="3929066"/>
              <a:ext cx="571504" cy="5715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23" name="椭圆 22">
              <a:extLst>
                <a:ext uri="{FF2B5EF4-FFF2-40B4-BE49-F238E27FC236}">
                  <a16:creationId xmlns:a16="http://schemas.microsoft.com/office/drawing/2014/main" id="{11317C07-17FD-4865-B812-70CC490DC285}"/>
                </a:ext>
              </a:extLst>
            </p:cNvPr>
            <p:cNvSpPr/>
            <p:nvPr/>
          </p:nvSpPr>
          <p:spPr>
            <a:xfrm>
              <a:off x="1000100" y="2143116"/>
              <a:ext cx="571504" cy="5715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24" name="椭圆 23">
              <a:extLst>
                <a:ext uri="{FF2B5EF4-FFF2-40B4-BE49-F238E27FC236}">
                  <a16:creationId xmlns:a16="http://schemas.microsoft.com/office/drawing/2014/main" id="{A11ACC70-3256-4BC7-839F-2674224D14B5}"/>
                </a:ext>
              </a:extLst>
            </p:cNvPr>
            <p:cNvSpPr/>
            <p:nvPr/>
          </p:nvSpPr>
          <p:spPr>
            <a:xfrm>
              <a:off x="2857488" y="2143116"/>
              <a:ext cx="571504" cy="5715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6C860A-7AA0-4371-A0AD-07B85E076B27}"/>
              </a:ext>
            </a:extLst>
          </p:cNvPr>
          <p:cNvSpPr>
            <a:spLocks noGrp="1"/>
          </p:cNvSpPr>
          <p:nvPr>
            <p:ph type="sldNum" sz="quarter" idx="4"/>
          </p:nvPr>
        </p:nvSpPr>
        <p:spPr/>
        <p:txBody>
          <a:bodyPr/>
          <a:lstStyle/>
          <a:p>
            <a:fld id="{93DF7D58-C163-484A-9F19-E649904DD7E3}" type="slidenum">
              <a:rPr lang="zh-CN" altLang="en-US" smtClean="0"/>
              <a:pPr/>
              <a:t>36</a:t>
            </a:fld>
            <a:endParaRPr lang="en-US" altLang="zh-CN" sz="900"/>
          </a:p>
        </p:txBody>
      </p:sp>
      <p:sp>
        <p:nvSpPr>
          <p:cNvPr id="8" name="TextBox 7">
            <a:extLst>
              <a:ext uri="{FF2B5EF4-FFF2-40B4-BE49-F238E27FC236}">
                <a16:creationId xmlns:a16="http://schemas.microsoft.com/office/drawing/2014/main" id="{F639BC91-B414-40FB-926B-8DA55C6A33E3}"/>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某同学采用样方法对一种植物进行计数，下面是其中一个样方中该植物的分布情况，对样方中该植物进行计数时，应记录的数目是</a:t>
            </a:r>
          </a:p>
        </p:txBody>
      </p:sp>
      <p:sp>
        <p:nvSpPr>
          <p:cNvPr id="9" name="TextBox 8">
            <a:extLst>
              <a:ext uri="{FF2B5EF4-FFF2-40B4-BE49-F238E27FC236}">
                <a16:creationId xmlns:a16="http://schemas.microsoft.com/office/drawing/2014/main" id="{26756BAC-67BB-4022-83C8-02BA80327DA3}"/>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a:t>
            </a:r>
          </a:p>
        </p:txBody>
      </p:sp>
      <p:sp>
        <p:nvSpPr>
          <p:cNvPr id="10" name="TextBox 9">
            <a:extLst>
              <a:ext uri="{FF2B5EF4-FFF2-40B4-BE49-F238E27FC236}">
                <a16:creationId xmlns:a16="http://schemas.microsoft.com/office/drawing/2014/main" id="{0F1C0970-FA0A-4ACD-96BA-8464C413FB97}"/>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7</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a:t>
            </a:r>
          </a:p>
        </p:txBody>
      </p:sp>
      <p:sp>
        <p:nvSpPr>
          <p:cNvPr id="11" name="TextBox 10">
            <a:extLst>
              <a:ext uri="{FF2B5EF4-FFF2-40B4-BE49-F238E27FC236}">
                <a16:creationId xmlns:a16="http://schemas.microsoft.com/office/drawing/2014/main" id="{A8BD7512-DBD8-41E3-BC60-D555F5C5B0A6}"/>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11</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a:t>
            </a:r>
          </a:p>
        </p:txBody>
      </p:sp>
      <p:sp>
        <p:nvSpPr>
          <p:cNvPr id="12" name="TextBox 11">
            <a:extLst>
              <a:ext uri="{FF2B5EF4-FFF2-40B4-BE49-F238E27FC236}">
                <a16:creationId xmlns:a16="http://schemas.microsoft.com/office/drawing/2014/main" id="{811DF658-9129-4A35-83BB-EF4B5D7F7521}"/>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a:t>
            </a:r>
          </a:p>
        </p:txBody>
      </p:sp>
      <p:sp>
        <p:nvSpPr>
          <p:cNvPr id="13" name="Oval 12">
            <a:extLst>
              <a:ext uri="{FF2B5EF4-FFF2-40B4-BE49-F238E27FC236}">
                <a16:creationId xmlns:a16="http://schemas.microsoft.com/office/drawing/2014/main" id="{1C9DB985-9553-4F4F-996B-CDB85077125F}"/>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Oval 13">
            <a:extLst>
              <a:ext uri="{FF2B5EF4-FFF2-40B4-BE49-F238E27FC236}">
                <a16:creationId xmlns:a16="http://schemas.microsoft.com/office/drawing/2014/main" id="{94DD028D-E26A-4ABB-84B7-4A5617D2C181}"/>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Oval 14">
            <a:extLst>
              <a:ext uri="{FF2B5EF4-FFF2-40B4-BE49-F238E27FC236}">
                <a16:creationId xmlns:a16="http://schemas.microsoft.com/office/drawing/2014/main" id="{20EB08D4-11E5-426D-9B42-78D9C04516C1}"/>
              </a:ext>
            </a:extLst>
          </p:cNvPr>
          <p:cNvSpPr>
            <a:spLocks noChangeAspect="1"/>
          </p:cNvSpPr>
          <p:nvPr>
            <p:custDataLst>
              <p:tags r:id="rId9"/>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Oval 15">
            <a:extLst>
              <a:ext uri="{FF2B5EF4-FFF2-40B4-BE49-F238E27FC236}">
                <a16:creationId xmlns:a16="http://schemas.microsoft.com/office/drawing/2014/main" id="{67BADD8F-BBBA-4820-8D37-D44808A2705A}"/>
              </a:ext>
            </a:extLst>
          </p:cNvPr>
          <p:cNvSpPr>
            <a:spLocks noChangeAspect="1"/>
          </p:cNvSpPr>
          <p:nvPr>
            <p:custDataLst>
              <p:tags r:id="rId10"/>
            </p:custDataLst>
          </p:nvPr>
        </p:nvSpPr>
        <p:spPr>
          <a:xfrm>
            <a:off x="11144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Rectangle: Rounded Corners 16">
            <a:extLst>
              <a:ext uri="{FF2B5EF4-FFF2-40B4-BE49-F238E27FC236}">
                <a16:creationId xmlns:a16="http://schemas.microsoft.com/office/drawing/2014/main" id="{CBBC35A3-1263-4918-9578-B46B94BBD0BC}"/>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25" name="Picture 24">
            <a:extLst>
              <a:ext uri="{FF2B5EF4-FFF2-40B4-BE49-F238E27FC236}">
                <a16:creationId xmlns:a16="http://schemas.microsoft.com/office/drawing/2014/main" id="{013307B5-5DA8-441D-BED2-82DF5679671B}"/>
              </a:ext>
            </a:extLst>
          </p:cNvPr>
          <p:cNvPicPr>
            <a:picLocks noChangeAspect="1"/>
          </p:cNvPicPr>
          <p:nvPr/>
        </p:nvPicPr>
        <p:blipFill>
          <a:blip r:embed="rId19"/>
          <a:stretch>
            <a:fillRect/>
          </a:stretch>
        </p:blipFill>
        <p:spPr>
          <a:xfrm>
            <a:off x="2987824" y="2795905"/>
            <a:ext cx="4975435" cy="2643055"/>
          </a:xfrm>
          <a:prstGeom prst="rect">
            <a:avLst/>
          </a:prstGeom>
        </p:spPr>
      </p:pic>
      <p:grpSp>
        <p:nvGrpSpPr>
          <p:cNvPr id="22" name="Group 21">
            <a:extLst>
              <a:ext uri="{FF2B5EF4-FFF2-40B4-BE49-F238E27FC236}">
                <a16:creationId xmlns:a16="http://schemas.microsoft.com/office/drawing/2014/main" id="{2015AE26-4ECD-472A-ABA4-26F2581615A1}"/>
              </a:ext>
            </a:extLst>
          </p:cNvPr>
          <p:cNvGrpSpPr/>
          <p:nvPr>
            <p:custDataLst>
              <p:tags r:id="rId12"/>
            </p:custDataLst>
          </p:nvPr>
        </p:nvGrpSpPr>
        <p:grpSpPr>
          <a:xfrm>
            <a:off x="0" y="0"/>
            <a:ext cx="9144000" cy="635000"/>
            <a:chOff x="0" y="0"/>
            <a:chExt cx="9144000" cy="635000"/>
          </a:xfrm>
        </p:grpSpPr>
        <p:sp>
          <p:nvSpPr>
            <p:cNvPr id="18" name="TitleBackground">
              <a:extLst>
                <a:ext uri="{FF2B5EF4-FFF2-40B4-BE49-F238E27FC236}">
                  <a16:creationId xmlns:a16="http://schemas.microsoft.com/office/drawing/2014/main" id="{4307C0BF-A780-43B9-BC62-3C24EA5D9003}"/>
                </a:ext>
              </a:extLst>
            </p:cNvPr>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8192DCF6-8595-461A-9787-F94D841130DB}"/>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2F04269F-27FD-4CF6-84CE-09129B980891}"/>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002F7204-14AB-40EE-9443-43C9EAF70D1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Picture 6">
            <a:extLst>
              <a:ext uri="{FF2B5EF4-FFF2-40B4-BE49-F238E27FC236}">
                <a16:creationId xmlns:a16="http://schemas.microsoft.com/office/drawing/2014/main" id="{19D48275-15B4-480B-815E-DF9AC0581E4D}"/>
              </a:ext>
            </a:extLst>
          </p:cNvPr>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766390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4B82483-8B96-4B8E-8AC4-4497823E9A5B}"/>
              </a:ext>
            </a:extLst>
          </p:cNvPr>
          <p:cNvGrpSpPr/>
          <p:nvPr/>
        </p:nvGrpSpPr>
        <p:grpSpPr>
          <a:xfrm>
            <a:off x="596029" y="500063"/>
            <a:ext cx="7072315" cy="6002339"/>
            <a:chOff x="1428750" y="500063"/>
            <a:chExt cx="7072315" cy="6002339"/>
          </a:xfrm>
        </p:grpSpPr>
        <p:sp>
          <p:nvSpPr>
            <p:cNvPr id="5" name="矩形 4">
              <a:extLst>
                <a:ext uri="{FF2B5EF4-FFF2-40B4-BE49-F238E27FC236}">
                  <a16:creationId xmlns:a16="http://schemas.microsoft.com/office/drawing/2014/main" id="{09A6C5E1-E111-4648-BBD3-049BE3FAB76B}"/>
                </a:ext>
              </a:extLst>
            </p:cNvPr>
            <p:cNvSpPr/>
            <p:nvPr/>
          </p:nvSpPr>
          <p:spPr>
            <a:xfrm>
              <a:off x="1428750" y="500063"/>
              <a:ext cx="6000750" cy="60007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cxnSp>
          <p:nvCxnSpPr>
            <p:cNvPr id="7" name="直接连接符 6">
              <a:extLst>
                <a:ext uri="{FF2B5EF4-FFF2-40B4-BE49-F238E27FC236}">
                  <a16:creationId xmlns:a16="http://schemas.microsoft.com/office/drawing/2014/main" id="{E3846606-E051-4F03-9720-E5933EE73B65}"/>
                </a:ext>
              </a:extLst>
            </p:cNvPr>
            <p:cNvCxnSpPr/>
            <p:nvPr/>
          </p:nvCxnSpPr>
          <p:spPr>
            <a:xfrm rot="16200000" flipH="1">
              <a:off x="1428751" y="500064"/>
              <a:ext cx="5929312" cy="5929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47EEA01-0C95-4A29-98B3-7EB64DF9174C}"/>
                </a:ext>
              </a:extLst>
            </p:cNvPr>
            <p:cNvCxnSpPr/>
            <p:nvPr/>
          </p:nvCxnSpPr>
          <p:spPr>
            <a:xfrm flipV="1">
              <a:off x="1428750" y="500063"/>
              <a:ext cx="6000750" cy="5929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E1D0C8B-E0D2-4918-A00D-2AFD2F1B77CC}"/>
                </a:ext>
              </a:extLst>
            </p:cNvPr>
            <p:cNvCxnSpPr>
              <a:stCxn id="5" idx="0"/>
              <a:endCxn id="5" idx="2"/>
            </p:cNvCxnSpPr>
            <p:nvPr/>
          </p:nvCxnSpPr>
          <p:spPr>
            <a:xfrm rot="16200000" flipH="1">
              <a:off x="1427165" y="3500440"/>
              <a:ext cx="6002337"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7BBF82F-C55E-4796-9178-83A80761C5A2}"/>
                </a:ext>
              </a:extLst>
            </p:cNvPr>
            <p:cNvCxnSpPr>
              <a:stCxn id="5" idx="1"/>
              <a:endCxn id="5" idx="3"/>
            </p:cNvCxnSpPr>
            <p:nvPr/>
          </p:nvCxnSpPr>
          <p:spPr>
            <a:xfrm rot="10800000" flipH="1">
              <a:off x="1428750" y="3500440"/>
              <a:ext cx="6000750" cy="1587"/>
            </a:xfrm>
            <a:prstGeom prst="line">
              <a:avLst/>
            </a:prstGeom>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F99789C1-BC28-40D8-8257-D306501EEAB3}"/>
                </a:ext>
              </a:extLst>
            </p:cNvPr>
            <p:cNvSpPr/>
            <p:nvPr/>
          </p:nvSpPr>
          <p:spPr>
            <a:xfrm>
              <a:off x="7500940" y="500065"/>
              <a:ext cx="1000125" cy="100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7" name="矩形 16">
              <a:extLst>
                <a:ext uri="{FF2B5EF4-FFF2-40B4-BE49-F238E27FC236}">
                  <a16:creationId xmlns:a16="http://schemas.microsoft.com/office/drawing/2014/main" id="{BF7D42EC-B784-43B2-AA3A-5CD4F9DA6686}"/>
                </a:ext>
              </a:extLst>
            </p:cNvPr>
            <p:cNvSpPr/>
            <p:nvPr/>
          </p:nvSpPr>
          <p:spPr>
            <a:xfrm>
              <a:off x="7500940" y="1500190"/>
              <a:ext cx="1000125" cy="100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8" name="矩形 17">
              <a:extLst>
                <a:ext uri="{FF2B5EF4-FFF2-40B4-BE49-F238E27FC236}">
                  <a16:creationId xmlns:a16="http://schemas.microsoft.com/office/drawing/2014/main" id="{27D3A42C-70C5-4A56-B3D3-5CDF4A8A56E6}"/>
                </a:ext>
              </a:extLst>
            </p:cNvPr>
            <p:cNvSpPr/>
            <p:nvPr/>
          </p:nvSpPr>
          <p:spPr>
            <a:xfrm>
              <a:off x="7500940" y="2500315"/>
              <a:ext cx="1000125" cy="100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22" name="椭圆 21">
              <a:extLst>
                <a:ext uri="{FF2B5EF4-FFF2-40B4-BE49-F238E27FC236}">
                  <a16:creationId xmlns:a16="http://schemas.microsoft.com/office/drawing/2014/main" id="{338FF153-DC22-4324-B273-1E675BCDC263}"/>
                </a:ext>
              </a:extLst>
            </p:cNvPr>
            <p:cNvSpPr/>
            <p:nvPr/>
          </p:nvSpPr>
          <p:spPr>
            <a:xfrm>
              <a:off x="1857377" y="571502"/>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23" name="椭圆 22">
              <a:extLst>
                <a:ext uri="{FF2B5EF4-FFF2-40B4-BE49-F238E27FC236}">
                  <a16:creationId xmlns:a16="http://schemas.microsoft.com/office/drawing/2014/main" id="{41283BA9-80FD-4279-BC6B-BE383E7A40A4}"/>
                </a:ext>
              </a:extLst>
            </p:cNvPr>
            <p:cNvSpPr/>
            <p:nvPr/>
          </p:nvSpPr>
          <p:spPr>
            <a:xfrm>
              <a:off x="2500313" y="714377"/>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24" name="椭圆 23">
              <a:extLst>
                <a:ext uri="{FF2B5EF4-FFF2-40B4-BE49-F238E27FC236}">
                  <a16:creationId xmlns:a16="http://schemas.microsoft.com/office/drawing/2014/main" id="{CB639D6B-44F5-4A58-B40A-90B286A0A9DC}"/>
                </a:ext>
              </a:extLst>
            </p:cNvPr>
            <p:cNvSpPr/>
            <p:nvPr/>
          </p:nvSpPr>
          <p:spPr>
            <a:xfrm>
              <a:off x="2643188" y="1071563"/>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25" name="椭圆 24">
              <a:extLst>
                <a:ext uri="{FF2B5EF4-FFF2-40B4-BE49-F238E27FC236}">
                  <a16:creationId xmlns:a16="http://schemas.microsoft.com/office/drawing/2014/main" id="{9759645F-D307-4298-A18E-EB0EB06E818D}"/>
                </a:ext>
              </a:extLst>
            </p:cNvPr>
            <p:cNvSpPr/>
            <p:nvPr/>
          </p:nvSpPr>
          <p:spPr>
            <a:xfrm>
              <a:off x="2643188" y="1571627"/>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26" name="椭圆 25">
              <a:extLst>
                <a:ext uri="{FF2B5EF4-FFF2-40B4-BE49-F238E27FC236}">
                  <a16:creationId xmlns:a16="http://schemas.microsoft.com/office/drawing/2014/main" id="{66CB49BF-07D7-4AEE-A166-33B5EE3D22C3}"/>
                </a:ext>
              </a:extLst>
            </p:cNvPr>
            <p:cNvSpPr/>
            <p:nvPr/>
          </p:nvSpPr>
          <p:spPr>
            <a:xfrm>
              <a:off x="3143252" y="785813"/>
              <a:ext cx="214313"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27" name="椭圆 26">
              <a:extLst>
                <a:ext uri="{FF2B5EF4-FFF2-40B4-BE49-F238E27FC236}">
                  <a16:creationId xmlns:a16="http://schemas.microsoft.com/office/drawing/2014/main" id="{8A651EE6-FDC7-4A8A-97D3-25D5E1CF8C03}"/>
                </a:ext>
              </a:extLst>
            </p:cNvPr>
            <p:cNvSpPr/>
            <p:nvPr/>
          </p:nvSpPr>
          <p:spPr>
            <a:xfrm>
              <a:off x="3571877" y="714377"/>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28" name="椭圆 27">
              <a:extLst>
                <a:ext uri="{FF2B5EF4-FFF2-40B4-BE49-F238E27FC236}">
                  <a16:creationId xmlns:a16="http://schemas.microsoft.com/office/drawing/2014/main" id="{022B24B5-1AF9-4FFE-9ADF-88FCEDB7B1F0}"/>
                </a:ext>
              </a:extLst>
            </p:cNvPr>
            <p:cNvSpPr/>
            <p:nvPr/>
          </p:nvSpPr>
          <p:spPr>
            <a:xfrm>
              <a:off x="4071938" y="642938"/>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29" name="椭圆 28">
              <a:extLst>
                <a:ext uri="{FF2B5EF4-FFF2-40B4-BE49-F238E27FC236}">
                  <a16:creationId xmlns:a16="http://schemas.microsoft.com/office/drawing/2014/main" id="{8207A048-E4BB-48F6-A9EF-AE8121EC72E8}"/>
                </a:ext>
              </a:extLst>
            </p:cNvPr>
            <p:cNvSpPr/>
            <p:nvPr/>
          </p:nvSpPr>
          <p:spPr>
            <a:xfrm>
              <a:off x="4000502" y="1143002"/>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30" name="椭圆 29">
              <a:extLst>
                <a:ext uri="{FF2B5EF4-FFF2-40B4-BE49-F238E27FC236}">
                  <a16:creationId xmlns:a16="http://schemas.microsoft.com/office/drawing/2014/main" id="{58AEDFD8-44CB-446A-8EDC-3EBD631BC90F}"/>
                </a:ext>
              </a:extLst>
            </p:cNvPr>
            <p:cNvSpPr/>
            <p:nvPr/>
          </p:nvSpPr>
          <p:spPr>
            <a:xfrm>
              <a:off x="3357563" y="1285877"/>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31" name="椭圆 30">
              <a:extLst>
                <a:ext uri="{FF2B5EF4-FFF2-40B4-BE49-F238E27FC236}">
                  <a16:creationId xmlns:a16="http://schemas.microsoft.com/office/drawing/2014/main" id="{9F3AC87A-69CA-4CAE-B5FB-B628D8A64A08}"/>
                </a:ext>
              </a:extLst>
            </p:cNvPr>
            <p:cNvSpPr/>
            <p:nvPr/>
          </p:nvSpPr>
          <p:spPr>
            <a:xfrm>
              <a:off x="4143377" y="1571627"/>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32" name="椭圆 31">
              <a:extLst>
                <a:ext uri="{FF2B5EF4-FFF2-40B4-BE49-F238E27FC236}">
                  <a16:creationId xmlns:a16="http://schemas.microsoft.com/office/drawing/2014/main" id="{A724FD84-A575-4369-9D5E-C0CEFCE0C547}"/>
                </a:ext>
              </a:extLst>
            </p:cNvPr>
            <p:cNvSpPr/>
            <p:nvPr/>
          </p:nvSpPr>
          <p:spPr>
            <a:xfrm>
              <a:off x="3714752" y="2071688"/>
              <a:ext cx="214313"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33" name="椭圆 32">
              <a:extLst>
                <a:ext uri="{FF2B5EF4-FFF2-40B4-BE49-F238E27FC236}">
                  <a16:creationId xmlns:a16="http://schemas.microsoft.com/office/drawing/2014/main" id="{12833EB5-6FCF-4EF7-944D-ECF0B9B40E01}"/>
                </a:ext>
              </a:extLst>
            </p:cNvPr>
            <p:cNvSpPr/>
            <p:nvPr/>
          </p:nvSpPr>
          <p:spPr>
            <a:xfrm>
              <a:off x="3214688" y="2000252"/>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34" name="椭圆 33">
              <a:extLst>
                <a:ext uri="{FF2B5EF4-FFF2-40B4-BE49-F238E27FC236}">
                  <a16:creationId xmlns:a16="http://schemas.microsoft.com/office/drawing/2014/main" id="{832CF053-2B01-4C17-8799-A89C253E7C61}"/>
                </a:ext>
              </a:extLst>
            </p:cNvPr>
            <p:cNvSpPr/>
            <p:nvPr/>
          </p:nvSpPr>
          <p:spPr>
            <a:xfrm>
              <a:off x="3714752" y="2428877"/>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35" name="椭圆 34">
              <a:extLst>
                <a:ext uri="{FF2B5EF4-FFF2-40B4-BE49-F238E27FC236}">
                  <a16:creationId xmlns:a16="http://schemas.microsoft.com/office/drawing/2014/main" id="{DB8480EE-CF87-4DD5-821F-DA76E62EC435}"/>
                </a:ext>
              </a:extLst>
            </p:cNvPr>
            <p:cNvSpPr/>
            <p:nvPr/>
          </p:nvSpPr>
          <p:spPr>
            <a:xfrm>
              <a:off x="4071938" y="2786063"/>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36" name="椭圆 35">
              <a:extLst>
                <a:ext uri="{FF2B5EF4-FFF2-40B4-BE49-F238E27FC236}">
                  <a16:creationId xmlns:a16="http://schemas.microsoft.com/office/drawing/2014/main" id="{BBD3FA97-31F8-4F18-A6F3-C152E03E07D1}"/>
                </a:ext>
              </a:extLst>
            </p:cNvPr>
            <p:cNvSpPr/>
            <p:nvPr/>
          </p:nvSpPr>
          <p:spPr>
            <a:xfrm>
              <a:off x="4429127" y="3000377"/>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37" name="椭圆 36">
              <a:extLst>
                <a:ext uri="{FF2B5EF4-FFF2-40B4-BE49-F238E27FC236}">
                  <a16:creationId xmlns:a16="http://schemas.microsoft.com/office/drawing/2014/main" id="{3EC67A4E-BD4F-4BAD-8051-5469209D754C}"/>
                </a:ext>
              </a:extLst>
            </p:cNvPr>
            <p:cNvSpPr/>
            <p:nvPr/>
          </p:nvSpPr>
          <p:spPr>
            <a:xfrm>
              <a:off x="4714877" y="2214563"/>
              <a:ext cx="214313"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38" name="椭圆 37">
              <a:extLst>
                <a:ext uri="{FF2B5EF4-FFF2-40B4-BE49-F238E27FC236}">
                  <a16:creationId xmlns:a16="http://schemas.microsoft.com/office/drawing/2014/main" id="{00B69CF9-2F16-4FA2-B4BD-25CF7F91251B}"/>
                </a:ext>
              </a:extLst>
            </p:cNvPr>
            <p:cNvSpPr/>
            <p:nvPr/>
          </p:nvSpPr>
          <p:spPr>
            <a:xfrm>
              <a:off x="4500563" y="1785938"/>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39" name="椭圆 38">
              <a:extLst>
                <a:ext uri="{FF2B5EF4-FFF2-40B4-BE49-F238E27FC236}">
                  <a16:creationId xmlns:a16="http://schemas.microsoft.com/office/drawing/2014/main" id="{BDC46550-BC8E-4671-A06B-89A70F0F71F3}"/>
                </a:ext>
              </a:extLst>
            </p:cNvPr>
            <p:cNvSpPr/>
            <p:nvPr/>
          </p:nvSpPr>
          <p:spPr>
            <a:xfrm>
              <a:off x="4857752" y="1785938"/>
              <a:ext cx="214313"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40" name="椭圆 39">
              <a:extLst>
                <a:ext uri="{FF2B5EF4-FFF2-40B4-BE49-F238E27FC236}">
                  <a16:creationId xmlns:a16="http://schemas.microsoft.com/office/drawing/2014/main" id="{5BDD3BCB-DFB6-4BB8-831A-CEA226B2B800}"/>
                </a:ext>
              </a:extLst>
            </p:cNvPr>
            <p:cNvSpPr/>
            <p:nvPr/>
          </p:nvSpPr>
          <p:spPr>
            <a:xfrm>
              <a:off x="4857752" y="1428752"/>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41" name="椭圆 40">
              <a:extLst>
                <a:ext uri="{FF2B5EF4-FFF2-40B4-BE49-F238E27FC236}">
                  <a16:creationId xmlns:a16="http://schemas.microsoft.com/office/drawing/2014/main" id="{A1915AB4-B87E-4BC7-BD3E-DD7E26084DF1}"/>
                </a:ext>
              </a:extLst>
            </p:cNvPr>
            <p:cNvSpPr/>
            <p:nvPr/>
          </p:nvSpPr>
          <p:spPr>
            <a:xfrm>
              <a:off x="4643438" y="928688"/>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42" name="椭圆 41">
              <a:extLst>
                <a:ext uri="{FF2B5EF4-FFF2-40B4-BE49-F238E27FC236}">
                  <a16:creationId xmlns:a16="http://schemas.microsoft.com/office/drawing/2014/main" id="{89CECEE6-8AF0-4CFC-BFA9-7390935F92F5}"/>
                </a:ext>
              </a:extLst>
            </p:cNvPr>
            <p:cNvSpPr/>
            <p:nvPr/>
          </p:nvSpPr>
          <p:spPr>
            <a:xfrm>
              <a:off x="5072063" y="714377"/>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43" name="椭圆 42">
              <a:extLst>
                <a:ext uri="{FF2B5EF4-FFF2-40B4-BE49-F238E27FC236}">
                  <a16:creationId xmlns:a16="http://schemas.microsoft.com/office/drawing/2014/main" id="{84F5AD4C-A3D4-4E81-980E-60DBD46B27E4}"/>
                </a:ext>
              </a:extLst>
            </p:cNvPr>
            <p:cNvSpPr/>
            <p:nvPr/>
          </p:nvSpPr>
          <p:spPr>
            <a:xfrm>
              <a:off x="5429252" y="857252"/>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44" name="椭圆 43">
              <a:extLst>
                <a:ext uri="{FF2B5EF4-FFF2-40B4-BE49-F238E27FC236}">
                  <a16:creationId xmlns:a16="http://schemas.microsoft.com/office/drawing/2014/main" id="{5A571187-17F7-4053-82D3-97C80E6CF905}"/>
                </a:ext>
              </a:extLst>
            </p:cNvPr>
            <p:cNvSpPr/>
            <p:nvPr/>
          </p:nvSpPr>
          <p:spPr>
            <a:xfrm>
              <a:off x="6000752" y="785813"/>
              <a:ext cx="214313"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45" name="椭圆 44">
              <a:extLst>
                <a:ext uri="{FF2B5EF4-FFF2-40B4-BE49-F238E27FC236}">
                  <a16:creationId xmlns:a16="http://schemas.microsoft.com/office/drawing/2014/main" id="{C39C0B5E-5F5B-45CB-9B24-500C32F86F3F}"/>
                </a:ext>
              </a:extLst>
            </p:cNvPr>
            <p:cNvSpPr/>
            <p:nvPr/>
          </p:nvSpPr>
          <p:spPr>
            <a:xfrm>
              <a:off x="6715127" y="642938"/>
              <a:ext cx="214313"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46" name="椭圆 45">
              <a:extLst>
                <a:ext uri="{FF2B5EF4-FFF2-40B4-BE49-F238E27FC236}">
                  <a16:creationId xmlns:a16="http://schemas.microsoft.com/office/drawing/2014/main" id="{CDB3E5E7-FC83-45D6-AC51-D1EFF6A23B83}"/>
                </a:ext>
              </a:extLst>
            </p:cNvPr>
            <p:cNvSpPr/>
            <p:nvPr/>
          </p:nvSpPr>
          <p:spPr>
            <a:xfrm>
              <a:off x="6072188" y="1143002"/>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47" name="椭圆 46">
              <a:extLst>
                <a:ext uri="{FF2B5EF4-FFF2-40B4-BE49-F238E27FC236}">
                  <a16:creationId xmlns:a16="http://schemas.microsoft.com/office/drawing/2014/main" id="{3A8EFCC7-E6F9-48E7-A4EF-6260C65EAC13}"/>
                </a:ext>
              </a:extLst>
            </p:cNvPr>
            <p:cNvSpPr/>
            <p:nvPr/>
          </p:nvSpPr>
          <p:spPr>
            <a:xfrm>
              <a:off x="5857877" y="1571627"/>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48" name="椭圆 47">
              <a:extLst>
                <a:ext uri="{FF2B5EF4-FFF2-40B4-BE49-F238E27FC236}">
                  <a16:creationId xmlns:a16="http://schemas.microsoft.com/office/drawing/2014/main" id="{515C7BE9-8C58-4DFB-A90E-DD372AAE761A}"/>
                </a:ext>
              </a:extLst>
            </p:cNvPr>
            <p:cNvSpPr/>
            <p:nvPr/>
          </p:nvSpPr>
          <p:spPr>
            <a:xfrm>
              <a:off x="5500688" y="1357313"/>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49" name="椭圆 48">
              <a:extLst>
                <a:ext uri="{FF2B5EF4-FFF2-40B4-BE49-F238E27FC236}">
                  <a16:creationId xmlns:a16="http://schemas.microsoft.com/office/drawing/2014/main" id="{50C3502F-A8ED-4DC4-8AD9-813BC75DAB26}"/>
                </a:ext>
              </a:extLst>
            </p:cNvPr>
            <p:cNvSpPr/>
            <p:nvPr/>
          </p:nvSpPr>
          <p:spPr>
            <a:xfrm>
              <a:off x="5286377" y="2000252"/>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50" name="椭圆 49">
              <a:extLst>
                <a:ext uri="{FF2B5EF4-FFF2-40B4-BE49-F238E27FC236}">
                  <a16:creationId xmlns:a16="http://schemas.microsoft.com/office/drawing/2014/main" id="{55CF579E-4B7B-4C5D-BEAF-72CC66EA9F68}"/>
                </a:ext>
              </a:extLst>
            </p:cNvPr>
            <p:cNvSpPr/>
            <p:nvPr/>
          </p:nvSpPr>
          <p:spPr>
            <a:xfrm>
              <a:off x="4929188" y="3214688"/>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51" name="椭圆 50">
              <a:extLst>
                <a:ext uri="{FF2B5EF4-FFF2-40B4-BE49-F238E27FC236}">
                  <a16:creationId xmlns:a16="http://schemas.microsoft.com/office/drawing/2014/main" id="{C689F1D1-F93A-44E7-B7E8-9D54474A4422}"/>
                </a:ext>
              </a:extLst>
            </p:cNvPr>
            <p:cNvSpPr/>
            <p:nvPr/>
          </p:nvSpPr>
          <p:spPr>
            <a:xfrm>
              <a:off x="5072063" y="2786063"/>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52" name="椭圆 51">
              <a:extLst>
                <a:ext uri="{FF2B5EF4-FFF2-40B4-BE49-F238E27FC236}">
                  <a16:creationId xmlns:a16="http://schemas.microsoft.com/office/drawing/2014/main" id="{F382DED2-126D-48E2-AA65-BC95E1B239BA}"/>
                </a:ext>
              </a:extLst>
            </p:cNvPr>
            <p:cNvSpPr/>
            <p:nvPr/>
          </p:nvSpPr>
          <p:spPr>
            <a:xfrm>
              <a:off x="5572127" y="2786063"/>
              <a:ext cx="214313"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53" name="椭圆 52">
              <a:extLst>
                <a:ext uri="{FF2B5EF4-FFF2-40B4-BE49-F238E27FC236}">
                  <a16:creationId xmlns:a16="http://schemas.microsoft.com/office/drawing/2014/main" id="{841357E3-9BC7-4D79-9EC4-8F6C72BC5C6F}"/>
                </a:ext>
              </a:extLst>
            </p:cNvPr>
            <p:cNvSpPr/>
            <p:nvPr/>
          </p:nvSpPr>
          <p:spPr>
            <a:xfrm>
              <a:off x="5786438" y="2357438"/>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54" name="椭圆 53">
              <a:extLst>
                <a:ext uri="{FF2B5EF4-FFF2-40B4-BE49-F238E27FC236}">
                  <a16:creationId xmlns:a16="http://schemas.microsoft.com/office/drawing/2014/main" id="{B6D31782-0954-4CC4-873C-C6768ACDAFD7}"/>
                </a:ext>
              </a:extLst>
            </p:cNvPr>
            <p:cNvSpPr/>
            <p:nvPr/>
          </p:nvSpPr>
          <p:spPr>
            <a:xfrm>
              <a:off x="6429377" y="2286002"/>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55" name="椭圆 54">
              <a:extLst>
                <a:ext uri="{FF2B5EF4-FFF2-40B4-BE49-F238E27FC236}">
                  <a16:creationId xmlns:a16="http://schemas.microsoft.com/office/drawing/2014/main" id="{A5E5D0DF-7D64-4F0E-825C-1C743E874E28}"/>
                </a:ext>
              </a:extLst>
            </p:cNvPr>
            <p:cNvSpPr/>
            <p:nvPr/>
          </p:nvSpPr>
          <p:spPr>
            <a:xfrm>
              <a:off x="6429377" y="1714502"/>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56" name="椭圆 55">
              <a:extLst>
                <a:ext uri="{FF2B5EF4-FFF2-40B4-BE49-F238E27FC236}">
                  <a16:creationId xmlns:a16="http://schemas.microsoft.com/office/drawing/2014/main" id="{11E41096-5B82-4D4D-910D-F5A67DC66657}"/>
                </a:ext>
              </a:extLst>
            </p:cNvPr>
            <p:cNvSpPr/>
            <p:nvPr/>
          </p:nvSpPr>
          <p:spPr>
            <a:xfrm>
              <a:off x="7000877" y="1071563"/>
              <a:ext cx="214313"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57" name="椭圆 56">
              <a:extLst>
                <a:ext uri="{FF2B5EF4-FFF2-40B4-BE49-F238E27FC236}">
                  <a16:creationId xmlns:a16="http://schemas.microsoft.com/office/drawing/2014/main" id="{D756C910-E8C2-4F26-8F77-0292A670DFC3}"/>
                </a:ext>
              </a:extLst>
            </p:cNvPr>
            <p:cNvSpPr/>
            <p:nvPr/>
          </p:nvSpPr>
          <p:spPr>
            <a:xfrm>
              <a:off x="6929438" y="2214563"/>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58" name="椭圆 57">
              <a:extLst>
                <a:ext uri="{FF2B5EF4-FFF2-40B4-BE49-F238E27FC236}">
                  <a16:creationId xmlns:a16="http://schemas.microsoft.com/office/drawing/2014/main" id="{A7B48592-39CC-4F20-8B7D-A826C6967CCB}"/>
                </a:ext>
              </a:extLst>
            </p:cNvPr>
            <p:cNvSpPr/>
            <p:nvPr/>
          </p:nvSpPr>
          <p:spPr>
            <a:xfrm>
              <a:off x="6858002" y="3000377"/>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59" name="椭圆 58">
              <a:extLst>
                <a:ext uri="{FF2B5EF4-FFF2-40B4-BE49-F238E27FC236}">
                  <a16:creationId xmlns:a16="http://schemas.microsoft.com/office/drawing/2014/main" id="{9318D682-FC58-4446-A1C5-23DC624051F9}"/>
                </a:ext>
              </a:extLst>
            </p:cNvPr>
            <p:cNvSpPr/>
            <p:nvPr/>
          </p:nvSpPr>
          <p:spPr>
            <a:xfrm>
              <a:off x="6357938" y="2786063"/>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60" name="椭圆 59">
              <a:extLst>
                <a:ext uri="{FF2B5EF4-FFF2-40B4-BE49-F238E27FC236}">
                  <a16:creationId xmlns:a16="http://schemas.microsoft.com/office/drawing/2014/main" id="{E233795D-690B-498F-9CC4-B0AC2FB52468}"/>
                </a:ext>
              </a:extLst>
            </p:cNvPr>
            <p:cNvSpPr/>
            <p:nvPr/>
          </p:nvSpPr>
          <p:spPr>
            <a:xfrm>
              <a:off x="5786438" y="3143252"/>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61" name="椭圆 60">
              <a:extLst>
                <a:ext uri="{FF2B5EF4-FFF2-40B4-BE49-F238E27FC236}">
                  <a16:creationId xmlns:a16="http://schemas.microsoft.com/office/drawing/2014/main" id="{BF15BFDD-2A08-42A4-8CB1-A36BF45CF2A0}"/>
                </a:ext>
              </a:extLst>
            </p:cNvPr>
            <p:cNvSpPr/>
            <p:nvPr/>
          </p:nvSpPr>
          <p:spPr>
            <a:xfrm>
              <a:off x="5000627" y="3714752"/>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62" name="椭圆 61">
              <a:extLst>
                <a:ext uri="{FF2B5EF4-FFF2-40B4-BE49-F238E27FC236}">
                  <a16:creationId xmlns:a16="http://schemas.microsoft.com/office/drawing/2014/main" id="{91252558-514B-413F-9838-F5F9206013EF}"/>
                </a:ext>
              </a:extLst>
            </p:cNvPr>
            <p:cNvSpPr/>
            <p:nvPr/>
          </p:nvSpPr>
          <p:spPr>
            <a:xfrm>
              <a:off x="5643563" y="3571877"/>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63" name="椭圆 62">
              <a:extLst>
                <a:ext uri="{FF2B5EF4-FFF2-40B4-BE49-F238E27FC236}">
                  <a16:creationId xmlns:a16="http://schemas.microsoft.com/office/drawing/2014/main" id="{15F959DA-AE49-47DE-BD2C-ECF87CE373B7}"/>
                </a:ext>
              </a:extLst>
            </p:cNvPr>
            <p:cNvSpPr/>
            <p:nvPr/>
          </p:nvSpPr>
          <p:spPr>
            <a:xfrm>
              <a:off x="6286502" y="3714752"/>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64" name="椭圆 63">
              <a:extLst>
                <a:ext uri="{FF2B5EF4-FFF2-40B4-BE49-F238E27FC236}">
                  <a16:creationId xmlns:a16="http://schemas.microsoft.com/office/drawing/2014/main" id="{799B2683-3C9E-48C9-8705-7C30D28AE409}"/>
                </a:ext>
              </a:extLst>
            </p:cNvPr>
            <p:cNvSpPr/>
            <p:nvPr/>
          </p:nvSpPr>
          <p:spPr>
            <a:xfrm>
              <a:off x="5715002" y="4000502"/>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65" name="椭圆 64">
              <a:extLst>
                <a:ext uri="{FF2B5EF4-FFF2-40B4-BE49-F238E27FC236}">
                  <a16:creationId xmlns:a16="http://schemas.microsoft.com/office/drawing/2014/main" id="{AA8CDFFC-B6D3-443E-BC61-1DAE76348E0B}"/>
                </a:ext>
              </a:extLst>
            </p:cNvPr>
            <p:cNvSpPr/>
            <p:nvPr/>
          </p:nvSpPr>
          <p:spPr>
            <a:xfrm>
              <a:off x="5786438" y="4500563"/>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66" name="椭圆 65">
              <a:extLst>
                <a:ext uri="{FF2B5EF4-FFF2-40B4-BE49-F238E27FC236}">
                  <a16:creationId xmlns:a16="http://schemas.microsoft.com/office/drawing/2014/main" id="{DD4E56FF-CA8C-472E-AF47-80389977219D}"/>
                </a:ext>
              </a:extLst>
            </p:cNvPr>
            <p:cNvSpPr/>
            <p:nvPr/>
          </p:nvSpPr>
          <p:spPr>
            <a:xfrm>
              <a:off x="6429377" y="4429127"/>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67" name="椭圆 66">
              <a:extLst>
                <a:ext uri="{FF2B5EF4-FFF2-40B4-BE49-F238E27FC236}">
                  <a16:creationId xmlns:a16="http://schemas.microsoft.com/office/drawing/2014/main" id="{A706C9DC-B3E1-4466-ACBA-09191CAD9120}"/>
                </a:ext>
              </a:extLst>
            </p:cNvPr>
            <p:cNvSpPr/>
            <p:nvPr/>
          </p:nvSpPr>
          <p:spPr>
            <a:xfrm>
              <a:off x="6286502" y="4929188"/>
              <a:ext cx="214313"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68" name="椭圆 67">
              <a:extLst>
                <a:ext uri="{FF2B5EF4-FFF2-40B4-BE49-F238E27FC236}">
                  <a16:creationId xmlns:a16="http://schemas.microsoft.com/office/drawing/2014/main" id="{C2204E16-5F13-4325-8389-D63277F12D4B}"/>
                </a:ext>
              </a:extLst>
            </p:cNvPr>
            <p:cNvSpPr/>
            <p:nvPr/>
          </p:nvSpPr>
          <p:spPr>
            <a:xfrm>
              <a:off x="6715127" y="4786313"/>
              <a:ext cx="214313"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69" name="椭圆 68">
              <a:extLst>
                <a:ext uri="{FF2B5EF4-FFF2-40B4-BE49-F238E27FC236}">
                  <a16:creationId xmlns:a16="http://schemas.microsoft.com/office/drawing/2014/main" id="{FFECED99-BB11-45FB-A5FC-DEAD9A76AB3E}"/>
                </a:ext>
              </a:extLst>
            </p:cNvPr>
            <p:cNvSpPr/>
            <p:nvPr/>
          </p:nvSpPr>
          <p:spPr>
            <a:xfrm>
              <a:off x="6858002" y="4071938"/>
              <a:ext cx="214313"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70" name="椭圆 69">
              <a:extLst>
                <a:ext uri="{FF2B5EF4-FFF2-40B4-BE49-F238E27FC236}">
                  <a16:creationId xmlns:a16="http://schemas.microsoft.com/office/drawing/2014/main" id="{D6339D60-9F62-4069-B6F9-9F373FC4343D}"/>
                </a:ext>
              </a:extLst>
            </p:cNvPr>
            <p:cNvSpPr/>
            <p:nvPr/>
          </p:nvSpPr>
          <p:spPr>
            <a:xfrm>
              <a:off x="6929438" y="5500688"/>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71" name="椭圆 70">
              <a:extLst>
                <a:ext uri="{FF2B5EF4-FFF2-40B4-BE49-F238E27FC236}">
                  <a16:creationId xmlns:a16="http://schemas.microsoft.com/office/drawing/2014/main" id="{F0FB91FE-412B-4D53-BCD4-34B9092ADDF6}"/>
                </a:ext>
              </a:extLst>
            </p:cNvPr>
            <p:cNvSpPr/>
            <p:nvPr/>
          </p:nvSpPr>
          <p:spPr>
            <a:xfrm>
              <a:off x="6643688" y="5857877"/>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72" name="椭圆 71">
              <a:extLst>
                <a:ext uri="{FF2B5EF4-FFF2-40B4-BE49-F238E27FC236}">
                  <a16:creationId xmlns:a16="http://schemas.microsoft.com/office/drawing/2014/main" id="{2986EDC8-07E4-455C-8723-490E2F83A4D3}"/>
                </a:ext>
              </a:extLst>
            </p:cNvPr>
            <p:cNvSpPr/>
            <p:nvPr/>
          </p:nvSpPr>
          <p:spPr>
            <a:xfrm>
              <a:off x="6215063" y="6072188"/>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73" name="椭圆 72">
              <a:extLst>
                <a:ext uri="{FF2B5EF4-FFF2-40B4-BE49-F238E27FC236}">
                  <a16:creationId xmlns:a16="http://schemas.microsoft.com/office/drawing/2014/main" id="{2F82985F-7385-4D79-AA55-096D278FB533}"/>
                </a:ext>
              </a:extLst>
            </p:cNvPr>
            <p:cNvSpPr/>
            <p:nvPr/>
          </p:nvSpPr>
          <p:spPr>
            <a:xfrm>
              <a:off x="6143627" y="5643563"/>
              <a:ext cx="214313"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74" name="椭圆 73">
              <a:extLst>
                <a:ext uri="{FF2B5EF4-FFF2-40B4-BE49-F238E27FC236}">
                  <a16:creationId xmlns:a16="http://schemas.microsoft.com/office/drawing/2014/main" id="{073E3999-B9BE-4193-990D-FF492CD30247}"/>
                </a:ext>
              </a:extLst>
            </p:cNvPr>
            <p:cNvSpPr/>
            <p:nvPr/>
          </p:nvSpPr>
          <p:spPr>
            <a:xfrm>
              <a:off x="5643563" y="5357813"/>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75" name="椭圆 74">
              <a:extLst>
                <a:ext uri="{FF2B5EF4-FFF2-40B4-BE49-F238E27FC236}">
                  <a16:creationId xmlns:a16="http://schemas.microsoft.com/office/drawing/2014/main" id="{7BD1FD07-28E8-4D11-8B9C-BB641603D161}"/>
                </a:ext>
              </a:extLst>
            </p:cNvPr>
            <p:cNvSpPr/>
            <p:nvPr/>
          </p:nvSpPr>
          <p:spPr>
            <a:xfrm>
              <a:off x="5429252" y="4929188"/>
              <a:ext cx="214313"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76" name="椭圆 75">
              <a:extLst>
                <a:ext uri="{FF2B5EF4-FFF2-40B4-BE49-F238E27FC236}">
                  <a16:creationId xmlns:a16="http://schemas.microsoft.com/office/drawing/2014/main" id="{F6050270-9AA7-44DF-9230-5DCBD79A77BA}"/>
                </a:ext>
              </a:extLst>
            </p:cNvPr>
            <p:cNvSpPr/>
            <p:nvPr/>
          </p:nvSpPr>
          <p:spPr>
            <a:xfrm>
              <a:off x="5000627" y="4643438"/>
              <a:ext cx="214313"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77" name="椭圆 76">
              <a:extLst>
                <a:ext uri="{FF2B5EF4-FFF2-40B4-BE49-F238E27FC236}">
                  <a16:creationId xmlns:a16="http://schemas.microsoft.com/office/drawing/2014/main" id="{C091CD3B-EC43-4D47-8C6C-258B8C3D6375}"/>
                </a:ext>
              </a:extLst>
            </p:cNvPr>
            <p:cNvSpPr/>
            <p:nvPr/>
          </p:nvSpPr>
          <p:spPr>
            <a:xfrm>
              <a:off x="4857752" y="4143377"/>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78" name="椭圆 77">
              <a:extLst>
                <a:ext uri="{FF2B5EF4-FFF2-40B4-BE49-F238E27FC236}">
                  <a16:creationId xmlns:a16="http://schemas.microsoft.com/office/drawing/2014/main" id="{89654A49-0277-4BCC-9414-17A673C01E7F}"/>
                </a:ext>
              </a:extLst>
            </p:cNvPr>
            <p:cNvSpPr/>
            <p:nvPr/>
          </p:nvSpPr>
          <p:spPr>
            <a:xfrm>
              <a:off x="4500563" y="3714752"/>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79" name="椭圆 78">
              <a:extLst>
                <a:ext uri="{FF2B5EF4-FFF2-40B4-BE49-F238E27FC236}">
                  <a16:creationId xmlns:a16="http://schemas.microsoft.com/office/drawing/2014/main" id="{D40878DD-F8B6-4873-B566-6A376FE4C2EB}"/>
                </a:ext>
              </a:extLst>
            </p:cNvPr>
            <p:cNvSpPr/>
            <p:nvPr/>
          </p:nvSpPr>
          <p:spPr>
            <a:xfrm>
              <a:off x="4500563" y="4500563"/>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80" name="椭圆 79">
              <a:extLst>
                <a:ext uri="{FF2B5EF4-FFF2-40B4-BE49-F238E27FC236}">
                  <a16:creationId xmlns:a16="http://schemas.microsoft.com/office/drawing/2014/main" id="{926B8875-DDE7-4546-8D63-987AF8E21D88}"/>
                </a:ext>
              </a:extLst>
            </p:cNvPr>
            <p:cNvSpPr/>
            <p:nvPr/>
          </p:nvSpPr>
          <p:spPr>
            <a:xfrm>
              <a:off x="4500563" y="5143502"/>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81" name="椭圆 80">
              <a:extLst>
                <a:ext uri="{FF2B5EF4-FFF2-40B4-BE49-F238E27FC236}">
                  <a16:creationId xmlns:a16="http://schemas.microsoft.com/office/drawing/2014/main" id="{D5A2FD11-5E20-45B5-AD23-C37C023C8C6B}"/>
                </a:ext>
              </a:extLst>
            </p:cNvPr>
            <p:cNvSpPr/>
            <p:nvPr/>
          </p:nvSpPr>
          <p:spPr>
            <a:xfrm>
              <a:off x="5072063" y="5357813"/>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82" name="椭圆 81">
              <a:extLst>
                <a:ext uri="{FF2B5EF4-FFF2-40B4-BE49-F238E27FC236}">
                  <a16:creationId xmlns:a16="http://schemas.microsoft.com/office/drawing/2014/main" id="{3EAA5B5A-07DE-4C50-8743-F5A0FBAD3071}"/>
                </a:ext>
              </a:extLst>
            </p:cNvPr>
            <p:cNvSpPr/>
            <p:nvPr/>
          </p:nvSpPr>
          <p:spPr>
            <a:xfrm>
              <a:off x="4643438" y="5786438"/>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83" name="椭圆 82">
              <a:extLst>
                <a:ext uri="{FF2B5EF4-FFF2-40B4-BE49-F238E27FC236}">
                  <a16:creationId xmlns:a16="http://schemas.microsoft.com/office/drawing/2014/main" id="{34F3A01E-1D0E-47DF-88F8-C80051C6C5B7}"/>
                </a:ext>
              </a:extLst>
            </p:cNvPr>
            <p:cNvSpPr/>
            <p:nvPr/>
          </p:nvSpPr>
          <p:spPr>
            <a:xfrm>
              <a:off x="5286377" y="6000752"/>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84" name="椭圆 83">
              <a:extLst>
                <a:ext uri="{FF2B5EF4-FFF2-40B4-BE49-F238E27FC236}">
                  <a16:creationId xmlns:a16="http://schemas.microsoft.com/office/drawing/2014/main" id="{98F0E19B-0C44-439A-B423-5B1FBC575197}"/>
                </a:ext>
              </a:extLst>
            </p:cNvPr>
            <p:cNvSpPr/>
            <p:nvPr/>
          </p:nvSpPr>
          <p:spPr>
            <a:xfrm>
              <a:off x="4143377" y="4000502"/>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85" name="椭圆 84">
              <a:extLst>
                <a:ext uri="{FF2B5EF4-FFF2-40B4-BE49-F238E27FC236}">
                  <a16:creationId xmlns:a16="http://schemas.microsoft.com/office/drawing/2014/main" id="{04EA8AB5-A5AA-4680-886E-EDF1D169FFD9}"/>
                </a:ext>
              </a:extLst>
            </p:cNvPr>
            <p:cNvSpPr/>
            <p:nvPr/>
          </p:nvSpPr>
          <p:spPr>
            <a:xfrm>
              <a:off x="3714752" y="4286252"/>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86" name="椭圆 85">
              <a:extLst>
                <a:ext uri="{FF2B5EF4-FFF2-40B4-BE49-F238E27FC236}">
                  <a16:creationId xmlns:a16="http://schemas.microsoft.com/office/drawing/2014/main" id="{F7A175EA-94A6-4F3D-A812-B09ECAC343BA}"/>
                </a:ext>
              </a:extLst>
            </p:cNvPr>
            <p:cNvSpPr/>
            <p:nvPr/>
          </p:nvSpPr>
          <p:spPr>
            <a:xfrm>
              <a:off x="4071938" y="4643438"/>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87" name="椭圆 86">
              <a:extLst>
                <a:ext uri="{FF2B5EF4-FFF2-40B4-BE49-F238E27FC236}">
                  <a16:creationId xmlns:a16="http://schemas.microsoft.com/office/drawing/2014/main" id="{C06660FC-8814-477C-A265-8C3E4492E19F}"/>
                </a:ext>
              </a:extLst>
            </p:cNvPr>
            <p:cNvSpPr/>
            <p:nvPr/>
          </p:nvSpPr>
          <p:spPr>
            <a:xfrm>
              <a:off x="3643313" y="4929188"/>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88" name="椭圆 87">
              <a:extLst>
                <a:ext uri="{FF2B5EF4-FFF2-40B4-BE49-F238E27FC236}">
                  <a16:creationId xmlns:a16="http://schemas.microsoft.com/office/drawing/2014/main" id="{E73754B1-93F4-4B1E-A2C2-C624B5DFD33F}"/>
                </a:ext>
              </a:extLst>
            </p:cNvPr>
            <p:cNvSpPr/>
            <p:nvPr/>
          </p:nvSpPr>
          <p:spPr>
            <a:xfrm>
              <a:off x="3071813" y="4714877"/>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89" name="椭圆 88">
              <a:extLst>
                <a:ext uri="{FF2B5EF4-FFF2-40B4-BE49-F238E27FC236}">
                  <a16:creationId xmlns:a16="http://schemas.microsoft.com/office/drawing/2014/main" id="{8CB38435-1E11-41AA-9AEC-A85DA6129B5D}"/>
                </a:ext>
              </a:extLst>
            </p:cNvPr>
            <p:cNvSpPr/>
            <p:nvPr/>
          </p:nvSpPr>
          <p:spPr>
            <a:xfrm>
              <a:off x="2928938" y="5143502"/>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90" name="椭圆 89">
              <a:extLst>
                <a:ext uri="{FF2B5EF4-FFF2-40B4-BE49-F238E27FC236}">
                  <a16:creationId xmlns:a16="http://schemas.microsoft.com/office/drawing/2014/main" id="{33BA3613-D51D-4134-9B36-2BD3ECF2DFBB}"/>
                </a:ext>
              </a:extLst>
            </p:cNvPr>
            <p:cNvSpPr/>
            <p:nvPr/>
          </p:nvSpPr>
          <p:spPr>
            <a:xfrm>
              <a:off x="2643188" y="5572127"/>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91" name="椭圆 90">
              <a:extLst>
                <a:ext uri="{FF2B5EF4-FFF2-40B4-BE49-F238E27FC236}">
                  <a16:creationId xmlns:a16="http://schemas.microsoft.com/office/drawing/2014/main" id="{207EE16A-E99F-4E9A-989C-289829D3FDCF}"/>
                </a:ext>
              </a:extLst>
            </p:cNvPr>
            <p:cNvSpPr/>
            <p:nvPr/>
          </p:nvSpPr>
          <p:spPr>
            <a:xfrm>
              <a:off x="2928938" y="6143627"/>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92" name="椭圆 91">
              <a:extLst>
                <a:ext uri="{FF2B5EF4-FFF2-40B4-BE49-F238E27FC236}">
                  <a16:creationId xmlns:a16="http://schemas.microsoft.com/office/drawing/2014/main" id="{49F66255-1266-4A39-9769-13BC21628AA6}"/>
                </a:ext>
              </a:extLst>
            </p:cNvPr>
            <p:cNvSpPr/>
            <p:nvPr/>
          </p:nvSpPr>
          <p:spPr>
            <a:xfrm>
              <a:off x="3286127" y="5429252"/>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93" name="椭圆 92">
              <a:extLst>
                <a:ext uri="{FF2B5EF4-FFF2-40B4-BE49-F238E27FC236}">
                  <a16:creationId xmlns:a16="http://schemas.microsoft.com/office/drawing/2014/main" id="{2783FF4A-4C0E-478C-B686-C25286F5A41F}"/>
                </a:ext>
              </a:extLst>
            </p:cNvPr>
            <p:cNvSpPr/>
            <p:nvPr/>
          </p:nvSpPr>
          <p:spPr>
            <a:xfrm>
              <a:off x="3929063" y="5286377"/>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94" name="椭圆 93">
              <a:extLst>
                <a:ext uri="{FF2B5EF4-FFF2-40B4-BE49-F238E27FC236}">
                  <a16:creationId xmlns:a16="http://schemas.microsoft.com/office/drawing/2014/main" id="{C8C82C33-1843-4912-8CF0-358805EB100E}"/>
                </a:ext>
              </a:extLst>
            </p:cNvPr>
            <p:cNvSpPr/>
            <p:nvPr/>
          </p:nvSpPr>
          <p:spPr>
            <a:xfrm>
              <a:off x="3429002" y="6000752"/>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95" name="椭圆 94">
              <a:extLst>
                <a:ext uri="{FF2B5EF4-FFF2-40B4-BE49-F238E27FC236}">
                  <a16:creationId xmlns:a16="http://schemas.microsoft.com/office/drawing/2014/main" id="{CEB2D2D5-2794-41AC-92BC-B7A59418AE52}"/>
                </a:ext>
              </a:extLst>
            </p:cNvPr>
            <p:cNvSpPr/>
            <p:nvPr/>
          </p:nvSpPr>
          <p:spPr>
            <a:xfrm>
              <a:off x="4000502" y="5857877"/>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96" name="椭圆 95">
              <a:extLst>
                <a:ext uri="{FF2B5EF4-FFF2-40B4-BE49-F238E27FC236}">
                  <a16:creationId xmlns:a16="http://schemas.microsoft.com/office/drawing/2014/main" id="{A4CD1840-6620-4A74-8D4F-ABC937566E71}"/>
                </a:ext>
              </a:extLst>
            </p:cNvPr>
            <p:cNvSpPr/>
            <p:nvPr/>
          </p:nvSpPr>
          <p:spPr>
            <a:xfrm>
              <a:off x="3643313" y="3643313"/>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97" name="椭圆 96">
              <a:extLst>
                <a:ext uri="{FF2B5EF4-FFF2-40B4-BE49-F238E27FC236}">
                  <a16:creationId xmlns:a16="http://schemas.microsoft.com/office/drawing/2014/main" id="{67E50890-F71A-4538-8FBB-54DC5A985683}"/>
                </a:ext>
              </a:extLst>
            </p:cNvPr>
            <p:cNvSpPr/>
            <p:nvPr/>
          </p:nvSpPr>
          <p:spPr>
            <a:xfrm>
              <a:off x="3071813" y="3643313"/>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98" name="椭圆 97">
              <a:extLst>
                <a:ext uri="{FF2B5EF4-FFF2-40B4-BE49-F238E27FC236}">
                  <a16:creationId xmlns:a16="http://schemas.microsoft.com/office/drawing/2014/main" id="{D64927FA-F029-46E6-9437-EDD6761CCECF}"/>
                </a:ext>
              </a:extLst>
            </p:cNvPr>
            <p:cNvSpPr/>
            <p:nvPr/>
          </p:nvSpPr>
          <p:spPr>
            <a:xfrm>
              <a:off x="3071813" y="4143377"/>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99" name="椭圆 98">
              <a:extLst>
                <a:ext uri="{FF2B5EF4-FFF2-40B4-BE49-F238E27FC236}">
                  <a16:creationId xmlns:a16="http://schemas.microsoft.com/office/drawing/2014/main" id="{4F9920B3-DFC3-4D22-9825-3642F669B6A9}"/>
                </a:ext>
              </a:extLst>
            </p:cNvPr>
            <p:cNvSpPr/>
            <p:nvPr/>
          </p:nvSpPr>
          <p:spPr>
            <a:xfrm>
              <a:off x="2643188" y="4143377"/>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00" name="椭圆 99">
              <a:extLst>
                <a:ext uri="{FF2B5EF4-FFF2-40B4-BE49-F238E27FC236}">
                  <a16:creationId xmlns:a16="http://schemas.microsoft.com/office/drawing/2014/main" id="{D6E67442-4751-4C95-87C6-E289FAA3149D}"/>
                </a:ext>
              </a:extLst>
            </p:cNvPr>
            <p:cNvSpPr/>
            <p:nvPr/>
          </p:nvSpPr>
          <p:spPr>
            <a:xfrm>
              <a:off x="2643188" y="3714752"/>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01" name="椭圆 100">
              <a:extLst>
                <a:ext uri="{FF2B5EF4-FFF2-40B4-BE49-F238E27FC236}">
                  <a16:creationId xmlns:a16="http://schemas.microsoft.com/office/drawing/2014/main" id="{E34B696E-B8C1-405F-AF73-CB1024ED8B79}"/>
                </a:ext>
              </a:extLst>
            </p:cNvPr>
            <p:cNvSpPr/>
            <p:nvPr/>
          </p:nvSpPr>
          <p:spPr>
            <a:xfrm>
              <a:off x="2286002" y="3500438"/>
              <a:ext cx="214313"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02" name="椭圆 101">
              <a:extLst>
                <a:ext uri="{FF2B5EF4-FFF2-40B4-BE49-F238E27FC236}">
                  <a16:creationId xmlns:a16="http://schemas.microsoft.com/office/drawing/2014/main" id="{7C62BE04-4FDB-4A1C-BFEF-F7E7F59AAB06}"/>
                </a:ext>
              </a:extLst>
            </p:cNvPr>
            <p:cNvSpPr/>
            <p:nvPr/>
          </p:nvSpPr>
          <p:spPr>
            <a:xfrm>
              <a:off x="1928813" y="3786188"/>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03" name="椭圆 102">
              <a:extLst>
                <a:ext uri="{FF2B5EF4-FFF2-40B4-BE49-F238E27FC236}">
                  <a16:creationId xmlns:a16="http://schemas.microsoft.com/office/drawing/2014/main" id="{B9B02F88-7061-436B-8CAE-1C246370482E}"/>
                </a:ext>
              </a:extLst>
            </p:cNvPr>
            <p:cNvSpPr/>
            <p:nvPr/>
          </p:nvSpPr>
          <p:spPr>
            <a:xfrm>
              <a:off x="1571627" y="4357688"/>
              <a:ext cx="214313"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04" name="椭圆 103">
              <a:extLst>
                <a:ext uri="{FF2B5EF4-FFF2-40B4-BE49-F238E27FC236}">
                  <a16:creationId xmlns:a16="http://schemas.microsoft.com/office/drawing/2014/main" id="{234C7486-1B83-4252-96FB-079C78DFD089}"/>
                </a:ext>
              </a:extLst>
            </p:cNvPr>
            <p:cNvSpPr/>
            <p:nvPr/>
          </p:nvSpPr>
          <p:spPr>
            <a:xfrm>
              <a:off x="1500188" y="5929313"/>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05" name="椭圆 104">
              <a:extLst>
                <a:ext uri="{FF2B5EF4-FFF2-40B4-BE49-F238E27FC236}">
                  <a16:creationId xmlns:a16="http://schemas.microsoft.com/office/drawing/2014/main" id="{34CD7878-8D22-4EEF-9066-A042DB1CB2E8}"/>
                </a:ext>
              </a:extLst>
            </p:cNvPr>
            <p:cNvSpPr/>
            <p:nvPr/>
          </p:nvSpPr>
          <p:spPr>
            <a:xfrm>
              <a:off x="1857377" y="5500688"/>
              <a:ext cx="214313"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06" name="椭圆 105">
              <a:extLst>
                <a:ext uri="{FF2B5EF4-FFF2-40B4-BE49-F238E27FC236}">
                  <a16:creationId xmlns:a16="http://schemas.microsoft.com/office/drawing/2014/main" id="{382915AB-AFFB-45CE-85AC-8435F8C6A733}"/>
                </a:ext>
              </a:extLst>
            </p:cNvPr>
            <p:cNvSpPr/>
            <p:nvPr/>
          </p:nvSpPr>
          <p:spPr>
            <a:xfrm>
              <a:off x="1785938" y="5072063"/>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07" name="椭圆 106">
              <a:extLst>
                <a:ext uri="{FF2B5EF4-FFF2-40B4-BE49-F238E27FC236}">
                  <a16:creationId xmlns:a16="http://schemas.microsoft.com/office/drawing/2014/main" id="{D58ADE6D-4CF2-4B80-AF96-3CAFDAD5977D}"/>
                </a:ext>
              </a:extLst>
            </p:cNvPr>
            <p:cNvSpPr/>
            <p:nvPr/>
          </p:nvSpPr>
          <p:spPr>
            <a:xfrm>
              <a:off x="2071688" y="4572002"/>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08" name="椭圆 107">
              <a:extLst>
                <a:ext uri="{FF2B5EF4-FFF2-40B4-BE49-F238E27FC236}">
                  <a16:creationId xmlns:a16="http://schemas.microsoft.com/office/drawing/2014/main" id="{0D79E215-F082-402B-9296-12ABF161013A}"/>
                </a:ext>
              </a:extLst>
            </p:cNvPr>
            <p:cNvSpPr/>
            <p:nvPr/>
          </p:nvSpPr>
          <p:spPr>
            <a:xfrm>
              <a:off x="2143127" y="5143502"/>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09" name="椭圆 108">
              <a:extLst>
                <a:ext uri="{FF2B5EF4-FFF2-40B4-BE49-F238E27FC236}">
                  <a16:creationId xmlns:a16="http://schemas.microsoft.com/office/drawing/2014/main" id="{387C8DED-0825-4627-8119-83221F176070}"/>
                </a:ext>
              </a:extLst>
            </p:cNvPr>
            <p:cNvSpPr/>
            <p:nvPr/>
          </p:nvSpPr>
          <p:spPr>
            <a:xfrm>
              <a:off x="2571752" y="5000627"/>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10" name="椭圆 109">
              <a:extLst>
                <a:ext uri="{FF2B5EF4-FFF2-40B4-BE49-F238E27FC236}">
                  <a16:creationId xmlns:a16="http://schemas.microsoft.com/office/drawing/2014/main" id="{E5D6CFC4-16F9-406A-858E-7B4BD3963E70}"/>
                </a:ext>
              </a:extLst>
            </p:cNvPr>
            <p:cNvSpPr/>
            <p:nvPr/>
          </p:nvSpPr>
          <p:spPr>
            <a:xfrm>
              <a:off x="2571752" y="4572002"/>
              <a:ext cx="214313"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11" name="椭圆 110">
              <a:extLst>
                <a:ext uri="{FF2B5EF4-FFF2-40B4-BE49-F238E27FC236}">
                  <a16:creationId xmlns:a16="http://schemas.microsoft.com/office/drawing/2014/main" id="{2A1E8074-3A1D-44A4-996F-B10FA928AD7F}"/>
                </a:ext>
              </a:extLst>
            </p:cNvPr>
            <p:cNvSpPr/>
            <p:nvPr/>
          </p:nvSpPr>
          <p:spPr>
            <a:xfrm>
              <a:off x="3714752" y="3071813"/>
              <a:ext cx="214313"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12" name="椭圆 111">
              <a:extLst>
                <a:ext uri="{FF2B5EF4-FFF2-40B4-BE49-F238E27FC236}">
                  <a16:creationId xmlns:a16="http://schemas.microsoft.com/office/drawing/2014/main" id="{BC2CBBA7-C88A-48ED-9B5C-86F03CC67D1A}"/>
                </a:ext>
              </a:extLst>
            </p:cNvPr>
            <p:cNvSpPr/>
            <p:nvPr/>
          </p:nvSpPr>
          <p:spPr>
            <a:xfrm>
              <a:off x="3214688" y="3071813"/>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13" name="椭圆 112">
              <a:extLst>
                <a:ext uri="{FF2B5EF4-FFF2-40B4-BE49-F238E27FC236}">
                  <a16:creationId xmlns:a16="http://schemas.microsoft.com/office/drawing/2014/main" id="{A2F2FA97-BC26-44AC-9B2E-22D20D417566}"/>
                </a:ext>
              </a:extLst>
            </p:cNvPr>
            <p:cNvSpPr/>
            <p:nvPr/>
          </p:nvSpPr>
          <p:spPr>
            <a:xfrm>
              <a:off x="2500313" y="2643188"/>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14" name="椭圆 113">
              <a:extLst>
                <a:ext uri="{FF2B5EF4-FFF2-40B4-BE49-F238E27FC236}">
                  <a16:creationId xmlns:a16="http://schemas.microsoft.com/office/drawing/2014/main" id="{32C07D75-37C0-4219-9107-CFB1C11E3184}"/>
                </a:ext>
              </a:extLst>
            </p:cNvPr>
            <p:cNvSpPr/>
            <p:nvPr/>
          </p:nvSpPr>
          <p:spPr>
            <a:xfrm>
              <a:off x="2857502" y="2214563"/>
              <a:ext cx="214313"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15" name="椭圆 114">
              <a:extLst>
                <a:ext uri="{FF2B5EF4-FFF2-40B4-BE49-F238E27FC236}">
                  <a16:creationId xmlns:a16="http://schemas.microsoft.com/office/drawing/2014/main" id="{A2F533CF-3B9B-44B9-AF87-C8C7402B63AE}"/>
                </a:ext>
              </a:extLst>
            </p:cNvPr>
            <p:cNvSpPr/>
            <p:nvPr/>
          </p:nvSpPr>
          <p:spPr>
            <a:xfrm>
              <a:off x="2214563" y="2071688"/>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16" name="椭圆 115">
              <a:extLst>
                <a:ext uri="{FF2B5EF4-FFF2-40B4-BE49-F238E27FC236}">
                  <a16:creationId xmlns:a16="http://schemas.microsoft.com/office/drawing/2014/main" id="{B3F269E0-44BC-4751-946F-D99CDA1457A2}"/>
                </a:ext>
              </a:extLst>
            </p:cNvPr>
            <p:cNvSpPr/>
            <p:nvPr/>
          </p:nvSpPr>
          <p:spPr>
            <a:xfrm>
              <a:off x="2500313" y="3143252"/>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17" name="椭圆 116">
              <a:extLst>
                <a:ext uri="{FF2B5EF4-FFF2-40B4-BE49-F238E27FC236}">
                  <a16:creationId xmlns:a16="http://schemas.microsoft.com/office/drawing/2014/main" id="{E0F17B7E-F5C0-44A5-8312-3D1D7E91747B}"/>
                </a:ext>
              </a:extLst>
            </p:cNvPr>
            <p:cNvSpPr/>
            <p:nvPr/>
          </p:nvSpPr>
          <p:spPr>
            <a:xfrm>
              <a:off x="1928813" y="3071813"/>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18" name="椭圆 117">
              <a:extLst>
                <a:ext uri="{FF2B5EF4-FFF2-40B4-BE49-F238E27FC236}">
                  <a16:creationId xmlns:a16="http://schemas.microsoft.com/office/drawing/2014/main" id="{85E1D177-D863-405B-A86A-B85E9A3C994B}"/>
                </a:ext>
              </a:extLst>
            </p:cNvPr>
            <p:cNvSpPr/>
            <p:nvPr/>
          </p:nvSpPr>
          <p:spPr>
            <a:xfrm>
              <a:off x="1643063" y="2643188"/>
              <a:ext cx="214312" cy="214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19" name="椭圆 118">
              <a:extLst>
                <a:ext uri="{FF2B5EF4-FFF2-40B4-BE49-F238E27FC236}">
                  <a16:creationId xmlns:a16="http://schemas.microsoft.com/office/drawing/2014/main" id="{D74DC164-8931-4A0B-A09E-4425CBA7CC0F}"/>
                </a:ext>
              </a:extLst>
            </p:cNvPr>
            <p:cNvSpPr/>
            <p:nvPr/>
          </p:nvSpPr>
          <p:spPr>
            <a:xfrm>
              <a:off x="1643063" y="1857377"/>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20" name="椭圆 119">
              <a:extLst>
                <a:ext uri="{FF2B5EF4-FFF2-40B4-BE49-F238E27FC236}">
                  <a16:creationId xmlns:a16="http://schemas.microsoft.com/office/drawing/2014/main" id="{2CC7A28E-C009-44BC-B24B-28FAF8C69521}"/>
                </a:ext>
              </a:extLst>
            </p:cNvPr>
            <p:cNvSpPr/>
            <p:nvPr/>
          </p:nvSpPr>
          <p:spPr>
            <a:xfrm>
              <a:off x="2071688" y="1428752"/>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21" name="椭圆 120">
              <a:extLst>
                <a:ext uri="{FF2B5EF4-FFF2-40B4-BE49-F238E27FC236}">
                  <a16:creationId xmlns:a16="http://schemas.microsoft.com/office/drawing/2014/main" id="{AAD2BEB5-239B-487E-921E-80F4F69BCDC6}"/>
                </a:ext>
              </a:extLst>
            </p:cNvPr>
            <p:cNvSpPr/>
            <p:nvPr/>
          </p:nvSpPr>
          <p:spPr>
            <a:xfrm>
              <a:off x="1643063" y="1000127"/>
              <a:ext cx="214312" cy="2143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22" name="矩形 121">
              <a:extLst>
                <a:ext uri="{FF2B5EF4-FFF2-40B4-BE49-F238E27FC236}">
                  <a16:creationId xmlns:a16="http://schemas.microsoft.com/office/drawing/2014/main" id="{E8E8304B-0528-4F86-9447-4FC679770C2F}"/>
                </a:ext>
              </a:extLst>
            </p:cNvPr>
            <p:cNvSpPr/>
            <p:nvPr/>
          </p:nvSpPr>
          <p:spPr>
            <a:xfrm>
              <a:off x="5572127" y="1357315"/>
              <a:ext cx="1000125" cy="1000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23" name="矩形 122">
              <a:extLst>
                <a:ext uri="{FF2B5EF4-FFF2-40B4-BE49-F238E27FC236}">
                  <a16:creationId xmlns:a16="http://schemas.microsoft.com/office/drawing/2014/main" id="{01F93BDB-40E4-48E0-8CD0-46E8C46F42C1}"/>
                </a:ext>
              </a:extLst>
            </p:cNvPr>
            <p:cNvSpPr/>
            <p:nvPr/>
          </p:nvSpPr>
          <p:spPr>
            <a:xfrm>
              <a:off x="2286002" y="1357315"/>
              <a:ext cx="1000125" cy="1000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24" name="矩形 123">
              <a:extLst>
                <a:ext uri="{FF2B5EF4-FFF2-40B4-BE49-F238E27FC236}">
                  <a16:creationId xmlns:a16="http://schemas.microsoft.com/office/drawing/2014/main" id="{EF3276A4-C460-4594-8950-7D74EB6A5627}"/>
                </a:ext>
              </a:extLst>
            </p:cNvPr>
            <p:cNvSpPr/>
            <p:nvPr/>
          </p:nvSpPr>
          <p:spPr>
            <a:xfrm>
              <a:off x="3929065" y="3000377"/>
              <a:ext cx="1000125" cy="1000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25" name="矩形 124">
              <a:extLst>
                <a:ext uri="{FF2B5EF4-FFF2-40B4-BE49-F238E27FC236}">
                  <a16:creationId xmlns:a16="http://schemas.microsoft.com/office/drawing/2014/main" id="{FCACD3F2-80C7-4DCD-8BAF-FBBE5C5F0C05}"/>
                </a:ext>
              </a:extLst>
            </p:cNvPr>
            <p:cNvSpPr/>
            <p:nvPr/>
          </p:nvSpPr>
          <p:spPr>
            <a:xfrm>
              <a:off x="5572127" y="4643440"/>
              <a:ext cx="1000125" cy="1000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26" name="矩形 125">
              <a:extLst>
                <a:ext uri="{FF2B5EF4-FFF2-40B4-BE49-F238E27FC236}">
                  <a16:creationId xmlns:a16="http://schemas.microsoft.com/office/drawing/2014/main" id="{E6DEA621-2BE5-463B-B19E-3C9847688D16}"/>
                </a:ext>
              </a:extLst>
            </p:cNvPr>
            <p:cNvSpPr/>
            <p:nvPr/>
          </p:nvSpPr>
          <p:spPr>
            <a:xfrm>
              <a:off x="2286002" y="4643440"/>
              <a:ext cx="1000125" cy="1000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grpSp>
      <p:sp>
        <p:nvSpPr>
          <p:cNvPr id="2" name="灯片编号占位符 1">
            <a:extLst>
              <a:ext uri="{FF2B5EF4-FFF2-40B4-BE49-F238E27FC236}">
                <a16:creationId xmlns:a16="http://schemas.microsoft.com/office/drawing/2014/main" id="{7E3E5424-18DF-463E-B591-DCD8C5EFF99E}"/>
              </a:ext>
            </a:extLst>
          </p:cNvPr>
          <p:cNvSpPr>
            <a:spLocks noGrp="1"/>
          </p:cNvSpPr>
          <p:nvPr>
            <p:ph type="sldNum" sz="quarter" idx="4"/>
          </p:nvPr>
        </p:nvSpPr>
        <p:spPr/>
        <p:txBody>
          <a:bodyPr/>
          <a:lstStyle/>
          <a:p>
            <a:fld id="{93DF7D58-C163-484A-9F19-E649904DD7E3}" type="slidenum">
              <a:rPr lang="zh-CN" altLang="en-US" smtClean="0"/>
              <a:pPr/>
              <a:t>37</a:t>
            </a:fld>
            <a:endParaRPr lang="en-US" altLang="zh-CN" sz="900"/>
          </a:p>
        </p:txBody>
      </p:sp>
      <p:sp>
        <p:nvSpPr>
          <p:cNvPr id="129" name="WordArt 34">
            <a:extLst>
              <a:ext uri="{FF2B5EF4-FFF2-40B4-BE49-F238E27FC236}">
                <a16:creationId xmlns:a16="http://schemas.microsoft.com/office/drawing/2014/main" id="{9D54FD0C-4117-4EC8-A33B-30205EC0ADD6}"/>
              </a:ext>
            </a:extLst>
          </p:cNvPr>
          <p:cNvSpPr>
            <a:spLocks noChangeArrowheads="1" noChangeShapeType="1" noTextEdit="1"/>
          </p:cNvSpPr>
          <p:nvPr/>
        </p:nvSpPr>
        <p:spPr bwMode="auto">
          <a:xfrm>
            <a:off x="6897788" y="4297163"/>
            <a:ext cx="1597014" cy="571504"/>
          </a:xfrm>
          <a:prstGeom prst="rect">
            <a:avLst/>
          </a:prstGeom>
        </p:spPr>
        <p:txBody>
          <a:bodyPr wrap="none" fromWordArt="1"/>
          <a:lstStyle/>
          <a:p>
            <a:pPr algn="ctr" eaLnBrk="1" hangingPunct="1">
              <a:defRPr/>
            </a:pPr>
            <a:r>
              <a:rPr lang="zh-CN" altLang="en-US" sz="3600" b="1" kern="10" dirty="0">
                <a:ln w="9525">
                  <a:noFill/>
                  <a:round/>
                  <a:headEnd/>
                  <a:tailEnd/>
                </a:ln>
                <a:solidFill>
                  <a:srgbClr val="FF0000"/>
                </a:solidFill>
                <a:effectLst/>
                <a:latin typeface="微软雅黑" panose="020B0503020204020204" pitchFamily="34" charset="-122"/>
                <a:ea typeface="微软雅黑" panose="020B0503020204020204" pitchFamily="34" charset="-122"/>
              </a:rPr>
              <a:t>问题：</a:t>
            </a:r>
          </a:p>
        </p:txBody>
      </p:sp>
      <p:sp>
        <p:nvSpPr>
          <p:cNvPr id="130" name="WordArt 38">
            <a:extLst>
              <a:ext uri="{FF2B5EF4-FFF2-40B4-BE49-F238E27FC236}">
                <a16:creationId xmlns:a16="http://schemas.microsoft.com/office/drawing/2014/main" id="{0BED50A4-1B92-4DAD-A61C-2751E2390495}"/>
              </a:ext>
            </a:extLst>
          </p:cNvPr>
          <p:cNvSpPr>
            <a:spLocks noChangeArrowheads="1" noChangeShapeType="1" noTextEdit="1"/>
          </p:cNvSpPr>
          <p:nvPr/>
        </p:nvSpPr>
        <p:spPr bwMode="auto">
          <a:xfrm>
            <a:off x="6640512" y="5009232"/>
            <a:ext cx="2540000" cy="508000"/>
          </a:xfrm>
          <a:prstGeom prst="rect">
            <a:avLst/>
          </a:prstGeom>
        </p:spPr>
        <p:txBody>
          <a:bodyPr wrap="none" fromWordArt="1"/>
          <a:lstStyle/>
          <a:p>
            <a:pPr algn="ctr"/>
            <a:r>
              <a:rPr lang="zh-CN" altLang="en-US" sz="3600" b="1" kern="10" dirty="0">
                <a:ln w="9525">
                  <a:noFill/>
                  <a:round/>
                  <a:headEnd/>
                  <a:tailEnd/>
                </a:ln>
                <a:solidFill>
                  <a:srgbClr val="FF0000"/>
                </a:solidFill>
                <a:effectLst/>
                <a:latin typeface="微软雅黑" panose="020B0503020204020204" pitchFamily="34" charset="-122"/>
                <a:ea typeface="微软雅黑" panose="020B0503020204020204" pitchFamily="34" charset="-122"/>
                <a:cs typeface="+mn-ea"/>
              </a:rPr>
              <a:t>边缘效应</a:t>
            </a:r>
          </a:p>
        </p:txBody>
      </p:sp>
      <p:sp>
        <p:nvSpPr>
          <p:cNvPr id="6" name="椭圆 118">
            <a:extLst>
              <a:ext uri="{FF2B5EF4-FFF2-40B4-BE49-F238E27FC236}">
                <a16:creationId xmlns:a16="http://schemas.microsoft.com/office/drawing/2014/main" id="{EFEF1113-A8E1-4E3E-BBD3-85E066F7B21E}"/>
              </a:ext>
            </a:extLst>
          </p:cNvPr>
          <p:cNvSpPr/>
          <p:nvPr/>
        </p:nvSpPr>
        <p:spPr>
          <a:xfrm>
            <a:off x="1389050" y="2070894"/>
            <a:ext cx="214312" cy="2143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8" name="椭圆 118">
            <a:extLst>
              <a:ext uri="{FF2B5EF4-FFF2-40B4-BE49-F238E27FC236}">
                <a16:creationId xmlns:a16="http://schemas.microsoft.com/office/drawing/2014/main" id="{02ECBD73-9DF7-41D1-89C4-E578091B62C0}"/>
              </a:ext>
            </a:extLst>
          </p:cNvPr>
          <p:cNvSpPr/>
          <p:nvPr/>
        </p:nvSpPr>
        <p:spPr>
          <a:xfrm>
            <a:off x="2023191" y="2220395"/>
            <a:ext cx="214312" cy="2143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0" name="椭圆 118">
            <a:extLst>
              <a:ext uri="{FF2B5EF4-FFF2-40B4-BE49-F238E27FC236}">
                <a16:creationId xmlns:a16="http://schemas.microsoft.com/office/drawing/2014/main" id="{C14FEDDD-9A42-4CB6-9E7E-07E8D581ABE0}"/>
              </a:ext>
            </a:extLst>
          </p:cNvPr>
          <p:cNvSpPr/>
          <p:nvPr/>
        </p:nvSpPr>
        <p:spPr>
          <a:xfrm>
            <a:off x="2381175" y="2006082"/>
            <a:ext cx="214312" cy="2143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2" name="椭圆 118">
            <a:extLst>
              <a:ext uri="{FF2B5EF4-FFF2-40B4-BE49-F238E27FC236}">
                <a16:creationId xmlns:a16="http://schemas.microsoft.com/office/drawing/2014/main" id="{1D57A36A-BF02-4F59-B381-0E03271A6200}"/>
              </a:ext>
            </a:extLst>
          </p:cNvPr>
          <p:cNvSpPr/>
          <p:nvPr/>
        </p:nvSpPr>
        <p:spPr>
          <a:xfrm>
            <a:off x="4666378" y="1356519"/>
            <a:ext cx="214312" cy="2143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4" name="椭圆 118">
            <a:extLst>
              <a:ext uri="{FF2B5EF4-FFF2-40B4-BE49-F238E27FC236}">
                <a16:creationId xmlns:a16="http://schemas.microsoft.com/office/drawing/2014/main" id="{8F2C5655-8776-452A-952A-CBB3AB536EDA}"/>
              </a:ext>
            </a:extLst>
          </p:cNvPr>
          <p:cNvSpPr/>
          <p:nvPr/>
        </p:nvSpPr>
        <p:spPr>
          <a:xfrm>
            <a:off x="5596654" y="1716813"/>
            <a:ext cx="214312" cy="2143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5" name="椭圆 118">
            <a:extLst>
              <a:ext uri="{FF2B5EF4-FFF2-40B4-BE49-F238E27FC236}">
                <a16:creationId xmlns:a16="http://schemas.microsoft.com/office/drawing/2014/main" id="{CB89D282-1079-48C2-86F0-E542FA57FDAC}"/>
              </a:ext>
            </a:extLst>
          </p:cNvPr>
          <p:cNvSpPr/>
          <p:nvPr/>
        </p:nvSpPr>
        <p:spPr>
          <a:xfrm>
            <a:off x="5596654" y="2290624"/>
            <a:ext cx="214312" cy="2143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9" name="椭圆 118">
            <a:extLst>
              <a:ext uri="{FF2B5EF4-FFF2-40B4-BE49-F238E27FC236}">
                <a16:creationId xmlns:a16="http://schemas.microsoft.com/office/drawing/2014/main" id="{AF81B1CC-8A83-4F48-B4F5-2B2D2401D223}"/>
              </a:ext>
            </a:extLst>
          </p:cNvPr>
          <p:cNvSpPr/>
          <p:nvPr/>
        </p:nvSpPr>
        <p:spPr>
          <a:xfrm>
            <a:off x="4594941" y="4930705"/>
            <a:ext cx="214312" cy="2143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20" name="椭圆 118">
            <a:extLst>
              <a:ext uri="{FF2B5EF4-FFF2-40B4-BE49-F238E27FC236}">
                <a16:creationId xmlns:a16="http://schemas.microsoft.com/office/drawing/2014/main" id="{7DDF2F3A-A92B-4351-A2EE-F71D6FD65908}"/>
              </a:ext>
            </a:extLst>
          </p:cNvPr>
          <p:cNvSpPr/>
          <p:nvPr/>
        </p:nvSpPr>
        <p:spPr>
          <a:xfrm>
            <a:off x="1737441" y="4582915"/>
            <a:ext cx="214312" cy="2143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21" name="椭圆 118">
            <a:extLst>
              <a:ext uri="{FF2B5EF4-FFF2-40B4-BE49-F238E27FC236}">
                <a16:creationId xmlns:a16="http://schemas.microsoft.com/office/drawing/2014/main" id="{2F922151-9B4F-4BB1-9DAC-318AB3196AFA}"/>
              </a:ext>
            </a:extLst>
          </p:cNvPr>
          <p:cNvSpPr/>
          <p:nvPr/>
        </p:nvSpPr>
        <p:spPr>
          <a:xfrm>
            <a:off x="1308815" y="5156075"/>
            <a:ext cx="214312" cy="2143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42" name="椭圆 118">
            <a:extLst>
              <a:ext uri="{FF2B5EF4-FFF2-40B4-BE49-F238E27FC236}">
                <a16:creationId xmlns:a16="http://schemas.microsoft.com/office/drawing/2014/main" id="{20E44098-E317-4E59-B38E-A0A79C4198C2}"/>
              </a:ext>
            </a:extLst>
          </p:cNvPr>
          <p:cNvSpPr/>
          <p:nvPr/>
        </p:nvSpPr>
        <p:spPr>
          <a:xfrm>
            <a:off x="1809676" y="5572126"/>
            <a:ext cx="214312" cy="2143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144" name="椭圆 118">
            <a:extLst>
              <a:ext uri="{FF2B5EF4-FFF2-40B4-BE49-F238E27FC236}">
                <a16:creationId xmlns:a16="http://schemas.microsoft.com/office/drawing/2014/main" id="{F12DAE96-1EAD-4417-9098-A759D5426F26}"/>
              </a:ext>
            </a:extLst>
          </p:cNvPr>
          <p:cNvSpPr/>
          <p:nvPr/>
        </p:nvSpPr>
        <p:spPr>
          <a:xfrm>
            <a:off x="4959719" y="4487537"/>
            <a:ext cx="214312" cy="2143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blinds(horizontal)">
                                      <p:cBhvr>
                                        <p:cTn id="7" dur="500"/>
                                        <p:tgtEl>
                                          <p:spTgt spid="129"/>
                                        </p:tgtEl>
                                      </p:cBhvr>
                                    </p:animEffect>
                                  </p:childTnLst>
                                </p:cTn>
                              </p:par>
                              <p:par>
                                <p:cTn id="8" presetID="3" presetClass="entr" presetSubtype="10" fill="hold"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blinds(horizontal)">
                                      <p:cBhvr>
                                        <p:cTn id="10" dur="500"/>
                                        <p:tgtEl>
                                          <p:spTgt spid="1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4"/>
                                        </p:tgtEl>
                                        <p:attrNameLst>
                                          <p:attrName>style.visibility</p:attrName>
                                        </p:attrNameLst>
                                      </p:cBhvr>
                                      <p:to>
                                        <p:strVal val="visible"/>
                                      </p:to>
                                    </p:set>
                                    <p:animEffect transition="in" filter="fade">
                                      <p:cBhvr>
                                        <p:cTn id="33" dur="500"/>
                                        <p:tgtEl>
                                          <p:spTgt spid="14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2"/>
                                        </p:tgtEl>
                                        <p:attrNameLst>
                                          <p:attrName>style.visibility</p:attrName>
                                        </p:attrNameLst>
                                      </p:cBhvr>
                                      <p:to>
                                        <p:strVal val="visible"/>
                                      </p:to>
                                    </p:set>
                                    <p:animEffect transition="in" filter="fade">
                                      <p:cBhvr>
                                        <p:cTn id="45"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P spid="15" grpId="0" animBg="1"/>
      <p:bldP spid="19" grpId="0" animBg="1"/>
      <p:bldP spid="20" grpId="0" animBg="1"/>
      <p:bldP spid="21" grpId="0" animBg="1"/>
      <p:bldP spid="142" grpId="0" animBg="1"/>
      <p:bldP spid="14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7E744A5-82F7-4709-9124-E84BA2C04204}"/>
              </a:ext>
            </a:extLst>
          </p:cNvPr>
          <p:cNvSpPr>
            <a:spLocks noGrp="1"/>
          </p:cNvSpPr>
          <p:nvPr>
            <p:ph type="sldNum" sz="quarter" idx="4"/>
          </p:nvPr>
        </p:nvSpPr>
        <p:spPr/>
        <p:txBody>
          <a:bodyPr/>
          <a:lstStyle/>
          <a:p>
            <a:fld id="{93DF7D58-C163-484A-9F19-E649904DD7E3}" type="slidenum">
              <a:rPr lang="zh-CN" altLang="en-US" smtClean="0"/>
              <a:pPr/>
              <a:t>38</a:t>
            </a:fld>
            <a:endParaRPr lang="en-US" altLang="zh-CN" sz="900"/>
          </a:p>
        </p:txBody>
      </p:sp>
      <p:pic>
        <p:nvPicPr>
          <p:cNvPr id="7" name="Picture 6">
            <a:extLst>
              <a:ext uri="{FF2B5EF4-FFF2-40B4-BE49-F238E27FC236}">
                <a16:creationId xmlns:a16="http://schemas.microsoft.com/office/drawing/2014/main" id="{4B8FD21C-E939-4657-819C-598D90CA0E2A}"/>
              </a:ext>
            </a:extLst>
          </p:cNvPr>
          <p:cNvPicPr>
            <a:picLocks noChangeAspect="1"/>
          </p:cNvPicPr>
          <p:nvPr/>
        </p:nvPicPr>
        <p:blipFill>
          <a:blip r:embed="rId2"/>
          <a:stretch>
            <a:fillRect/>
          </a:stretch>
        </p:blipFill>
        <p:spPr>
          <a:xfrm>
            <a:off x="20689" y="188640"/>
            <a:ext cx="9144000" cy="5823553"/>
          </a:xfrm>
          <a:prstGeom prst="rect">
            <a:avLst/>
          </a:prstGeom>
        </p:spPr>
      </p:pic>
      <p:sp>
        <p:nvSpPr>
          <p:cNvPr id="9" name="TextBox 8">
            <a:extLst>
              <a:ext uri="{FF2B5EF4-FFF2-40B4-BE49-F238E27FC236}">
                <a16:creationId xmlns:a16="http://schemas.microsoft.com/office/drawing/2014/main" id="{EDB3615A-D3C6-40C7-B69A-7F9663C8546A}"/>
              </a:ext>
            </a:extLst>
          </p:cNvPr>
          <p:cNvSpPr txBox="1"/>
          <p:nvPr/>
        </p:nvSpPr>
        <p:spPr>
          <a:xfrm>
            <a:off x="293913" y="6093296"/>
            <a:ext cx="8597552" cy="523220"/>
          </a:xfrm>
          <a:prstGeom prst="rect">
            <a:avLst/>
          </a:prstGeom>
          <a:noFill/>
        </p:spPr>
        <p:txBody>
          <a:bodyPr wrap="square">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计数：方框内+相邻两边（左+上）及其夹角上的个体</a:t>
            </a:r>
          </a:p>
        </p:txBody>
      </p:sp>
    </p:spTree>
    <p:extLst>
      <p:ext uri="{BB962C8B-B14F-4D97-AF65-F5344CB8AC3E}">
        <p14:creationId xmlns:p14="http://schemas.microsoft.com/office/powerpoint/2010/main" val="274513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a:extLst>
              <a:ext uri="{FF2B5EF4-FFF2-40B4-BE49-F238E27FC236}">
                <a16:creationId xmlns:a16="http://schemas.microsoft.com/office/drawing/2014/main" id="{E2D9E8AC-1A51-4ACA-95FF-6AF9595D6EED}"/>
              </a:ext>
            </a:extLst>
          </p:cNvPr>
          <p:cNvSpPr>
            <a:spLocks noGrp="1" noChangeArrowheads="1"/>
          </p:cNvSpPr>
          <p:nvPr>
            <p:ph type="body" idx="1"/>
          </p:nvPr>
        </p:nvSpPr>
        <p:spPr>
          <a:xfrm>
            <a:off x="357190" y="714375"/>
            <a:ext cx="2649537" cy="566738"/>
          </a:xfrm>
        </p:spPr>
        <p:txBody>
          <a:bodyPr/>
          <a:lstStyle/>
          <a:p>
            <a:pPr eaLnBrk="1" hangingPunct="1">
              <a:lnSpc>
                <a:spcPct val="90000"/>
              </a:lnSpc>
              <a:buClrTx/>
            </a:pPr>
            <a:r>
              <a:rPr lang="zh-CN" altLang="en-US" sz="3600" dirty="0">
                <a:solidFill>
                  <a:schemeClr val="tx1"/>
                </a:solidFill>
                <a:latin typeface="微软雅黑" panose="020B0503020204020204" pitchFamily="34" charset="-122"/>
                <a:ea typeface="微软雅黑" panose="020B0503020204020204" pitchFamily="34" charset="-122"/>
              </a:rPr>
              <a:t>举例：</a:t>
            </a:r>
          </a:p>
        </p:txBody>
      </p:sp>
      <p:grpSp>
        <p:nvGrpSpPr>
          <p:cNvPr id="27651" name="Group 4">
            <a:extLst>
              <a:ext uri="{FF2B5EF4-FFF2-40B4-BE49-F238E27FC236}">
                <a16:creationId xmlns:a16="http://schemas.microsoft.com/office/drawing/2014/main" id="{3EE795BF-82DD-460A-8E0A-771BAEFC9990}"/>
              </a:ext>
            </a:extLst>
          </p:cNvPr>
          <p:cNvGrpSpPr>
            <a:grpSpLocks/>
          </p:cNvGrpSpPr>
          <p:nvPr/>
        </p:nvGrpSpPr>
        <p:grpSpPr bwMode="auto">
          <a:xfrm>
            <a:off x="285750" y="1500190"/>
            <a:ext cx="4401648" cy="4197349"/>
            <a:chOff x="240" y="935"/>
            <a:chExt cx="2884" cy="2644"/>
          </a:xfrm>
        </p:grpSpPr>
        <p:sp>
          <p:nvSpPr>
            <p:cNvPr id="27664" name="Rectangle 5">
              <a:extLst>
                <a:ext uri="{FF2B5EF4-FFF2-40B4-BE49-F238E27FC236}">
                  <a16:creationId xmlns:a16="http://schemas.microsoft.com/office/drawing/2014/main" id="{D4654D60-7E06-47D2-8CE0-B841C8454785}"/>
                </a:ext>
              </a:extLst>
            </p:cNvPr>
            <p:cNvSpPr>
              <a:spLocks noChangeArrowheads="1"/>
            </p:cNvSpPr>
            <p:nvPr/>
          </p:nvSpPr>
          <p:spPr bwMode="auto">
            <a:xfrm>
              <a:off x="240" y="935"/>
              <a:ext cx="2858" cy="2586"/>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b="0">
                <a:solidFill>
                  <a:schemeClr val="tx1"/>
                </a:solidFill>
                <a:latin typeface="Arial" panose="020B0604020202020204" pitchFamily="34" charset="0"/>
                <a:ea typeface="华文新魏" panose="02010800040101010101" pitchFamily="2" charset="-122"/>
              </a:endParaRPr>
            </a:p>
          </p:txBody>
        </p:sp>
        <p:pic>
          <p:nvPicPr>
            <p:cNvPr id="27665" name="Picture 6" descr="taraxacum_officinale_3">
              <a:extLst>
                <a:ext uri="{FF2B5EF4-FFF2-40B4-BE49-F238E27FC236}">
                  <a16:creationId xmlns:a16="http://schemas.microsoft.com/office/drawing/2014/main" id="{66174C00-D2D0-4BDD-9FE6-80DB1F900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5811" r="5891" b="-697"/>
            <a:stretch>
              <a:fillRect/>
            </a:stretch>
          </p:blipFill>
          <p:spPr bwMode="auto">
            <a:xfrm>
              <a:off x="249" y="941"/>
              <a:ext cx="2540" cy="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6" name="Line 7">
              <a:extLst>
                <a:ext uri="{FF2B5EF4-FFF2-40B4-BE49-F238E27FC236}">
                  <a16:creationId xmlns:a16="http://schemas.microsoft.com/office/drawing/2014/main" id="{067956DB-081A-4E2A-914D-2BD013448398}"/>
                </a:ext>
              </a:extLst>
            </p:cNvPr>
            <p:cNvSpPr>
              <a:spLocks noChangeShapeType="1"/>
            </p:cNvSpPr>
            <p:nvPr/>
          </p:nvSpPr>
          <p:spPr bwMode="auto">
            <a:xfrm>
              <a:off x="249" y="3285"/>
              <a:ext cx="2495" cy="0"/>
            </a:xfrm>
            <a:prstGeom prst="line">
              <a:avLst/>
            </a:prstGeom>
            <a:noFill/>
            <a:ln w="1905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7" name="Line 8">
              <a:extLst>
                <a:ext uri="{FF2B5EF4-FFF2-40B4-BE49-F238E27FC236}">
                  <a16:creationId xmlns:a16="http://schemas.microsoft.com/office/drawing/2014/main" id="{97384FCE-6D9C-4975-A71E-9DE2F5948769}"/>
                </a:ext>
              </a:extLst>
            </p:cNvPr>
            <p:cNvSpPr>
              <a:spLocks noChangeShapeType="1"/>
            </p:cNvSpPr>
            <p:nvPr/>
          </p:nvSpPr>
          <p:spPr bwMode="auto">
            <a:xfrm>
              <a:off x="2853" y="935"/>
              <a:ext cx="0" cy="2268"/>
            </a:xfrm>
            <a:prstGeom prst="line">
              <a:avLst/>
            </a:prstGeom>
            <a:noFill/>
            <a:ln w="1905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8" name="Line 9">
              <a:extLst>
                <a:ext uri="{FF2B5EF4-FFF2-40B4-BE49-F238E27FC236}">
                  <a16:creationId xmlns:a16="http://schemas.microsoft.com/office/drawing/2014/main" id="{AE8B511C-01BF-48D4-B465-00F1A49ED176}"/>
                </a:ext>
              </a:extLst>
            </p:cNvPr>
            <p:cNvSpPr>
              <a:spLocks noChangeShapeType="1"/>
            </p:cNvSpPr>
            <p:nvPr/>
          </p:nvSpPr>
          <p:spPr bwMode="auto">
            <a:xfrm>
              <a:off x="2780" y="3240"/>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9" name="Line 10">
              <a:extLst>
                <a:ext uri="{FF2B5EF4-FFF2-40B4-BE49-F238E27FC236}">
                  <a16:creationId xmlns:a16="http://schemas.microsoft.com/office/drawing/2014/main" id="{9B7D2CAF-E113-4BB3-B2AB-B54F611D7920}"/>
                </a:ext>
              </a:extLst>
            </p:cNvPr>
            <p:cNvSpPr>
              <a:spLocks noChangeShapeType="1"/>
            </p:cNvSpPr>
            <p:nvPr/>
          </p:nvSpPr>
          <p:spPr bwMode="auto">
            <a:xfrm>
              <a:off x="2798" y="3221"/>
              <a:ext cx="27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0" name="Text Box 11">
              <a:extLst>
                <a:ext uri="{FF2B5EF4-FFF2-40B4-BE49-F238E27FC236}">
                  <a16:creationId xmlns:a16="http://schemas.microsoft.com/office/drawing/2014/main" id="{D2A7F93D-20CA-43B8-8159-6304F5F76227}"/>
                </a:ext>
              </a:extLst>
            </p:cNvPr>
            <p:cNvSpPr txBox="1">
              <a:spLocks noChangeArrowheads="1"/>
            </p:cNvSpPr>
            <p:nvPr/>
          </p:nvSpPr>
          <p:spPr bwMode="auto">
            <a:xfrm>
              <a:off x="1098" y="3249"/>
              <a:ext cx="5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b="0">
                  <a:solidFill>
                    <a:srgbClr val="0000FF"/>
                  </a:solidFill>
                  <a:latin typeface="Arial" panose="020B0604020202020204" pitchFamily="34" charset="0"/>
                  <a:ea typeface="华文新魏" panose="02010800040101010101" pitchFamily="2" charset="-122"/>
                </a:rPr>
                <a:t>10m</a:t>
              </a:r>
            </a:p>
          </p:txBody>
        </p:sp>
        <p:sp>
          <p:nvSpPr>
            <p:cNvPr id="27671" name="Text Box 12">
              <a:extLst>
                <a:ext uri="{FF2B5EF4-FFF2-40B4-BE49-F238E27FC236}">
                  <a16:creationId xmlns:a16="http://schemas.microsoft.com/office/drawing/2014/main" id="{C051E7BD-C0FB-459D-834E-38D6DD60F50B}"/>
                </a:ext>
              </a:extLst>
            </p:cNvPr>
            <p:cNvSpPr txBox="1">
              <a:spLocks noChangeArrowheads="1"/>
            </p:cNvSpPr>
            <p:nvPr/>
          </p:nvSpPr>
          <p:spPr bwMode="auto">
            <a:xfrm rot="16200000">
              <a:off x="2674" y="1947"/>
              <a:ext cx="558"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b="0">
                  <a:solidFill>
                    <a:srgbClr val="0000FF"/>
                  </a:solidFill>
                  <a:latin typeface="Arial" panose="020B0604020202020204" pitchFamily="34" charset="0"/>
                  <a:ea typeface="华文新魏" panose="02010800040101010101" pitchFamily="2" charset="-122"/>
                </a:rPr>
                <a:t>10m</a:t>
              </a:r>
            </a:p>
          </p:txBody>
        </p:sp>
      </p:grpSp>
      <p:sp>
        <p:nvSpPr>
          <p:cNvPr id="27652" name="Text Box 13">
            <a:extLst>
              <a:ext uri="{FF2B5EF4-FFF2-40B4-BE49-F238E27FC236}">
                <a16:creationId xmlns:a16="http://schemas.microsoft.com/office/drawing/2014/main" id="{AC735621-D6FA-4807-AC84-E527F4B911A3}"/>
              </a:ext>
            </a:extLst>
          </p:cNvPr>
          <p:cNvSpPr txBox="1">
            <a:spLocks noChangeArrowheads="1"/>
          </p:cNvSpPr>
          <p:nvPr/>
        </p:nvSpPr>
        <p:spPr bwMode="auto">
          <a:xfrm>
            <a:off x="5005388" y="981075"/>
            <a:ext cx="3924300" cy="1308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 typeface="Wingdings" panose="05000000000000000000" pitchFamily="2" charset="2"/>
              <a:buChar char="Ø"/>
            </a:pPr>
            <a:r>
              <a:rPr lang="zh-CN" altLang="en-US">
                <a:solidFill>
                  <a:schemeClr val="tx1"/>
                </a:solidFill>
                <a:latin typeface="幼圆" pitchFamily="49" charset="-122"/>
                <a:ea typeface="幼圆" pitchFamily="49" charset="-122"/>
              </a:rPr>
              <a:t>怎样估算这块草地中蒲公英的数量？</a:t>
            </a:r>
          </a:p>
        </p:txBody>
      </p:sp>
      <p:sp>
        <p:nvSpPr>
          <p:cNvPr id="95247" name="Text Box 15">
            <a:extLst>
              <a:ext uri="{FF2B5EF4-FFF2-40B4-BE49-F238E27FC236}">
                <a16:creationId xmlns:a16="http://schemas.microsoft.com/office/drawing/2014/main" id="{F8F8FF2E-4CE6-41F1-89D6-F517C4F45132}"/>
              </a:ext>
            </a:extLst>
          </p:cNvPr>
          <p:cNvSpPr txBox="1">
            <a:spLocks noChangeArrowheads="1"/>
          </p:cNvSpPr>
          <p:nvPr/>
        </p:nvSpPr>
        <p:spPr bwMode="auto">
          <a:xfrm>
            <a:off x="5000625" y="2571750"/>
            <a:ext cx="3924300" cy="1308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 typeface="Wingdings" panose="05000000000000000000" pitchFamily="2" charset="2"/>
              <a:buChar char="Ø"/>
            </a:pPr>
            <a:r>
              <a:rPr lang="zh-CN" altLang="en-US">
                <a:solidFill>
                  <a:schemeClr val="tx1"/>
                </a:solidFill>
                <a:latin typeface="幼圆" pitchFamily="49" charset="-122"/>
                <a:ea typeface="幼圆" pitchFamily="49" charset="-122"/>
              </a:rPr>
              <a:t>若研究对象是某公园内的广玉兰呢？</a:t>
            </a:r>
          </a:p>
        </p:txBody>
      </p:sp>
      <p:sp>
        <p:nvSpPr>
          <p:cNvPr id="95248" name="Text Box 16">
            <a:extLst>
              <a:ext uri="{FF2B5EF4-FFF2-40B4-BE49-F238E27FC236}">
                <a16:creationId xmlns:a16="http://schemas.microsoft.com/office/drawing/2014/main" id="{03C1BCD8-3B53-4793-A0E4-AEBB52378BA0}"/>
              </a:ext>
            </a:extLst>
          </p:cNvPr>
          <p:cNvSpPr txBox="1">
            <a:spLocks noChangeArrowheads="1"/>
          </p:cNvSpPr>
          <p:nvPr/>
        </p:nvSpPr>
        <p:spPr bwMode="auto">
          <a:xfrm>
            <a:off x="5002213" y="4071938"/>
            <a:ext cx="4284662" cy="1308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 typeface="Wingdings" panose="05000000000000000000" pitchFamily="2" charset="2"/>
              <a:buChar char="Ø"/>
            </a:pPr>
            <a:r>
              <a:rPr lang="zh-CN" altLang="en-US">
                <a:solidFill>
                  <a:schemeClr val="tx1"/>
                </a:solidFill>
                <a:latin typeface="幼圆" pitchFamily="49" charset="-122"/>
                <a:ea typeface="幼圆" pitchFamily="49" charset="-122"/>
              </a:rPr>
              <a:t>若要调查某一池塘中鲫鱼的种群密度呢？</a:t>
            </a:r>
          </a:p>
        </p:txBody>
      </p:sp>
      <p:sp>
        <p:nvSpPr>
          <p:cNvPr id="95249" name="WordArt 17">
            <a:extLst>
              <a:ext uri="{FF2B5EF4-FFF2-40B4-BE49-F238E27FC236}">
                <a16:creationId xmlns:a16="http://schemas.microsoft.com/office/drawing/2014/main" id="{2874E760-464E-4172-8DF6-CDE4DCBD09EE}"/>
              </a:ext>
            </a:extLst>
          </p:cNvPr>
          <p:cNvSpPr>
            <a:spLocks noChangeArrowheads="1" noChangeShapeType="1" noTextEdit="1"/>
          </p:cNvSpPr>
          <p:nvPr/>
        </p:nvSpPr>
        <p:spPr bwMode="auto">
          <a:xfrm>
            <a:off x="3995936" y="5524989"/>
            <a:ext cx="4800600" cy="695325"/>
          </a:xfrm>
          <a:prstGeom prst="rect">
            <a:avLst/>
          </a:prstGeom>
        </p:spPr>
        <p:txBody>
          <a:bodyPr wrap="none" fromWordArt="1"/>
          <a:lstStyle/>
          <a:p>
            <a:pPr algn="ctr"/>
            <a:r>
              <a:rPr lang="zh-CN" altLang="en-US" sz="4000" b="1" kern="10" dirty="0">
                <a:ln w="9525">
                  <a:noFill/>
                  <a:round/>
                  <a:headEnd/>
                  <a:tailEnd/>
                </a:ln>
                <a:solidFill>
                  <a:srgbClr val="FF0000"/>
                </a:solidFill>
                <a:effectLst/>
                <a:latin typeface="微软雅黑" panose="020B0503020204020204" pitchFamily="34" charset="-122"/>
                <a:ea typeface="微软雅黑" panose="020B0503020204020204" pitchFamily="34" charset="-122"/>
                <a:cs typeface="+mn-ea"/>
              </a:rPr>
              <a:t>标志重捕法</a:t>
            </a:r>
          </a:p>
        </p:txBody>
      </p:sp>
      <p:grpSp>
        <p:nvGrpSpPr>
          <p:cNvPr id="3" name="组合 24">
            <a:extLst>
              <a:ext uri="{FF2B5EF4-FFF2-40B4-BE49-F238E27FC236}">
                <a16:creationId xmlns:a16="http://schemas.microsoft.com/office/drawing/2014/main" id="{CCA867B6-7CA9-4C9D-BF1B-D9D15F6456D5}"/>
              </a:ext>
            </a:extLst>
          </p:cNvPr>
          <p:cNvGrpSpPr>
            <a:grpSpLocks/>
          </p:cNvGrpSpPr>
          <p:nvPr/>
        </p:nvGrpSpPr>
        <p:grpSpPr bwMode="auto">
          <a:xfrm>
            <a:off x="285752" y="1500188"/>
            <a:ext cx="3857625" cy="3643312"/>
            <a:chOff x="285720" y="1500174"/>
            <a:chExt cx="3857652" cy="3643338"/>
          </a:xfrm>
        </p:grpSpPr>
        <p:cxnSp>
          <p:nvCxnSpPr>
            <p:cNvPr id="17" name="直接连接符 16">
              <a:extLst>
                <a:ext uri="{FF2B5EF4-FFF2-40B4-BE49-F238E27FC236}">
                  <a16:creationId xmlns:a16="http://schemas.microsoft.com/office/drawing/2014/main" id="{28E7ECC3-ED75-4D5A-8504-117D68F09FC2}"/>
                </a:ext>
              </a:extLst>
            </p:cNvPr>
            <p:cNvCxnSpPr/>
            <p:nvPr/>
          </p:nvCxnSpPr>
          <p:spPr>
            <a:xfrm>
              <a:off x="285720" y="1500174"/>
              <a:ext cx="3857652" cy="36433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8AF4F69-22BD-413A-9AA7-821F0893E5C2}"/>
                </a:ext>
              </a:extLst>
            </p:cNvPr>
            <p:cNvCxnSpPr/>
            <p:nvPr/>
          </p:nvCxnSpPr>
          <p:spPr>
            <a:xfrm flipV="1">
              <a:off x="285720" y="1500174"/>
              <a:ext cx="3857652" cy="36433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1157EBE4-5220-4C3C-9504-73B3F62BF75B}"/>
                </a:ext>
              </a:extLst>
            </p:cNvPr>
            <p:cNvSpPr/>
            <p:nvPr/>
          </p:nvSpPr>
          <p:spPr>
            <a:xfrm>
              <a:off x="1928795" y="3013072"/>
              <a:ext cx="571504" cy="5715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21" name="椭圆 20">
              <a:extLst>
                <a:ext uri="{FF2B5EF4-FFF2-40B4-BE49-F238E27FC236}">
                  <a16:creationId xmlns:a16="http://schemas.microsoft.com/office/drawing/2014/main" id="{574CAA74-1420-4C36-A4DB-583D3C3F4483}"/>
                </a:ext>
              </a:extLst>
            </p:cNvPr>
            <p:cNvSpPr/>
            <p:nvPr/>
          </p:nvSpPr>
          <p:spPr>
            <a:xfrm>
              <a:off x="1000100" y="3929066"/>
              <a:ext cx="571504" cy="5715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22" name="椭圆 21">
              <a:extLst>
                <a:ext uri="{FF2B5EF4-FFF2-40B4-BE49-F238E27FC236}">
                  <a16:creationId xmlns:a16="http://schemas.microsoft.com/office/drawing/2014/main" id="{F6B0E391-0714-47F7-82D3-A2900005C7D9}"/>
                </a:ext>
              </a:extLst>
            </p:cNvPr>
            <p:cNvSpPr/>
            <p:nvPr/>
          </p:nvSpPr>
          <p:spPr>
            <a:xfrm>
              <a:off x="2857488" y="3929066"/>
              <a:ext cx="571504" cy="5715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23" name="椭圆 22">
              <a:extLst>
                <a:ext uri="{FF2B5EF4-FFF2-40B4-BE49-F238E27FC236}">
                  <a16:creationId xmlns:a16="http://schemas.microsoft.com/office/drawing/2014/main" id="{11317C07-17FD-4865-B812-70CC490DC285}"/>
                </a:ext>
              </a:extLst>
            </p:cNvPr>
            <p:cNvSpPr/>
            <p:nvPr/>
          </p:nvSpPr>
          <p:spPr>
            <a:xfrm>
              <a:off x="1000100" y="2143116"/>
              <a:ext cx="571504" cy="5715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sp>
          <p:nvSpPr>
            <p:cNvPr id="24" name="椭圆 23">
              <a:extLst>
                <a:ext uri="{FF2B5EF4-FFF2-40B4-BE49-F238E27FC236}">
                  <a16:creationId xmlns:a16="http://schemas.microsoft.com/office/drawing/2014/main" id="{A11ACC70-3256-4BC7-839F-2674224D14B5}"/>
                </a:ext>
              </a:extLst>
            </p:cNvPr>
            <p:cNvSpPr/>
            <p:nvPr/>
          </p:nvSpPr>
          <p:spPr>
            <a:xfrm>
              <a:off x="2857488" y="2143116"/>
              <a:ext cx="571504" cy="5715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宋体" pitchFamily="2" charset="-122"/>
              </a:endParaRPr>
            </a:p>
          </p:txBody>
        </p:sp>
      </p:grpSp>
    </p:spTree>
    <p:extLst>
      <p:ext uri="{BB962C8B-B14F-4D97-AF65-F5344CB8AC3E}">
        <p14:creationId xmlns:p14="http://schemas.microsoft.com/office/powerpoint/2010/main" val="38469777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5247"/>
                                        </p:tgtEl>
                                        <p:attrNameLst>
                                          <p:attrName>style.visibility</p:attrName>
                                        </p:attrNameLst>
                                      </p:cBhvr>
                                      <p:to>
                                        <p:strVal val="visible"/>
                                      </p:to>
                                    </p:set>
                                    <p:animEffect transition="in" filter="blinds(horizontal)">
                                      <p:cBhvr>
                                        <p:cTn id="12" dur="500"/>
                                        <p:tgtEl>
                                          <p:spTgt spid="952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5248"/>
                                        </p:tgtEl>
                                        <p:attrNameLst>
                                          <p:attrName>style.visibility</p:attrName>
                                        </p:attrNameLst>
                                      </p:cBhvr>
                                      <p:to>
                                        <p:strVal val="visible"/>
                                      </p:to>
                                    </p:set>
                                    <p:animEffect transition="in" filter="blinds(horizontal)">
                                      <p:cBhvr>
                                        <p:cTn id="17" dur="500"/>
                                        <p:tgtEl>
                                          <p:spTgt spid="9524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95249"/>
                                        </p:tgtEl>
                                        <p:attrNameLst>
                                          <p:attrName>style.visibility</p:attrName>
                                        </p:attrNameLst>
                                      </p:cBhvr>
                                      <p:to>
                                        <p:strVal val="visible"/>
                                      </p:to>
                                    </p:set>
                                    <p:anim calcmode="lin" valueType="num">
                                      <p:cBhvr additive="base">
                                        <p:cTn id="22" dur="500" fill="hold"/>
                                        <p:tgtEl>
                                          <p:spTgt spid="95249"/>
                                        </p:tgtEl>
                                        <p:attrNameLst>
                                          <p:attrName>ppt_x</p:attrName>
                                        </p:attrNameLst>
                                      </p:cBhvr>
                                      <p:tavLst>
                                        <p:tav tm="0">
                                          <p:val>
                                            <p:strVal val="#ppt_x"/>
                                          </p:val>
                                        </p:tav>
                                        <p:tav tm="100000">
                                          <p:val>
                                            <p:strVal val="#ppt_x"/>
                                          </p:val>
                                        </p:tav>
                                      </p:tavLst>
                                    </p:anim>
                                    <p:anim calcmode="lin" valueType="num">
                                      <p:cBhvr additive="base">
                                        <p:cTn id="23" dur="500" fill="hold"/>
                                        <p:tgtEl>
                                          <p:spTgt spid="952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7" grpId="0"/>
      <p:bldP spid="952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E4ADE3E-C791-4708-82C5-C9906962CEFA}"/>
              </a:ext>
            </a:extLst>
          </p:cNvPr>
          <p:cNvSpPr/>
          <p:nvPr/>
        </p:nvSpPr>
        <p:spPr>
          <a:xfrm>
            <a:off x="1285854" y="1857364"/>
            <a:ext cx="5282215" cy="1107996"/>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pPr eaLnBrk="1" hangingPunct="1">
              <a:defRPr/>
            </a:pPr>
            <a:r>
              <a:rPr lang="zh-CN" altLang="en-US" sz="6600" b="1" dirty="0">
                <a:latin typeface="方正细等线简体" pitchFamily="2" charset="-122"/>
                <a:ea typeface="方正细等线简体" pitchFamily="2" charset="-122"/>
              </a:rPr>
              <a:t>什么是物种？</a:t>
            </a:r>
          </a:p>
        </p:txBody>
      </p:sp>
      <p:sp>
        <p:nvSpPr>
          <p:cNvPr id="2" name="灯片编号占位符 1">
            <a:extLst>
              <a:ext uri="{FF2B5EF4-FFF2-40B4-BE49-F238E27FC236}">
                <a16:creationId xmlns:a16="http://schemas.microsoft.com/office/drawing/2014/main" id="{AF6FA810-FC3E-4932-A749-B947C512B108}"/>
              </a:ext>
            </a:extLst>
          </p:cNvPr>
          <p:cNvSpPr>
            <a:spLocks noGrp="1"/>
          </p:cNvSpPr>
          <p:nvPr>
            <p:ph type="sldNum" sz="quarter" idx="4"/>
          </p:nvPr>
        </p:nvSpPr>
        <p:spPr/>
        <p:txBody>
          <a:bodyPr/>
          <a:lstStyle/>
          <a:p>
            <a:fld id="{93DF7D58-C163-484A-9F19-E649904DD7E3}" type="slidenum">
              <a:rPr lang="zh-CN" altLang="en-US" smtClean="0"/>
              <a:pPr/>
              <a:t>4</a:t>
            </a:fld>
            <a:endParaRPr lang="en-US" altLang="zh-CN" sz="9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5">
            <a:extLst>
              <a:ext uri="{FF2B5EF4-FFF2-40B4-BE49-F238E27FC236}">
                <a16:creationId xmlns:a16="http://schemas.microsoft.com/office/drawing/2014/main" id="{ABA71FEB-7CC9-45F6-AAFE-74A11806CD05}"/>
              </a:ext>
            </a:extLst>
          </p:cNvPr>
          <p:cNvSpPr>
            <a:spLocks noChangeArrowheads="1"/>
          </p:cNvSpPr>
          <p:nvPr/>
        </p:nvSpPr>
        <p:spPr bwMode="auto">
          <a:xfrm>
            <a:off x="2702304" y="563643"/>
            <a:ext cx="58257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dirty="0">
                <a:solidFill>
                  <a:schemeClr val="tx1"/>
                </a:solidFill>
                <a:latin typeface="微软雅黑" panose="020B0503020204020204" pitchFamily="34" charset="-122"/>
                <a:ea typeface="微软雅黑" panose="020B0503020204020204" pitchFamily="34" charset="-122"/>
              </a:rPr>
              <a:t>大烧杯</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装入一包绿豆</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50</a:t>
            </a:r>
            <a:r>
              <a:rPr lang="zh-CN" altLang="en-US" dirty="0">
                <a:solidFill>
                  <a:schemeClr val="tx1"/>
                </a:solidFill>
                <a:latin typeface="微软雅黑" panose="020B0503020204020204" pitchFamily="34" charset="-122"/>
                <a:ea typeface="微软雅黑" panose="020B0503020204020204" pitchFamily="34" charset="-122"/>
              </a:rPr>
              <a:t>粒红豆</a:t>
            </a:r>
          </a:p>
        </p:txBody>
      </p:sp>
      <p:sp>
        <p:nvSpPr>
          <p:cNvPr id="28678" name="Rectangle 6">
            <a:extLst>
              <a:ext uri="{FF2B5EF4-FFF2-40B4-BE49-F238E27FC236}">
                <a16:creationId xmlns:a16="http://schemas.microsoft.com/office/drawing/2014/main" id="{E939EB63-4507-4146-B314-DE35AE8D1239}"/>
              </a:ext>
            </a:extLst>
          </p:cNvPr>
          <p:cNvSpPr>
            <a:spLocks noChangeArrowheads="1"/>
          </p:cNvSpPr>
          <p:nvPr/>
        </p:nvSpPr>
        <p:spPr bwMode="auto">
          <a:xfrm>
            <a:off x="615952" y="500063"/>
            <a:ext cx="2443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3200" dirty="0">
                <a:solidFill>
                  <a:srgbClr val="000066"/>
                </a:solidFill>
                <a:latin typeface="微软雅黑" panose="020B0503020204020204" pitchFamily="34" charset="-122"/>
                <a:ea typeface="微软雅黑" panose="020B0503020204020204" pitchFamily="34" charset="-122"/>
              </a:rPr>
              <a:t>实验材料：</a:t>
            </a:r>
          </a:p>
        </p:txBody>
      </p:sp>
      <p:sp>
        <p:nvSpPr>
          <p:cNvPr id="28679" name="Rectangle 9">
            <a:extLst>
              <a:ext uri="{FF2B5EF4-FFF2-40B4-BE49-F238E27FC236}">
                <a16:creationId xmlns:a16="http://schemas.microsoft.com/office/drawing/2014/main" id="{34AB7035-BD1F-459A-BA2D-E74BEBFCF650}"/>
              </a:ext>
            </a:extLst>
          </p:cNvPr>
          <p:cNvSpPr>
            <a:spLocks noChangeArrowheads="1"/>
          </p:cNvSpPr>
          <p:nvPr/>
        </p:nvSpPr>
        <p:spPr bwMode="auto">
          <a:xfrm>
            <a:off x="615952" y="1236419"/>
            <a:ext cx="30495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3200" dirty="0">
                <a:solidFill>
                  <a:srgbClr val="000066"/>
                </a:solidFill>
                <a:latin typeface="微软雅黑" panose="020B0503020204020204" pitchFamily="34" charset="-122"/>
                <a:ea typeface="微软雅黑" panose="020B0503020204020204" pitchFamily="34" charset="-122"/>
              </a:rPr>
              <a:t>实验步骤：</a:t>
            </a:r>
          </a:p>
        </p:txBody>
      </p:sp>
      <p:sp>
        <p:nvSpPr>
          <p:cNvPr id="28680" name="Rectangle 10">
            <a:extLst>
              <a:ext uri="{FF2B5EF4-FFF2-40B4-BE49-F238E27FC236}">
                <a16:creationId xmlns:a16="http://schemas.microsoft.com/office/drawing/2014/main" id="{9F77E595-84A4-4136-AF7B-222AAA4AA036}"/>
              </a:ext>
            </a:extLst>
          </p:cNvPr>
          <p:cNvSpPr>
            <a:spLocks noChangeArrowheads="1"/>
          </p:cNvSpPr>
          <p:nvPr/>
        </p:nvSpPr>
        <p:spPr bwMode="auto">
          <a:xfrm>
            <a:off x="395288" y="-20638"/>
            <a:ext cx="6127750" cy="64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3600">
                <a:solidFill>
                  <a:schemeClr val="bg1"/>
                </a:solidFill>
                <a:latin typeface="Arial Black" panose="020B0A04020102020204" pitchFamily="34" charset="0"/>
                <a:ea typeface="黑体" panose="02010609060101010101" pitchFamily="49" charset="-122"/>
              </a:rPr>
              <a:t>模拟实验：估计绿豆的数目</a:t>
            </a:r>
          </a:p>
        </p:txBody>
      </p:sp>
      <p:sp>
        <p:nvSpPr>
          <p:cNvPr id="28682" name="AutoShape 15">
            <a:extLst>
              <a:ext uri="{FF2B5EF4-FFF2-40B4-BE49-F238E27FC236}">
                <a16:creationId xmlns:a16="http://schemas.microsoft.com/office/drawing/2014/main" id="{18EC3D8A-6CB6-4677-8E9C-BDCDBA997F5D}"/>
              </a:ext>
            </a:extLst>
          </p:cNvPr>
          <p:cNvSpPr>
            <a:spLocks noChangeArrowheads="1"/>
          </p:cNvSpPr>
          <p:nvPr/>
        </p:nvSpPr>
        <p:spPr bwMode="auto">
          <a:xfrm>
            <a:off x="3226170" y="3102754"/>
            <a:ext cx="2353941" cy="2286000"/>
          </a:xfrm>
          <a:prstGeom prst="roundRect">
            <a:avLst>
              <a:gd name="adj" fmla="val 13745"/>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zh-CN" altLang="en-US" sz="2400" dirty="0">
                <a:solidFill>
                  <a:schemeClr val="tx1"/>
                </a:solidFill>
                <a:latin typeface="微软雅黑" panose="020B0503020204020204" pitchFamily="34" charset="-122"/>
                <a:ea typeface="微软雅黑" panose="020B0503020204020204" pitchFamily="34" charset="-122"/>
              </a:rPr>
              <a:t>闭上眼睛抓取</a:t>
            </a:r>
            <a:r>
              <a:rPr lang="en-US" altLang="zh-CN" sz="2400" dirty="0">
                <a:solidFill>
                  <a:schemeClr val="tx1"/>
                </a:solidFill>
                <a:latin typeface="微软雅黑" panose="020B0503020204020204" pitchFamily="34" charset="-122"/>
                <a:ea typeface="微软雅黑" panose="020B0503020204020204" pitchFamily="34" charset="-122"/>
              </a:rPr>
              <a:t>20</a:t>
            </a:r>
            <a:r>
              <a:rPr lang="zh-CN" altLang="en-US" sz="2400" dirty="0">
                <a:solidFill>
                  <a:schemeClr val="tx1"/>
                </a:solidFill>
                <a:latin typeface="微软雅黑" panose="020B0503020204020204" pitchFamily="34" charset="-122"/>
                <a:ea typeface="微软雅黑" panose="020B0503020204020204" pitchFamily="34" charset="-122"/>
              </a:rPr>
              <a:t>粒豆子，计数其中红豆的个数（</a:t>
            </a:r>
            <a:r>
              <a:rPr lang="en-US" altLang="zh-CN" sz="2400" dirty="0">
                <a:solidFill>
                  <a:schemeClr val="tx1"/>
                </a:solidFill>
                <a:latin typeface="微软雅黑" panose="020B0503020204020204" pitchFamily="34" charset="-122"/>
                <a:ea typeface="微软雅黑" panose="020B0503020204020204" pitchFamily="34" charset="-122"/>
              </a:rPr>
              <a:t>a</a:t>
            </a:r>
            <a:r>
              <a:rPr lang="zh-CN" altLang="en-US" sz="2400" dirty="0">
                <a:solidFill>
                  <a:schemeClr val="tx1"/>
                </a:solidFill>
                <a:latin typeface="微软雅黑" panose="020B0503020204020204" pitchFamily="34" charset="-122"/>
                <a:ea typeface="微软雅黑" panose="020B0503020204020204" pitchFamily="34" charset="-122"/>
              </a:rPr>
              <a:t>）。</a:t>
            </a:r>
            <a:endParaRPr lang="en-US" altLang="zh-CN" sz="2400" dirty="0">
              <a:solidFill>
                <a:schemeClr val="tx1"/>
              </a:solidFill>
              <a:latin typeface="微软雅黑" panose="020B0503020204020204" pitchFamily="34" charset="-122"/>
              <a:ea typeface="微软雅黑" panose="020B0503020204020204" pitchFamily="34" charset="-122"/>
            </a:endParaRPr>
          </a:p>
        </p:txBody>
      </p:sp>
      <p:sp>
        <p:nvSpPr>
          <p:cNvPr id="28683" name="AutoShape 16">
            <a:extLst>
              <a:ext uri="{FF2B5EF4-FFF2-40B4-BE49-F238E27FC236}">
                <a16:creationId xmlns:a16="http://schemas.microsoft.com/office/drawing/2014/main" id="{AA75AD4D-EB59-4AC1-8B20-9CF2AFC14AAA}"/>
              </a:ext>
            </a:extLst>
          </p:cNvPr>
          <p:cNvSpPr>
            <a:spLocks noChangeArrowheads="1"/>
          </p:cNvSpPr>
          <p:nvPr/>
        </p:nvSpPr>
        <p:spPr bwMode="auto">
          <a:xfrm>
            <a:off x="755727" y="3102754"/>
            <a:ext cx="2159000" cy="2286000"/>
          </a:xfrm>
          <a:prstGeom prst="roundRect">
            <a:avLst>
              <a:gd name="adj" fmla="val 13745"/>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zh-CN" altLang="en-US" sz="2400">
                <a:solidFill>
                  <a:schemeClr val="tx1"/>
                </a:solidFill>
                <a:latin typeface="微软雅黑" panose="020B0503020204020204" pitchFamily="34" charset="-122"/>
                <a:ea typeface="微软雅黑" panose="020B0503020204020204" pitchFamily="34" charset="-122"/>
              </a:rPr>
              <a:t>从绿豆中取出</a:t>
            </a:r>
            <a:r>
              <a:rPr lang="en-US" altLang="zh-CN" sz="2400">
                <a:solidFill>
                  <a:schemeClr val="tx1"/>
                </a:solidFill>
                <a:latin typeface="微软雅黑" panose="020B0503020204020204" pitchFamily="34" charset="-122"/>
                <a:ea typeface="微软雅黑" panose="020B0503020204020204" pitchFamily="34" charset="-122"/>
              </a:rPr>
              <a:t>50</a:t>
            </a:r>
            <a:r>
              <a:rPr lang="zh-CN" altLang="en-US" sz="2400">
                <a:solidFill>
                  <a:schemeClr val="tx1"/>
                </a:solidFill>
                <a:latin typeface="微软雅黑" panose="020B0503020204020204" pitchFamily="34" charset="-122"/>
                <a:ea typeface="微软雅黑" panose="020B0503020204020204" pitchFamily="34" charset="-122"/>
              </a:rPr>
              <a:t>粒换成</a:t>
            </a:r>
            <a:r>
              <a:rPr lang="en-US" altLang="zh-CN" sz="2400">
                <a:solidFill>
                  <a:schemeClr val="tx1"/>
                </a:solidFill>
                <a:latin typeface="微软雅黑" panose="020B0503020204020204" pitchFamily="34" charset="-122"/>
                <a:ea typeface="微软雅黑" panose="020B0503020204020204" pitchFamily="34" charset="-122"/>
              </a:rPr>
              <a:t>50</a:t>
            </a:r>
            <a:r>
              <a:rPr lang="zh-CN" altLang="en-US" sz="2400">
                <a:solidFill>
                  <a:schemeClr val="tx1"/>
                </a:solidFill>
                <a:latin typeface="微软雅黑" panose="020B0503020204020204" pitchFamily="34" charset="-122"/>
                <a:ea typeface="微软雅黑" panose="020B0503020204020204" pitchFamily="34" charset="-122"/>
              </a:rPr>
              <a:t>粒红豆，在大烧杯中搅拌均匀；</a:t>
            </a:r>
            <a:endParaRPr lang="en-US" altLang="zh-CN" sz="2400">
              <a:solidFill>
                <a:schemeClr val="tx1"/>
              </a:solidFill>
              <a:latin typeface="微软雅黑" panose="020B0503020204020204" pitchFamily="34" charset="-122"/>
              <a:ea typeface="微软雅黑" panose="020B0503020204020204" pitchFamily="34" charset="-122"/>
            </a:endParaRPr>
          </a:p>
        </p:txBody>
      </p:sp>
      <p:sp>
        <p:nvSpPr>
          <p:cNvPr id="28684" name="AutoShape 17">
            <a:extLst>
              <a:ext uri="{FF2B5EF4-FFF2-40B4-BE49-F238E27FC236}">
                <a16:creationId xmlns:a16="http://schemas.microsoft.com/office/drawing/2014/main" id="{40E0CABE-199D-41EA-836F-013B4D641E47}"/>
              </a:ext>
            </a:extLst>
          </p:cNvPr>
          <p:cNvSpPr>
            <a:spLocks noChangeArrowheads="1"/>
          </p:cNvSpPr>
          <p:nvPr/>
        </p:nvSpPr>
        <p:spPr bwMode="auto">
          <a:xfrm>
            <a:off x="5727777" y="3117043"/>
            <a:ext cx="3020687" cy="2271713"/>
          </a:xfrm>
          <a:prstGeom prst="roundRect">
            <a:avLst>
              <a:gd name="adj" fmla="val 13745"/>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2400" dirty="0">
                <a:solidFill>
                  <a:schemeClr val="tx1"/>
                </a:solidFill>
                <a:latin typeface="微软雅黑" panose="020B0503020204020204" pitchFamily="34" charset="-122"/>
                <a:ea typeface="微软雅黑" panose="020B0503020204020204" pitchFamily="34" charset="-122"/>
              </a:rPr>
              <a:t>计算烧杯中豆子总数：</a:t>
            </a:r>
            <a:r>
              <a:rPr lang="en-US" altLang="zh-CN" sz="2400" dirty="0">
                <a:solidFill>
                  <a:schemeClr val="tx1"/>
                </a:solidFill>
                <a:latin typeface="微软雅黑" panose="020B0503020204020204" pitchFamily="34" charset="-122"/>
                <a:ea typeface="微软雅黑" panose="020B0503020204020204" pitchFamily="34" charset="-122"/>
              </a:rPr>
              <a:t>a/20=50/x</a:t>
            </a:r>
          </a:p>
          <a:p>
            <a:pPr>
              <a:spcBef>
                <a:spcPct val="0"/>
              </a:spcBef>
              <a:buClrTx/>
              <a:buFontTx/>
              <a:buNone/>
            </a:pPr>
            <a:r>
              <a:rPr lang="zh-CN" altLang="en-US" sz="2400" dirty="0">
                <a:solidFill>
                  <a:schemeClr val="tx1"/>
                </a:solidFill>
                <a:latin typeface="微软雅黑" panose="020B0503020204020204" pitchFamily="34" charset="-122"/>
                <a:ea typeface="微软雅黑" panose="020B0503020204020204" pitchFamily="34" charset="-122"/>
              </a:rPr>
              <a:t>（</a:t>
            </a:r>
            <a:r>
              <a:rPr lang="en-US" altLang="zh-CN" sz="2400" dirty="0">
                <a:solidFill>
                  <a:schemeClr val="tx1"/>
                </a:solidFill>
                <a:latin typeface="微软雅黑" panose="020B0503020204020204" pitchFamily="34" charset="-122"/>
                <a:ea typeface="微软雅黑" panose="020B0503020204020204" pitchFamily="34" charset="-122"/>
              </a:rPr>
              <a:t>x</a:t>
            </a:r>
            <a:r>
              <a:rPr lang="zh-CN" altLang="en-US" sz="2400" dirty="0">
                <a:solidFill>
                  <a:schemeClr val="tx1"/>
                </a:solidFill>
                <a:latin typeface="微软雅黑" panose="020B0503020204020204" pitchFamily="34" charset="-122"/>
                <a:ea typeface="微软雅黑" panose="020B0503020204020204" pitchFamily="34" charset="-122"/>
              </a:rPr>
              <a:t>为豆子总数）</a:t>
            </a:r>
            <a:endParaRPr lang="en-US" altLang="zh-CN" sz="2400" dirty="0">
              <a:solidFill>
                <a:schemeClr val="tx1"/>
              </a:solidFill>
              <a:latin typeface="微软雅黑" panose="020B0503020204020204" pitchFamily="34" charset="-122"/>
              <a:ea typeface="微软雅黑" panose="020B0503020204020204" pitchFamily="34" charset="-122"/>
            </a:endParaRPr>
          </a:p>
          <a:p>
            <a:pPr>
              <a:spcBef>
                <a:spcPct val="0"/>
              </a:spcBef>
              <a:buClrTx/>
              <a:buFontTx/>
              <a:buNone/>
            </a:pPr>
            <a:r>
              <a:rPr lang="zh-CN" altLang="en-US" sz="2400" dirty="0">
                <a:solidFill>
                  <a:schemeClr val="tx1"/>
                </a:solidFill>
                <a:latin typeface="微软雅黑" panose="020B0503020204020204" pitchFamily="34" charset="-122"/>
                <a:ea typeface="微软雅黑" panose="020B0503020204020204" pitchFamily="34" charset="-122"/>
              </a:rPr>
              <a:t>重复</a:t>
            </a:r>
            <a:r>
              <a:rPr lang="en-US" altLang="zh-CN" sz="2400" dirty="0">
                <a:solidFill>
                  <a:schemeClr val="tx1"/>
                </a:solidFill>
                <a:latin typeface="微软雅黑" panose="020B0503020204020204" pitchFamily="34" charset="-122"/>
                <a:ea typeface="微软雅黑" panose="020B0503020204020204" pitchFamily="34" charset="-122"/>
              </a:rPr>
              <a:t>3</a:t>
            </a:r>
            <a:r>
              <a:rPr lang="zh-CN" altLang="en-US" sz="2400" dirty="0">
                <a:solidFill>
                  <a:schemeClr val="tx1"/>
                </a:solidFill>
                <a:latin typeface="微软雅黑" panose="020B0503020204020204" pitchFamily="34" charset="-122"/>
                <a:ea typeface="微软雅黑" panose="020B0503020204020204" pitchFamily="34" charset="-122"/>
              </a:rPr>
              <a:t>次，取平均值</a:t>
            </a:r>
            <a:endParaRPr lang="en-US" altLang="zh-CN" sz="2400" dirty="0">
              <a:solidFill>
                <a:schemeClr val="tx1"/>
              </a:solidFill>
              <a:latin typeface="微软雅黑" panose="020B0503020204020204" pitchFamily="34" charset="-122"/>
              <a:ea typeface="微软雅黑" panose="020B0503020204020204" pitchFamily="34" charset="-122"/>
            </a:endParaRPr>
          </a:p>
        </p:txBody>
      </p:sp>
      <p:sp>
        <p:nvSpPr>
          <p:cNvPr id="51" name="矩形 50">
            <a:extLst>
              <a:ext uri="{FF2B5EF4-FFF2-40B4-BE49-F238E27FC236}">
                <a16:creationId xmlns:a16="http://schemas.microsoft.com/office/drawing/2014/main" id="{A6F308A8-DBBA-4252-B88C-72BC91A0645A}"/>
              </a:ext>
            </a:extLst>
          </p:cNvPr>
          <p:cNvSpPr/>
          <p:nvPr/>
        </p:nvSpPr>
        <p:spPr>
          <a:xfrm>
            <a:off x="998590" y="5725323"/>
            <a:ext cx="6572296" cy="461665"/>
          </a:xfrm>
          <a:prstGeom prst="rect">
            <a:avLst/>
          </a:prstGeom>
        </p:spPr>
        <p:style>
          <a:lnRef idx="0">
            <a:schemeClr val="accent6"/>
          </a:lnRef>
          <a:fillRef idx="3">
            <a:schemeClr val="accent6"/>
          </a:fillRef>
          <a:effectRef idx="3">
            <a:schemeClr val="accent6"/>
          </a:effectRef>
          <a:fontRef idx="minor">
            <a:schemeClr val="lt1"/>
          </a:fontRef>
        </p:style>
        <p:txBody>
          <a:bodyPr>
            <a:spAutoFit/>
          </a:bodyPr>
          <a:lstStyle/>
          <a:p>
            <a:pPr algn="ctr" eaLnBrk="1" hangingPunct="1">
              <a:defRPr/>
            </a:pPr>
            <a:r>
              <a:rPr lang="zh-CN" altLang="en-US" sz="2400" b="1" dirty="0">
                <a:solidFill>
                  <a:srgbClr val="000000"/>
                </a:solidFill>
                <a:latin typeface="微软雅黑" pitchFamily="34" charset="-122"/>
                <a:ea typeface="微软雅黑" pitchFamily="34" charset="-122"/>
                <a:cs typeface="Times New Roman" pitchFamily="18" charset="0"/>
              </a:rPr>
              <a:t>依据：总数</a:t>
            </a:r>
            <a:r>
              <a:rPr lang="en-US" altLang="zh-CN" sz="2400" b="1" dirty="0">
                <a:solidFill>
                  <a:srgbClr val="000000"/>
                </a:solidFill>
                <a:latin typeface="微软雅黑" pitchFamily="34" charset="-122"/>
                <a:ea typeface="微软雅黑" pitchFamily="34" charset="-122"/>
                <a:cs typeface="Times New Roman" pitchFamily="18" charset="0"/>
              </a:rPr>
              <a:t>N</a:t>
            </a:r>
            <a:r>
              <a:rPr lang="zh-CN" altLang="en-US" sz="2400" b="1" dirty="0">
                <a:solidFill>
                  <a:srgbClr val="000000"/>
                </a:solidFill>
                <a:latin typeface="微软雅黑" pitchFamily="34" charset="-122"/>
                <a:ea typeface="微软雅黑" pitchFamily="34" charset="-122"/>
                <a:cs typeface="Times New Roman" pitchFamily="18" charset="0"/>
              </a:rPr>
              <a:t>中标记比例</a:t>
            </a:r>
            <a:r>
              <a:rPr lang="en-US" altLang="zh-CN" sz="2400" b="1" dirty="0">
                <a:solidFill>
                  <a:srgbClr val="000000"/>
                </a:solidFill>
                <a:latin typeface="微软雅黑" pitchFamily="34" charset="-122"/>
                <a:ea typeface="微软雅黑" pitchFamily="34" charset="-122"/>
                <a:cs typeface="Times New Roman" pitchFamily="18" charset="0"/>
              </a:rPr>
              <a:t>=</a:t>
            </a:r>
            <a:r>
              <a:rPr lang="zh-CN" altLang="en-US" sz="2400" b="1" dirty="0">
                <a:solidFill>
                  <a:srgbClr val="000000"/>
                </a:solidFill>
                <a:latin typeface="微软雅黑" pitchFamily="34" charset="-122"/>
                <a:ea typeface="微软雅黑" pitchFamily="34" charset="-122"/>
                <a:cs typeface="Times New Roman" pitchFamily="18" charset="0"/>
              </a:rPr>
              <a:t>重捕取样中标记比例</a:t>
            </a:r>
            <a:endParaRPr lang="zh-CN" altLang="en-US" sz="2400" b="1" dirty="0">
              <a:solidFill>
                <a:srgbClr val="FFFFFF"/>
              </a:solidFill>
              <a:latin typeface="微软雅黑" pitchFamily="34" charset="-122"/>
              <a:ea typeface="微软雅黑" pitchFamily="34" charset="-122"/>
              <a:cs typeface="Times New Roman" pitchFamily="18" charset="0"/>
            </a:endParaRPr>
          </a:p>
        </p:txBody>
      </p:sp>
      <p:grpSp>
        <p:nvGrpSpPr>
          <p:cNvPr id="50" name="Group 20">
            <a:extLst>
              <a:ext uri="{FF2B5EF4-FFF2-40B4-BE49-F238E27FC236}">
                <a16:creationId xmlns:a16="http://schemas.microsoft.com/office/drawing/2014/main" id="{910CD525-519D-43ED-A39A-004363C3DDF3}"/>
              </a:ext>
            </a:extLst>
          </p:cNvPr>
          <p:cNvGrpSpPr>
            <a:grpSpLocks/>
          </p:cNvGrpSpPr>
          <p:nvPr/>
        </p:nvGrpSpPr>
        <p:grpSpPr bwMode="auto">
          <a:xfrm>
            <a:off x="1357001" y="2034470"/>
            <a:ext cx="900000" cy="900000"/>
            <a:chOff x="2064" y="1525"/>
            <a:chExt cx="752" cy="691"/>
          </a:xfrm>
        </p:grpSpPr>
        <p:sp>
          <p:nvSpPr>
            <p:cNvPr id="52" name="Oval 21">
              <a:extLst>
                <a:ext uri="{FF2B5EF4-FFF2-40B4-BE49-F238E27FC236}">
                  <a16:creationId xmlns:a16="http://schemas.microsoft.com/office/drawing/2014/main" id="{564FC029-7C30-4C83-9A6E-250F4784DECC}"/>
                </a:ext>
              </a:extLst>
            </p:cNvPr>
            <p:cNvSpPr>
              <a:spLocks noChangeArrowheads="1"/>
            </p:cNvSpPr>
            <p:nvPr/>
          </p:nvSpPr>
          <p:spPr bwMode="gray">
            <a:xfrm>
              <a:off x="2064" y="1525"/>
              <a:ext cx="752" cy="691"/>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Arial" charset="0"/>
                <a:ea typeface="宋体" pitchFamily="2" charset="-122"/>
              </a:endParaRPr>
            </a:p>
          </p:txBody>
        </p:sp>
        <p:sp>
          <p:nvSpPr>
            <p:cNvPr id="53" name="Oval 22">
              <a:extLst>
                <a:ext uri="{FF2B5EF4-FFF2-40B4-BE49-F238E27FC236}">
                  <a16:creationId xmlns:a16="http://schemas.microsoft.com/office/drawing/2014/main" id="{ABE2D79B-7B90-4CB5-AD3C-C719AA804D95}"/>
                </a:ext>
              </a:extLst>
            </p:cNvPr>
            <p:cNvSpPr>
              <a:spLocks noChangeArrowheads="1"/>
            </p:cNvSpPr>
            <p:nvPr/>
          </p:nvSpPr>
          <p:spPr bwMode="gray">
            <a:xfrm>
              <a:off x="2064" y="1525"/>
              <a:ext cx="752" cy="691"/>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Arial" charset="0"/>
                <a:ea typeface="宋体" pitchFamily="2" charset="-122"/>
              </a:endParaRPr>
            </a:p>
          </p:txBody>
        </p:sp>
        <p:sp>
          <p:nvSpPr>
            <p:cNvPr id="54" name="Oval 23">
              <a:extLst>
                <a:ext uri="{FF2B5EF4-FFF2-40B4-BE49-F238E27FC236}">
                  <a16:creationId xmlns:a16="http://schemas.microsoft.com/office/drawing/2014/main" id="{FBCEFD28-9B82-4466-99FD-9B9515E926E5}"/>
                </a:ext>
              </a:extLst>
            </p:cNvPr>
            <p:cNvSpPr>
              <a:spLocks noChangeArrowheads="1"/>
            </p:cNvSpPr>
            <p:nvPr/>
          </p:nvSpPr>
          <p:spPr bwMode="gray">
            <a:xfrm>
              <a:off x="2113" y="1570"/>
              <a:ext cx="654" cy="600"/>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zh-CN" altLang="en-US">
                <a:latin typeface="Arial" charset="0"/>
                <a:ea typeface="宋体" pitchFamily="2" charset="-122"/>
              </a:endParaRPr>
            </a:p>
          </p:txBody>
        </p:sp>
        <p:sp>
          <p:nvSpPr>
            <p:cNvPr id="55" name="Oval 24">
              <a:extLst>
                <a:ext uri="{FF2B5EF4-FFF2-40B4-BE49-F238E27FC236}">
                  <a16:creationId xmlns:a16="http://schemas.microsoft.com/office/drawing/2014/main" id="{AD095557-8781-446F-B719-A9F236039CCC}"/>
                </a:ext>
              </a:extLst>
            </p:cNvPr>
            <p:cNvSpPr>
              <a:spLocks noChangeArrowheads="1"/>
            </p:cNvSpPr>
            <p:nvPr/>
          </p:nvSpPr>
          <p:spPr bwMode="gray">
            <a:xfrm>
              <a:off x="2114" y="1571"/>
              <a:ext cx="654" cy="601"/>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pPr eaLnBrk="1" hangingPunct="1">
                <a:defRPr/>
              </a:pPr>
              <a:endParaRPr lang="zh-CN" altLang="en-US">
                <a:latin typeface="Arial" charset="0"/>
                <a:ea typeface="宋体" pitchFamily="2" charset="-122"/>
              </a:endParaRPr>
            </a:p>
          </p:txBody>
        </p:sp>
        <p:sp>
          <p:nvSpPr>
            <p:cNvPr id="56" name="Oval 25">
              <a:extLst>
                <a:ext uri="{FF2B5EF4-FFF2-40B4-BE49-F238E27FC236}">
                  <a16:creationId xmlns:a16="http://schemas.microsoft.com/office/drawing/2014/main" id="{010BDFBA-188A-42BA-90F7-53358628A7AE}"/>
                </a:ext>
              </a:extLst>
            </p:cNvPr>
            <p:cNvSpPr>
              <a:spLocks noChangeArrowheads="1"/>
            </p:cNvSpPr>
            <p:nvPr/>
          </p:nvSpPr>
          <p:spPr bwMode="gray">
            <a:xfrm>
              <a:off x="2146" y="1600"/>
              <a:ext cx="589" cy="541"/>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nvGrpSpPr>
            <p:cNvPr id="57" name="Group 26">
              <a:extLst>
                <a:ext uri="{FF2B5EF4-FFF2-40B4-BE49-F238E27FC236}">
                  <a16:creationId xmlns:a16="http://schemas.microsoft.com/office/drawing/2014/main" id="{E9FB2EAD-EF43-482B-91E7-B80B9DD7E583}"/>
                </a:ext>
              </a:extLst>
            </p:cNvPr>
            <p:cNvGrpSpPr>
              <a:grpSpLocks/>
            </p:cNvGrpSpPr>
            <p:nvPr/>
          </p:nvGrpSpPr>
          <p:grpSpPr bwMode="auto">
            <a:xfrm>
              <a:off x="2155" y="1608"/>
              <a:ext cx="570" cy="523"/>
              <a:chOff x="4166" y="1706"/>
              <a:chExt cx="1252" cy="1252"/>
            </a:xfrm>
          </p:grpSpPr>
          <p:sp>
            <p:nvSpPr>
              <p:cNvPr id="59" name="Oval 27">
                <a:extLst>
                  <a:ext uri="{FF2B5EF4-FFF2-40B4-BE49-F238E27FC236}">
                    <a16:creationId xmlns:a16="http://schemas.microsoft.com/office/drawing/2014/main" id="{75F72758-2D1E-4AC1-B3F4-E552450BEE44}"/>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60" name="Oval 28">
                <a:extLst>
                  <a:ext uri="{FF2B5EF4-FFF2-40B4-BE49-F238E27FC236}">
                    <a16:creationId xmlns:a16="http://schemas.microsoft.com/office/drawing/2014/main" id="{7EAE4390-3716-4674-A8BA-5F92C4EA5A23}"/>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61" name="Oval 29">
                <a:extLst>
                  <a:ext uri="{FF2B5EF4-FFF2-40B4-BE49-F238E27FC236}">
                    <a16:creationId xmlns:a16="http://schemas.microsoft.com/office/drawing/2014/main" id="{729D4056-5862-4068-966D-0082ED299AD3}"/>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62" name="Oval 30">
                <a:extLst>
                  <a:ext uri="{FF2B5EF4-FFF2-40B4-BE49-F238E27FC236}">
                    <a16:creationId xmlns:a16="http://schemas.microsoft.com/office/drawing/2014/main" id="{1239F2AD-D83A-4271-AA98-676BAA22E9C2}"/>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sp>
          <p:nvSpPr>
            <p:cNvPr id="58" name="Text Box 31">
              <a:extLst>
                <a:ext uri="{FF2B5EF4-FFF2-40B4-BE49-F238E27FC236}">
                  <a16:creationId xmlns:a16="http://schemas.microsoft.com/office/drawing/2014/main" id="{1049BFAC-2D35-4380-BCB8-CA373EFFDB96}"/>
                </a:ext>
              </a:extLst>
            </p:cNvPr>
            <p:cNvSpPr txBox="1">
              <a:spLocks noChangeArrowheads="1"/>
            </p:cNvSpPr>
            <p:nvPr/>
          </p:nvSpPr>
          <p:spPr bwMode="gray">
            <a:xfrm>
              <a:off x="2295" y="1639"/>
              <a:ext cx="25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3200" dirty="0">
                  <a:solidFill>
                    <a:srgbClr val="000000"/>
                  </a:solidFill>
                  <a:latin typeface="Arial" panose="020B0604020202020204" pitchFamily="34" charset="0"/>
                  <a:ea typeface="宋体" panose="02010600030101010101" pitchFamily="2" charset="-122"/>
                </a:rPr>
                <a:t>1</a:t>
              </a:r>
            </a:p>
          </p:txBody>
        </p:sp>
      </p:grpSp>
      <p:grpSp>
        <p:nvGrpSpPr>
          <p:cNvPr id="63" name="Group 32">
            <a:extLst>
              <a:ext uri="{FF2B5EF4-FFF2-40B4-BE49-F238E27FC236}">
                <a16:creationId xmlns:a16="http://schemas.microsoft.com/office/drawing/2014/main" id="{20A7FE87-6089-42BF-984A-A813090A06BE}"/>
              </a:ext>
            </a:extLst>
          </p:cNvPr>
          <p:cNvGrpSpPr>
            <a:grpSpLocks/>
          </p:cNvGrpSpPr>
          <p:nvPr/>
        </p:nvGrpSpPr>
        <p:grpSpPr bwMode="auto">
          <a:xfrm>
            <a:off x="3956688" y="2028543"/>
            <a:ext cx="900000" cy="900000"/>
            <a:chOff x="3152" y="1527"/>
            <a:chExt cx="753" cy="691"/>
          </a:xfrm>
        </p:grpSpPr>
        <p:sp>
          <p:nvSpPr>
            <p:cNvPr id="64" name="Oval 33">
              <a:extLst>
                <a:ext uri="{FF2B5EF4-FFF2-40B4-BE49-F238E27FC236}">
                  <a16:creationId xmlns:a16="http://schemas.microsoft.com/office/drawing/2014/main" id="{3D960812-97FF-4B7C-A6C3-F1ECD18AF02B}"/>
                </a:ext>
              </a:extLst>
            </p:cNvPr>
            <p:cNvSpPr>
              <a:spLocks noChangeArrowheads="1"/>
            </p:cNvSpPr>
            <p:nvPr/>
          </p:nvSpPr>
          <p:spPr bwMode="gray">
            <a:xfrm>
              <a:off x="3152" y="1527"/>
              <a:ext cx="753" cy="691"/>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Arial" charset="0"/>
                <a:ea typeface="宋体" pitchFamily="2" charset="-122"/>
              </a:endParaRPr>
            </a:p>
          </p:txBody>
        </p:sp>
        <p:sp>
          <p:nvSpPr>
            <p:cNvPr id="65" name="Oval 34">
              <a:extLst>
                <a:ext uri="{FF2B5EF4-FFF2-40B4-BE49-F238E27FC236}">
                  <a16:creationId xmlns:a16="http://schemas.microsoft.com/office/drawing/2014/main" id="{DEBC170E-8529-4B3A-965C-425A2C29CECA}"/>
                </a:ext>
              </a:extLst>
            </p:cNvPr>
            <p:cNvSpPr>
              <a:spLocks noChangeArrowheads="1"/>
            </p:cNvSpPr>
            <p:nvPr/>
          </p:nvSpPr>
          <p:spPr bwMode="gray">
            <a:xfrm>
              <a:off x="3152" y="1527"/>
              <a:ext cx="753" cy="691"/>
            </a:xfrm>
            <a:prstGeom prst="ellipse">
              <a:avLst/>
            </a:prstGeom>
            <a:gradFill rotWithShape="1">
              <a:gsLst>
                <a:gs pos="0">
                  <a:schemeClr val="accent1">
                    <a:alpha val="32001"/>
                  </a:schemeClr>
                </a:gs>
                <a:gs pos="100000">
                  <a:schemeClr val="accent1">
                    <a:gamma/>
                    <a:shade val="46275"/>
                    <a:invGamma/>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Arial" charset="0"/>
                <a:ea typeface="宋体" pitchFamily="2" charset="-122"/>
              </a:endParaRPr>
            </a:p>
          </p:txBody>
        </p:sp>
        <p:sp>
          <p:nvSpPr>
            <p:cNvPr id="66" name="Oval 35">
              <a:extLst>
                <a:ext uri="{FF2B5EF4-FFF2-40B4-BE49-F238E27FC236}">
                  <a16:creationId xmlns:a16="http://schemas.microsoft.com/office/drawing/2014/main" id="{E1C108F3-3E42-44E4-9C4B-CF05F5343E51}"/>
                </a:ext>
              </a:extLst>
            </p:cNvPr>
            <p:cNvSpPr>
              <a:spLocks noChangeArrowheads="1"/>
            </p:cNvSpPr>
            <p:nvPr/>
          </p:nvSpPr>
          <p:spPr bwMode="gray">
            <a:xfrm>
              <a:off x="3201" y="1572"/>
              <a:ext cx="654" cy="601"/>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headEnd/>
              <a:tailEnd/>
            </a:ln>
            <a:effectLst/>
          </p:spPr>
          <p:txBody>
            <a:bodyPr anchor="ctr">
              <a:spAutoFit/>
            </a:bodyPr>
            <a:lstStyle/>
            <a:p>
              <a:pPr eaLnBrk="1" hangingPunct="1">
                <a:defRPr/>
              </a:pPr>
              <a:endParaRPr lang="zh-CN" altLang="en-US">
                <a:latin typeface="Arial" charset="0"/>
                <a:ea typeface="宋体" pitchFamily="2" charset="-122"/>
              </a:endParaRPr>
            </a:p>
          </p:txBody>
        </p:sp>
        <p:sp>
          <p:nvSpPr>
            <p:cNvPr id="67" name="Oval 36">
              <a:extLst>
                <a:ext uri="{FF2B5EF4-FFF2-40B4-BE49-F238E27FC236}">
                  <a16:creationId xmlns:a16="http://schemas.microsoft.com/office/drawing/2014/main" id="{4EE37428-5BD6-472E-B9A4-9EF6AB064925}"/>
                </a:ext>
              </a:extLst>
            </p:cNvPr>
            <p:cNvSpPr>
              <a:spLocks noChangeArrowheads="1"/>
            </p:cNvSpPr>
            <p:nvPr/>
          </p:nvSpPr>
          <p:spPr bwMode="gray">
            <a:xfrm>
              <a:off x="3202" y="1573"/>
              <a:ext cx="654" cy="601"/>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headEnd/>
              <a:tailEnd/>
            </a:ln>
            <a:effectLst/>
          </p:spPr>
          <p:txBody>
            <a:bodyPr anchor="ctr">
              <a:spAutoFit/>
            </a:bodyPr>
            <a:lstStyle/>
            <a:p>
              <a:pPr eaLnBrk="1" hangingPunct="1">
                <a:defRPr/>
              </a:pPr>
              <a:endParaRPr lang="zh-CN" altLang="en-US">
                <a:latin typeface="Arial" charset="0"/>
                <a:ea typeface="宋体" pitchFamily="2" charset="-122"/>
              </a:endParaRPr>
            </a:p>
          </p:txBody>
        </p:sp>
        <p:sp>
          <p:nvSpPr>
            <p:cNvPr id="68" name="Oval 37">
              <a:extLst>
                <a:ext uri="{FF2B5EF4-FFF2-40B4-BE49-F238E27FC236}">
                  <a16:creationId xmlns:a16="http://schemas.microsoft.com/office/drawing/2014/main" id="{E43F5EE8-428E-4013-BB96-08D37A870F58}"/>
                </a:ext>
              </a:extLst>
            </p:cNvPr>
            <p:cNvSpPr>
              <a:spLocks noChangeArrowheads="1"/>
            </p:cNvSpPr>
            <p:nvPr/>
          </p:nvSpPr>
          <p:spPr bwMode="gray">
            <a:xfrm>
              <a:off x="3234" y="1602"/>
              <a:ext cx="588" cy="541"/>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nvGrpSpPr>
            <p:cNvPr id="69" name="Group 38">
              <a:extLst>
                <a:ext uri="{FF2B5EF4-FFF2-40B4-BE49-F238E27FC236}">
                  <a16:creationId xmlns:a16="http://schemas.microsoft.com/office/drawing/2014/main" id="{D6850C25-9F47-44A4-9460-FDD5ACDC2589}"/>
                </a:ext>
              </a:extLst>
            </p:cNvPr>
            <p:cNvGrpSpPr>
              <a:grpSpLocks/>
            </p:cNvGrpSpPr>
            <p:nvPr/>
          </p:nvGrpSpPr>
          <p:grpSpPr bwMode="auto">
            <a:xfrm>
              <a:off x="3243" y="1608"/>
              <a:ext cx="570" cy="524"/>
              <a:chOff x="4166" y="1706"/>
              <a:chExt cx="1252" cy="1252"/>
            </a:xfrm>
          </p:grpSpPr>
          <p:sp>
            <p:nvSpPr>
              <p:cNvPr id="71" name="Oval 39">
                <a:extLst>
                  <a:ext uri="{FF2B5EF4-FFF2-40B4-BE49-F238E27FC236}">
                    <a16:creationId xmlns:a16="http://schemas.microsoft.com/office/drawing/2014/main" id="{8C550FDA-157A-4A5B-AABC-E16AC93375E3}"/>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72" name="Oval 40">
                <a:extLst>
                  <a:ext uri="{FF2B5EF4-FFF2-40B4-BE49-F238E27FC236}">
                    <a16:creationId xmlns:a16="http://schemas.microsoft.com/office/drawing/2014/main" id="{F2727752-ECD7-4DBB-9728-3BD81985E471}"/>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73" name="Oval 41">
                <a:extLst>
                  <a:ext uri="{FF2B5EF4-FFF2-40B4-BE49-F238E27FC236}">
                    <a16:creationId xmlns:a16="http://schemas.microsoft.com/office/drawing/2014/main" id="{600E42DC-5FBB-4D85-8BBD-2A84CB49FA66}"/>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74" name="Oval 42">
                <a:extLst>
                  <a:ext uri="{FF2B5EF4-FFF2-40B4-BE49-F238E27FC236}">
                    <a16:creationId xmlns:a16="http://schemas.microsoft.com/office/drawing/2014/main" id="{DB0CD9D9-62CB-498F-B3E5-E485E6746D7B}"/>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sp>
          <p:nvSpPr>
            <p:cNvPr id="70" name="Text Box 43">
              <a:extLst>
                <a:ext uri="{FF2B5EF4-FFF2-40B4-BE49-F238E27FC236}">
                  <a16:creationId xmlns:a16="http://schemas.microsoft.com/office/drawing/2014/main" id="{67A1B116-BA39-42F7-B059-C557C5C80E6F}"/>
                </a:ext>
              </a:extLst>
            </p:cNvPr>
            <p:cNvSpPr txBox="1">
              <a:spLocks noChangeArrowheads="1"/>
            </p:cNvSpPr>
            <p:nvPr/>
          </p:nvSpPr>
          <p:spPr bwMode="gray">
            <a:xfrm>
              <a:off x="3392" y="1658"/>
              <a:ext cx="25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3200" dirty="0">
                  <a:solidFill>
                    <a:srgbClr val="000000"/>
                  </a:solidFill>
                  <a:latin typeface="Arial" panose="020B0604020202020204" pitchFamily="34" charset="0"/>
                  <a:ea typeface="宋体" panose="02010600030101010101" pitchFamily="2" charset="-122"/>
                </a:rPr>
                <a:t>2</a:t>
              </a:r>
            </a:p>
          </p:txBody>
        </p:sp>
      </p:grpSp>
      <p:grpSp>
        <p:nvGrpSpPr>
          <p:cNvPr id="75" name="Group 44">
            <a:extLst>
              <a:ext uri="{FF2B5EF4-FFF2-40B4-BE49-F238E27FC236}">
                <a16:creationId xmlns:a16="http://schemas.microsoft.com/office/drawing/2014/main" id="{4F053723-1FFA-4687-ADDF-04FB95716563}"/>
              </a:ext>
            </a:extLst>
          </p:cNvPr>
          <p:cNvGrpSpPr>
            <a:grpSpLocks/>
          </p:cNvGrpSpPr>
          <p:nvPr/>
        </p:nvGrpSpPr>
        <p:grpSpPr bwMode="auto">
          <a:xfrm>
            <a:off x="6979072" y="2012951"/>
            <a:ext cx="900000" cy="900000"/>
            <a:chOff x="4240" y="1527"/>
            <a:chExt cx="752" cy="691"/>
          </a:xfrm>
        </p:grpSpPr>
        <p:sp>
          <p:nvSpPr>
            <p:cNvPr id="76" name="Oval 45">
              <a:extLst>
                <a:ext uri="{FF2B5EF4-FFF2-40B4-BE49-F238E27FC236}">
                  <a16:creationId xmlns:a16="http://schemas.microsoft.com/office/drawing/2014/main" id="{B73973B9-41AA-43C3-A313-5A8FE74EAAA6}"/>
                </a:ext>
              </a:extLst>
            </p:cNvPr>
            <p:cNvSpPr>
              <a:spLocks noChangeArrowheads="1"/>
            </p:cNvSpPr>
            <p:nvPr/>
          </p:nvSpPr>
          <p:spPr bwMode="gray">
            <a:xfrm>
              <a:off x="4240" y="1527"/>
              <a:ext cx="752" cy="69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Arial" charset="0"/>
                <a:ea typeface="宋体" pitchFamily="2" charset="-122"/>
              </a:endParaRPr>
            </a:p>
          </p:txBody>
        </p:sp>
        <p:sp>
          <p:nvSpPr>
            <p:cNvPr id="77" name="Oval 46">
              <a:extLst>
                <a:ext uri="{FF2B5EF4-FFF2-40B4-BE49-F238E27FC236}">
                  <a16:creationId xmlns:a16="http://schemas.microsoft.com/office/drawing/2014/main" id="{4DDCDF7C-7634-44A7-B315-F1CF98D47355}"/>
                </a:ext>
              </a:extLst>
            </p:cNvPr>
            <p:cNvSpPr>
              <a:spLocks noChangeArrowheads="1"/>
            </p:cNvSpPr>
            <p:nvPr/>
          </p:nvSpPr>
          <p:spPr bwMode="gray">
            <a:xfrm>
              <a:off x="4240" y="1527"/>
              <a:ext cx="752" cy="691"/>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anchor="ctr">
              <a:spAutoFit/>
            </a:bodyPr>
            <a:lstStyle/>
            <a:p>
              <a:pPr eaLnBrk="1" hangingPunct="1">
                <a:defRPr/>
              </a:pPr>
              <a:endParaRPr lang="zh-CN" altLang="en-US">
                <a:latin typeface="Arial" charset="0"/>
                <a:ea typeface="宋体" pitchFamily="2" charset="-122"/>
              </a:endParaRPr>
            </a:p>
          </p:txBody>
        </p:sp>
        <p:sp>
          <p:nvSpPr>
            <p:cNvPr id="78" name="Oval 47">
              <a:extLst>
                <a:ext uri="{FF2B5EF4-FFF2-40B4-BE49-F238E27FC236}">
                  <a16:creationId xmlns:a16="http://schemas.microsoft.com/office/drawing/2014/main" id="{3330633A-B8E7-48AB-9192-522B121B989C}"/>
                </a:ext>
              </a:extLst>
            </p:cNvPr>
            <p:cNvSpPr>
              <a:spLocks noChangeArrowheads="1"/>
            </p:cNvSpPr>
            <p:nvPr/>
          </p:nvSpPr>
          <p:spPr bwMode="gray">
            <a:xfrm>
              <a:off x="4289" y="1572"/>
              <a:ext cx="654" cy="6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zh-CN" altLang="en-US">
                <a:latin typeface="Arial" charset="0"/>
                <a:ea typeface="宋体" pitchFamily="2" charset="-122"/>
              </a:endParaRPr>
            </a:p>
          </p:txBody>
        </p:sp>
        <p:sp>
          <p:nvSpPr>
            <p:cNvPr id="79" name="Oval 48">
              <a:extLst>
                <a:ext uri="{FF2B5EF4-FFF2-40B4-BE49-F238E27FC236}">
                  <a16:creationId xmlns:a16="http://schemas.microsoft.com/office/drawing/2014/main" id="{5A5021D8-4BA7-4423-9969-9FFBC42F4969}"/>
                </a:ext>
              </a:extLst>
            </p:cNvPr>
            <p:cNvSpPr>
              <a:spLocks noChangeArrowheads="1"/>
            </p:cNvSpPr>
            <p:nvPr/>
          </p:nvSpPr>
          <p:spPr bwMode="gray">
            <a:xfrm>
              <a:off x="4300" y="1576"/>
              <a:ext cx="654" cy="600"/>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eaLnBrk="1" hangingPunct="1">
                <a:defRPr/>
              </a:pPr>
              <a:endParaRPr lang="zh-CN" altLang="en-US">
                <a:latin typeface="Arial" charset="0"/>
                <a:ea typeface="宋体" pitchFamily="2" charset="-122"/>
              </a:endParaRPr>
            </a:p>
          </p:txBody>
        </p:sp>
        <p:sp>
          <p:nvSpPr>
            <p:cNvPr id="80" name="Oval 49">
              <a:extLst>
                <a:ext uri="{FF2B5EF4-FFF2-40B4-BE49-F238E27FC236}">
                  <a16:creationId xmlns:a16="http://schemas.microsoft.com/office/drawing/2014/main" id="{AB1F9657-94F1-4958-A6EC-60A9A6D80A7C}"/>
                </a:ext>
              </a:extLst>
            </p:cNvPr>
            <p:cNvSpPr>
              <a:spLocks noChangeArrowheads="1"/>
            </p:cNvSpPr>
            <p:nvPr/>
          </p:nvSpPr>
          <p:spPr bwMode="gray">
            <a:xfrm>
              <a:off x="4324" y="1602"/>
              <a:ext cx="589" cy="541"/>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nvGrpSpPr>
            <p:cNvPr id="81" name="Group 50">
              <a:extLst>
                <a:ext uri="{FF2B5EF4-FFF2-40B4-BE49-F238E27FC236}">
                  <a16:creationId xmlns:a16="http://schemas.microsoft.com/office/drawing/2014/main" id="{7FA37B6D-4B18-4D8C-B1E5-2802E3428D0C}"/>
                </a:ext>
              </a:extLst>
            </p:cNvPr>
            <p:cNvGrpSpPr>
              <a:grpSpLocks/>
            </p:cNvGrpSpPr>
            <p:nvPr/>
          </p:nvGrpSpPr>
          <p:grpSpPr bwMode="auto">
            <a:xfrm>
              <a:off x="4334" y="1608"/>
              <a:ext cx="571" cy="524"/>
              <a:chOff x="4166" y="1706"/>
              <a:chExt cx="1252" cy="1252"/>
            </a:xfrm>
          </p:grpSpPr>
          <p:sp>
            <p:nvSpPr>
              <p:cNvPr id="83" name="Oval 51">
                <a:extLst>
                  <a:ext uri="{FF2B5EF4-FFF2-40B4-BE49-F238E27FC236}">
                    <a16:creationId xmlns:a16="http://schemas.microsoft.com/office/drawing/2014/main" id="{A559E677-FF35-4849-835C-19ADE050CDA4}"/>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84" name="Oval 52">
                <a:extLst>
                  <a:ext uri="{FF2B5EF4-FFF2-40B4-BE49-F238E27FC236}">
                    <a16:creationId xmlns:a16="http://schemas.microsoft.com/office/drawing/2014/main" id="{E8A9C073-15ED-4DB3-8642-72456FFE6E79}"/>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85" name="Oval 53">
                <a:extLst>
                  <a:ext uri="{FF2B5EF4-FFF2-40B4-BE49-F238E27FC236}">
                    <a16:creationId xmlns:a16="http://schemas.microsoft.com/office/drawing/2014/main" id="{4E7D21FD-23D6-466A-9C7A-94AF1263B6E4}"/>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86" name="Oval 54">
                <a:extLst>
                  <a:ext uri="{FF2B5EF4-FFF2-40B4-BE49-F238E27FC236}">
                    <a16:creationId xmlns:a16="http://schemas.microsoft.com/office/drawing/2014/main" id="{9E878439-019F-4AE0-969E-BA2894D73B79}"/>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sp>
          <p:nvSpPr>
            <p:cNvPr id="82" name="Text Box 55">
              <a:extLst>
                <a:ext uri="{FF2B5EF4-FFF2-40B4-BE49-F238E27FC236}">
                  <a16:creationId xmlns:a16="http://schemas.microsoft.com/office/drawing/2014/main" id="{8357D1BF-6520-4096-AB7F-C3E97C3F85DC}"/>
                </a:ext>
              </a:extLst>
            </p:cNvPr>
            <p:cNvSpPr txBox="1">
              <a:spLocks noChangeArrowheads="1"/>
            </p:cNvSpPr>
            <p:nvPr/>
          </p:nvSpPr>
          <p:spPr bwMode="gray">
            <a:xfrm>
              <a:off x="4487" y="1663"/>
              <a:ext cx="25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3200" dirty="0">
                  <a:solidFill>
                    <a:srgbClr val="000000"/>
                  </a:solidFill>
                  <a:latin typeface="Arial" panose="020B0604020202020204" pitchFamily="34" charset="0"/>
                  <a:ea typeface="宋体" panose="02010600030101010101" pitchFamily="2" charset="-122"/>
                </a:rPr>
                <a:t>3</a:t>
              </a:r>
            </a:p>
          </p:txBody>
        </p:sp>
      </p:grpSp>
      <p:sp>
        <p:nvSpPr>
          <p:cNvPr id="9" name="AutoShape 18">
            <a:extLst>
              <a:ext uri="{FF2B5EF4-FFF2-40B4-BE49-F238E27FC236}">
                <a16:creationId xmlns:a16="http://schemas.microsoft.com/office/drawing/2014/main" id="{B43307A4-237B-4DA8-9270-2C0ABD076283}"/>
              </a:ext>
            </a:extLst>
          </p:cNvPr>
          <p:cNvSpPr>
            <a:spLocks noChangeArrowheads="1"/>
          </p:cNvSpPr>
          <p:nvPr/>
        </p:nvSpPr>
        <p:spPr bwMode="gray">
          <a:xfrm>
            <a:off x="2946771" y="2320383"/>
            <a:ext cx="279400" cy="292100"/>
          </a:xfrm>
          <a:prstGeom prst="chevron">
            <a:avLst>
              <a:gd name="adj" fmla="val 52514"/>
            </a:avLst>
          </a:prstGeom>
          <a:solidFill>
            <a:schemeClr val="accent1"/>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10" name="AutoShape 19">
            <a:extLst>
              <a:ext uri="{FF2B5EF4-FFF2-40B4-BE49-F238E27FC236}">
                <a16:creationId xmlns:a16="http://schemas.microsoft.com/office/drawing/2014/main" id="{C7A9516F-ABD1-4CC9-BD75-3F3609E40D80}"/>
              </a:ext>
            </a:extLst>
          </p:cNvPr>
          <p:cNvSpPr>
            <a:spLocks noChangeArrowheads="1"/>
          </p:cNvSpPr>
          <p:nvPr/>
        </p:nvSpPr>
        <p:spPr bwMode="gray">
          <a:xfrm>
            <a:off x="5940152" y="2332493"/>
            <a:ext cx="279400" cy="292100"/>
          </a:xfrm>
          <a:prstGeom prst="chevron">
            <a:avLst>
              <a:gd name="adj" fmla="val 52514"/>
            </a:avLst>
          </a:prstGeom>
          <a:solidFill>
            <a:schemeClr val="hlink"/>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a:extLst>
              <a:ext uri="{FF2B5EF4-FFF2-40B4-BE49-F238E27FC236}">
                <a16:creationId xmlns:a16="http://schemas.microsoft.com/office/drawing/2014/main" id="{DF0F6D76-4A33-4E36-91DD-86B7E9DCC5A4}"/>
              </a:ext>
            </a:extLst>
          </p:cNvPr>
          <p:cNvSpPr>
            <a:spLocks noGrp="1" noChangeArrowheads="1"/>
          </p:cNvSpPr>
          <p:nvPr>
            <p:ph type="body" idx="1"/>
          </p:nvPr>
        </p:nvSpPr>
        <p:spPr>
          <a:xfrm>
            <a:off x="357188" y="642940"/>
            <a:ext cx="8356600" cy="5348287"/>
          </a:xfrm>
        </p:spPr>
        <p:txBody>
          <a:bodyPr/>
          <a:lstStyle/>
          <a:p>
            <a:pPr eaLnBrk="1" hangingPunct="1"/>
            <a:r>
              <a:rPr lang="zh-CN" altLang="en-US" sz="3600" dirty="0">
                <a:solidFill>
                  <a:srgbClr val="000099"/>
                </a:solidFill>
                <a:latin typeface="微软雅黑" panose="020B0503020204020204" pitchFamily="34" charset="-122"/>
                <a:ea typeface="微软雅黑" panose="020B0503020204020204" pitchFamily="34" charset="-122"/>
              </a:rPr>
              <a:t>种群密度的调查方法：</a:t>
            </a:r>
          </a:p>
          <a:p>
            <a:pPr eaLnBrk="1" hangingPunct="1">
              <a:buFont typeface="Wingdings" panose="05000000000000000000" pitchFamily="2" charset="2"/>
              <a:buNone/>
            </a:pPr>
            <a:endParaRPr lang="zh-CN" altLang="en-US" sz="3200" dirty="0">
              <a:solidFill>
                <a:srgbClr val="000099"/>
              </a:solidFill>
              <a:latin typeface="微软雅黑" panose="020B0503020204020204" pitchFamily="34" charset="-122"/>
              <a:ea typeface="微软雅黑" panose="020B0503020204020204" pitchFamily="34" charset="-122"/>
            </a:endParaRPr>
          </a:p>
          <a:p>
            <a:pPr lvl="1" eaLnBrk="1" hangingPunct="1">
              <a:lnSpc>
                <a:spcPct val="120000"/>
              </a:lnSpc>
              <a:buClrTx/>
              <a:buFont typeface="Wingdings" panose="05000000000000000000" pitchFamily="2" charset="2"/>
              <a:buChar char="Ø"/>
            </a:pPr>
            <a:r>
              <a:rPr lang="zh-CN" altLang="en-US" sz="3200"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标志重捕法</a:t>
            </a:r>
            <a:r>
              <a:rPr lang="zh-CN" altLang="en-US" sz="2800" b="1" dirty="0">
                <a:solidFill>
                  <a:srgbClr val="000000"/>
                </a:solidFill>
                <a:latin typeface="微软雅黑" panose="020B0503020204020204" pitchFamily="34" charset="-122"/>
                <a:ea typeface="微软雅黑" panose="020B0503020204020204" pitchFamily="34" charset="-122"/>
              </a:rPr>
              <a:t>：在种群的活动范围内，</a:t>
            </a:r>
            <a:r>
              <a:rPr lang="zh-CN" altLang="en-US" sz="2800" b="1" dirty="0">
                <a:solidFill>
                  <a:srgbClr val="FF0000"/>
                </a:solidFill>
                <a:latin typeface="微软雅黑" panose="020B0503020204020204" pitchFamily="34" charset="-122"/>
                <a:ea typeface="微软雅黑" panose="020B0503020204020204" pitchFamily="34" charset="-122"/>
              </a:rPr>
              <a:t>捕获</a:t>
            </a:r>
            <a:r>
              <a:rPr lang="zh-CN" altLang="en-US" sz="2800" b="1" dirty="0">
                <a:solidFill>
                  <a:srgbClr val="000000"/>
                </a:solidFill>
                <a:latin typeface="微软雅黑" panose="020B0503020204020204" pitchFamily="34" charset="-122"/>
                <a:ea typeface="微软雅黑" panose="020B0503020204020204" pitchFamily="34" charset="-122"/>
              </a:rPr>
              <a:t>一部分个体，做上</a:t>
            </a:r>
            <a:r>
              <a:rPr lang="zh-CN" altLang="en-US" sz="2800" b="1" dirty="0">
                <a:solidFill>
                  <a:srgbClr val="FF0000"/>
                </a:solidFill>
                <a:latin typeface="微软雅黑" panose="020B0503020204020204" pitchFamily="34" charset="-122"/>
                <a:ea typeface="微软雅黑" panose="020B0503020204020204" pitchFamily="34" charset="-122"/>
              </a:rPr>
              <a:t>标记</a:t>
            </a:r>
            <a:r>
              <a:rPr lang="zh-CN" altLang="en-US" sz="2800" b="1" dirty="0">
                <a:solidFill>
                  <a:srgbClr val="000000"/>
                </a:solidFill>
                <a:latin typeface="微软雅黑" panose="020B0503020204020204" pitchFamily="34" charset="-122"/>
                <a:ea typeface="微软雅黑" panose="020B0503020204020204" pitchFamily="34" charset="-122"/>
              </a:rPr>
              <a:t>后再</a:t>
            </a:r>
            <a:r>
              <a:rPr lang="zh-CN" altLang="en-US" sz="2800" b="1" dirty="0">
                <a:solidFill>
                  <a:srgbClr val="FF0000"/>
                </a:solidFill>
                <a:latin typeface="微软雅黑" panose="020B0503020204020204" pitchFamily="34" charset="-122"/>
                <a:ea typeface="微软雅黑" panose="020B0503020204020204" pitchFamily="34" charset="-122"/>
              </a:rPr>
              <a:t>放回</a:t>
            </a:r>
            <a:r>
              <a:rPr lang="zh-CN" altLang="en-US" sz="2800" b="1" dirty="0">
                <a:solidFill>
                  <a:srgbClr val="000000"/>
                </a:solidFill>
                <a:latin typeface="微软雅黑" panose="020B0503020204020204" pitchFamily="34" charset="-122"/>
                <a:ea typeface="微软雅黑" panose="020B0503020204020204" pitchFamily="34" charset="-122"/>
              </a:rPr>
              <a:t>原处，</a:t>
            </a:r>
            <a:r>
              <a:rPr lang="zh-CN" altLang="en-US" sz="2800" b="1" dirty="0">
                <a:solidFill>
                  <a:srgbClr val="FF0000"/>
                </a:solidFill>
                <a:latin typeface="微软雅黑" panose="020B0503020204020204" pitchFamily="34" charset="-122"/>
                <a:ea typeface="微软雅黑" panose="020B0503020204020204" pitchFamily="34" charset="-122"/>
              </a:rPr>
              <a:t>一段时间</a:t>
            </a:r>
            <a:r>
              <a:rPr lang="zh-CN" altLang="en-US" sz="2800" b="1" dirty="0">
                <a:solidFill>
                  <a:srgbClr val="000000"/>
                </a:solidFill>
                <a:latin typeface="微软雅黑" panose="020B0503020204020204" pitchFamily="34" charset="-122"/>
                <a:ea typeface="微软雅黑" panose="020B0503020204020204" pitchFamily="34" charset="-122"/>
              </a:rPr>
              <a:t>后再</a:t>
            </a:r>
            <a:r>
              <a:rPr lang="zh-CN" altLang="en-US" sz="2800" b="1" dirty="0">
                <a:solidFill>
                  <a:srgbClr val="FF0000"/>
                </a:solidFill>
                <a:latin typeface="微软雅黑" panose="020B0503020204020204" pitchFamily="34" charset="-122"/>
                <a:ea typeface="微软雅黑" panose="020B0503020204020204" pitchFamily="34" charset="-122"/>
              </a:rPr>
              <a:t>重捕</a:t>
            </a:r>
            <a:r>
              <a:rPr lang="zh-CN" altLang="en-US" sz="2800" b="1" dirty="0">
                <a:solidFill>
                  <a:srgbClr val="000000"/>
                </a:solidFill>
                <a:latin typeface="微软雅黑" panose="020B0503020204020204" pitchFamily="34" charset="-122"/>
                <a:ea typeface="微软雅黑" panose="020B0503020204020204" pitchFamily="34" charset="-122"/>
              </a:rPr>
              <a:t>，根据重捕的动物中标记个体数占总个体数的比例，来估计种群密度。</a:t>
            </a:r>
            <a:endParaRPr lang="en-US" altLang="zh-CN" sz="2800" b="1" dirty="0">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endParaRPr lang="zh-CN" altLang="en-US" dirty="0">
              <a:solidFill>
                <a:srgbClr val="000000"/>
              </a:solidFill>
              <a:latin typeface="微软雅黑" panose="020B0503020204020204" pitchFamily="34" charset="-122"/>
              <a:ea typeface="微软雅黑" panose="020B0503020204020204" pitchFamily="34" charset="-122"/>
            </a:endParaRPr>
          </a:p>
          <a:p>
            <a:pPr eaLnBrk="1" hangingPunct="1">
              <a:lnSpc>
                <a:spcPct val="130000"/>
              </a:lnSpc>
              <a:spcBef>
                <a:spcPct val="0"/>
              </a:spcBef>
              <a:buFont typeface="Wingdings" panose="05000000000000000000" pitchFamily="2" charset="2"/>
              <a:buNone/>
            </a:pPr>
            <a:r>
              <a:rPr lang="en-US" altLang="zh-CN"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使用范围：活动能力强和范围大的</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动物</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005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163">
                                            <p:txEl>
                                              <p:pRg st="4" end="4"/>
                                            </p:txEl>
                                          </p:spTgt>
                                        </p:tgtEl>
                                        <p:attrNameLst>
                                          <p:attrName>style.visibility</p:attrName>
                                        </p:attrNameLst>
                                      </p:cBhvr>
                                      <p:to>
                                        <p:strVal val="visible"/>
                                      </p:to>
                                    </p:set>
                                    <p:animEffect transition="in" filter="blinds(horizontal)">
                                      <p:cBhvr>
                                        <p:cTn id="7" dur="500"/>
                                        <p:tgtEl>
                                          <p:spTgt spid="921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FC4A82-397E-4658-A278-E5CB9FD2F370}"/>
              </a:ext>
            </a:extLst>
          </p:cNvPr>
          <p:cNvPicPr>
            <a:picLocks noChangeAspect="1"/>
          </p:cNvPicPr>
          <p:nvPr/>
        </p:nvPicPr>
        <p:blipFill>
          <a:blip r:embed="rId2"/>
          <a:stretch>
            <a:fillRect/>
          </a:stretch>
        </p:blipFill>
        <p:spPr>
          <a:xfrm>
            <a:off x="0" y="86730"/>
            <a:ext cx="9144000" cy="6684540"/>
          </a:xfrm>
          <a:prstGeom prst="rect">
            <a:avLst/>
          </a:prstGeom>
        </p:spPr>
      </p:pic>
    </p:spTree>
    <p:extLst>
      <p:ext uri="{BB962C8B-B14F-4D97-AF65-F5344CB8AC3E}">
        <p14:creationId xmlns:p14="http://schemas.microsoft.com/office/powerpoint/2010/main" val="3902232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Group 5">
            <a:extLst>
              <a:ext uri="{FF2B5EF4-FFF2-40B4-BE49-F238E27FC236}">
                <a16:creationId xmlns:a16="http://schemas.microsoft.com/office/drawing/2014/main" id="{C939D0A8-D348-4092-8330-022C9EFD53BF}"/>
              </a:ext>
            </a:extLst>
          </p:cNvPr>
          <p:cNvGrpSpPr>
            <a:grpSpLocks/>
          </p:cNvGrpSpPr>
          <p:nvPr/>
        </p:nvGrpSpPr>
        <p:grpSpPr bwMode="auto">
          <a:xfrm>
            <a:off x="857252" y="1857377"/>
            <a:ext cx="4786313" cy="1547813"/>
            <a:chOff x="969" y="2448"/>
            <a:chExt cx="3015" cy="975"/>
          </a:xfrm>
        </p:grpSpPr>
        <p:sp>
          <p:nvSpPr>
            <p:cNvPr id="30728" name="Text Box 6">
              <a:extLst>
                <a:ext uri="{FF2B5EF4-FFF2-40B4-BE49-F238E27FC236}">
                  <a16:creationId xmlns:a16="http://schemas.microsoft.com/office/drawing/2014/main" id="{69BB34B1-5B4E-4BD3-8C1D-9A583595FC0C}"/>
                </a:ext>
              </a:extLst>
            </p:cNvPr>
            <p:cNvSpPr txBox="1">
              <a:spLocks noChangeArrowheads="1"/>
            </p:cNvSpPr>
            <p:nvPr/>
          </p:nvSpPr>
          <p:spPr bwMode="auto">
            <a:xfrm>
              <a:off x="969" y="2736"/>
              <a:ext cx="6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4400" dirty="0">
                  <a:solidFill>
                    <a:schemeClr val="tx1"/>
                  </a:solidFill>
                  <a:latin typeface="Arial" panose="020B0604020202020204" pitchFamily="34" charset="0"/>
                  <a:ea typeface="微软雅黑" panose="020B0503020204020204" pitchFamily="34" charset="-122"/>
                  <a:cs typeface="Arial" panose="020B0604020202020204" pitchFamily="34" charset="0"/>
                </a:rPr>
                <a:t>N=</a:t>
              </a:r>
            </a:p>
          </p:txBody>
        </p:sp>
        <p:sp>
          <p:nvSpPr>
            <p:cNvPr id="30729" name="Line 7">
              <a:extLst>
                <a:ext uri="{FF2B5EF4-FFF2-40B4-BE49-F238E27FC236}">
                  <a16:creationId xmlns:a16="http://schemas.microsoft.com/office/drawing/2014/main" id="{17BA2491-7659-4DDC-B36D-D92B1CDEEA64}"/>
                </a:ext>
              </a:extLst>
            </p:cNvPr>
            <p:cNvSpPr>
              <a:spLocks noChangeShapeType="1"/>
            </p:cNvSpPr>
            <p:nvPr/>
          </p:nvSpPr>
          <p:spPr bwMode="auto">
            <a:xfrm>
              <a:off x="1584" y="2976"/>
              <a:ext cx="1401" cy="1"/>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cs typeface="Arial" panose="020B0604020202020204" pitchFamily="34" charset="0"/>
              </a:endParaRPr>
            </a:p>
          </p:txBody>
        </p:sp>
        <p:sp>
          <p:nvSpPr>
            <p:cNvPr id="30730" name="Text Box 8">
              <a:extLst>
                <a:ext uri="{FF2B5EF4-FFF2-40B4-BE49-F238E27FC236}">
                  <a16:creationId xmlns:a16="http://schemas.microsoft.com/office/drawing/2014/main" id="{4DC81573-50F3-4488-B06F-D82127D7FD94}"/>
                </a:ext>
              </a:extLst>
            </p:cNvPr>
            <p:cNvSpPr txBox="1">
              <a:spLocks noChangeArrowheads="1"/>
            </p:cNvSpPr>
            <p:nvPr/>
          </p:nvSpPr>
          <p:spPr bwMode="auto">
            <a:xfrm>
              <a:off x="1680" y="2496"/>
              <a:ext cx="23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endParaRPr lang="zh-CN" altLang="en-US" sz="1800" b="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30731" name="Text Box 9">
              <a:extLst>
                <a:ext uri="{FF2B5EF4-FFF2-40B4-BE49-F238E27FC236}">
                  <a16:creationId xmlns:a16="http://schemas.microsoft.com/office/drawing/2014/main" id="{0F39B440-2B03-4FB6-8797-5D773F2C0657}"/>
                </a:ext>
              </a:extLst>
            </p:cNvPr>
            <p:cNvSpPr txBox="1">
              <a:spLocks noChangeArrowheads="1"/>
            </p:cNvSpPr>
            <p:nvPr/>
          </p:nvSpPr>
          <p:spPr bwMode="auto">
            <a:xfrm>
              <a:off x="1756" y="2448"/>
              <a:ext cx="1133"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4400" dirty="0" err="1">
                  <a:solidFill>
                    <a:schemeClr val="tx1"/>
                  </a:solidFill>
                  <a:latin typeface="Arial" panose="020B0604020202020204" pitchFamily="34" charset="0"/>
                  <a:ea typeface="微软雅黑" panose="020B0503020204020204" pitchFamily="34" charset="-122"/>
                  <a:cs typeface="Arial" panose="020B0604020202020204" pitchFamily="34" charset="0"/>
                </a:rPr>
                <a:t>M×n</a:t>
              </a:r>
              <a:endParaRPr lang="en-US" altLang="zh-CN" sz="44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30732" name="Text Box 10">
              <a:extLst>
                <a:ext uri="{FF2B5EF4-FFF2-40B4-BE49-F238E27FC236}">
                  <a16:creationId xmlns:a16="http://schemas.microsoft.com/office/drawing/2014/main" id="{C4CD4367-99B1-4000-A1B7-ECBCECF87664}"/>
                </a:ext>
              </a:extLst>
            </p:cNvPr>
            <p:cNvSpPr txBox="1">
              <a:spLocks noChangeArrowheads="1"/>
            </p:cNvSpPr>
            <p:nvPr/>
          </p:nvSpPr>
          <p:spPr bwMode="auto">
            <a:xfrm>
              <a:off x="1959" y="2943"/>
              <a:ext cx="49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zh-CN" sz="4400" dirty="0">
                  <a:solidFill>
                    <a:schemeClr val="tx1"/>
                  </a:solidFill>
                  <a:latin typeface="Arial" panose="020B0604020202020204" pitchFamily="34" charset="0"/>
                  <a:ea typeface="微软雅黑" panose="020B0503020204020204" pitchFamily="34" charset="-122"/>
                  <a:cs typeface="Arial" panose="020B0604020202020204" pitchFamily="34" charset="0"/>
                </a:rPr>
                <a:t>m</a:t>
              </a:r>
            </a:p>
          </p:txBody>
        </p:sp>
      </p:grpSp>
      <p:sp>
        <p:nvSpPr>
          <p:cNvPr id="30723" name="Rectangle 11">
            <a:extLst>
              <a:ext uri="{FF2B5EF4-FFF2-40B4-BE49-F238E27FC236}">
                <a16:creationId xmlns:a16="http://schemas.microsoft.com/office/drawing/2014/main" id="{0B3E674A-C0D9-4D69-AA10-8D9256330F54}"/>
              </a:ext>
            </a:extLst>
          </p:cNvPr>
          <p:cNvSpPr>
            <a:spLocks noChangeArrowheads="1"/>
          </p:cNvSpPr>
          <p:nvPr/>
        </p:nvSpPr>
        <p:spPr bwMode="auto">
          <a:xfrm>
            <a:off x="5000625" y="1214438"/>
            <a:ext cx="36195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en-US" altLang="zh-CN">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en-US">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：种群数量</a:t>
            </a:r>
          </a:p>
          <a:p>
            <a:pPr eaLnBrk="1" hangingPunct="1">
              <a:lnSpc>
                <a:spcPct val="150000"/>
              </a:lnSpc>
              <a:spcBef>
                <a:spcPct val="0"/>
              </a:spcBef>
              <a:buClrTx/>
              <a:buFontTx/>
              <a:buNone/>
            </a:pPr>
            <a:r>
              <a:rPr lang="en-US" altLang="zh-CN">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M: </a:t>
            </a:r>
            <a:r>
              <a:rPr lang="zh-CN" altLang="en-US">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标记个体数</a:t>
            </a:r>
          </a:p>
          <a:p>
            <a:pPr eaLnBrk="1" hangingPunct="1">
              <a:lnSpc>
                <a:spcPct val="150000"/>
              </a:lnSpc>
              <a:spcBef>
                <a:spcPct val="0"/>
              </a:spcBef>
              <a:buClrTx/>
              <a:buFontTx/>
              <a:buNone/>
            </a:pPr>
            <a:r>
              <a:rPr lang="en-US" altLang="zh-CN">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n: </a:t>
            </a:r>
            <a:r>
              <a:rPr lang="zh-CN" altLang="en-US">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重捕个体数</a:t>
            </a:r>
          </a:p>
          <a:p>
            <a:pPr eaLnBrk="1" hangingPunct="1">
              <a:lnSpc>
                <a:spcPct val="150000"/>
              </a:lnSpc>
              <a:spcBef>
                <a:spcPct val="0"/>
              </a:spcBef>
              <a:buClrTx/>
              <a:buFontTx/>
              <a:buNone/>
            </a:pPr>
            <a:r>
              <a:rPr lang="en-US" altLang="zh-CN">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m: </a:t>
            </a:r>
            <a:r>
              <a:rPr lang="zh-CN" altLang="en-US">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重捕中被标记数量</a:t>
            </a:r>
          </a:p>
        </p:txBody>
      </p:sp>
      <p:sp>
        <p:nvSpPr>
          <p:cNvPr id="30724" name="矩形 8">
            <a:extLst>
              <a:ext uri="{FF2B5EF4-FFF2-40B4-BE49-F238E27FC236}">
                <a16:creationId xmlns:a16="http://schemas.microsoft.com/office/drawing/2014/main" id="{026DE642-5C3F-436E-AAE1-D6A506013944}"/>
              </a:ext>
            </a:extLst>
          </p:cNvPr>
          <p:cNvSpPr>
            <a:spLocks noChangeArrowheads="1"/>
          </p:cNvSpPr>
          <p:nvPr/>
        </p:nvSpPr>
        <p:spPr bwMode="auto">
          <a:xfrm>
            <a:off x="3192465" y="333375"/>
            <a:ext cx="21685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150000"/>
              </a:lnSpc>
              <a:spcBef>
                <a:spcPct val="0"/>
              </a:spcBef>
              <a:buClrTx/>
              <a:buFontTx/>
              <a:buNone/>
            </a:pPr>
            <a:r>
              <a:rPr lang="en-US" altLang="zh-CN" sz="3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N:M=n:m</a:t>
            </a:r>
            <a:endParaRPr lang="zh-CN" altLang="en-US" sz="3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725" name="TextBox 9">
            <a:extLst>
              <a:ext uri="{FF2B5EF4-FFF2-40B4-BE49-F238E27FC236}">
                <a16:creationId xmlns:a16="http://schemas.microsoft.com/office/drawing/2014/main" id="{C094B3C4-6F74-4851-B1D8-13EDAA05F0A1}"/>
              </a:ext>
            </a:extLst>
          </p:cNvPr>
          <p:cNvSpPr txBox="1">
            <a:spLocks noChangeArrowheads="1"/>
          </p:cNvSpPr>
          <p:nvPr/>
        </p:nvSpPr>
        <p:spPr bwMode="auto">
          <a:xfrm>
            <a:off x="357188" y="428627"/>
            <a:ext cx="2997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 typeface="Wingdings" panose="05000000000000000000" pitchFamily="2" charset="2"/>
              <a:buChar char="Ø"/>
            </a:pPr>
            <a:r>
              <a:rPr lang="zh-CN" altLang="en-US" sz="3600">
                <a:solidFill>
                  <a:srgbClr val="C00000"/>
                </a:solidFill>
                <a:latin typeface="微软雅黑" panose="020B0503020204020204" pitchFamily="34" charset="-122"/>
                <a:ea typeface="微软雅黑" panose="020B0503020204020204" pitchFamily="34" charset="-122"/>
              </a:rPr>
              <a:t> 计算公式：</a:t>
            </a:r>
          </a:p>
        </p:txBody>
      </p:sp>
      <p:sp>
        <p:nvSpPr>
          <p:cNvPr id="11" name="TextBox 10">
            <a:extLst>
              <a:ext uri="{FF2B5EF4-FFF2-40B4-BE49-F238E27FC236}">
                <a16:creationId xmlns:a16="http://schemas.microsoft.com/office/drawing/2014/main" id="{3760F5EC-3D34-461C-8423-11A0290B6EC3}"/>
              </a:ext>
            </a:extLst>
          </p:cNvPr>
          <p:cNvSpPr txBox="1">
            <a:spLocks noChangeArrowheads="1"/>
          </p:cNvSpPr>
          <p:nvPr/>
        </p:nvSpPr>
        <p:spPr bwMode="auto">
          <a:xfrm>
            <a:off x="571502" y="3929065"/>
            <a:ext cx="2454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 typeface="Wingdings" panose="05000000000000000000" pitchFamily="2" charset="2"/>
              <a:buChar char="Ø"/>
            </a:pPr>
            <a:r>
              <a:rPr lang="zh-CN" altLang="en-US">
                <a:solidFill>
                  <a:srgbClr val="002060"/>
                </a:solidFill>
                <a:latin typeface="微软雅黑" panose="020B0503020204020204" pitchFamily="34" charset="-122"/>
                <a:ea typeface="微软雅黑" panose="020B0503020204020204" pitchFamily="34" charset="-122"/>
              </a:rPr>
              <a:t> 成立条件：</a:t>
            </a:r>
          </a:p>
        </p:txBody>
      </p:sp>
      <p:sp>
        <p:nvSpPr>
          <p:cNvPr id="12" name="TextBox 11">
            <a:extLst>
              <a:ext uri="{FF2B5EF4-FFF2-40B4-BE49-F238E27FC236}">
                <a16:creationId xmlns:a16="http://schemas.microsoft.com/office/drawing/2014/main" id="{89ED5C61-3827-4C94-8639-0891980CFA7B}"/>
              </a:ext>
            </a:extLst>
          </p:cNvPr>
          <p:cNvSpPr txBox="1">
            <a:spLocks noChangeArrowheads="1"/>
          </p:cNvSpPr>
          <p:nvPr/>
        </p:nvSpPr>
        <p:spPr bwMode="auto">
          <a:xfrm>
            <a:off x="1071563" y="4508502"/>
            <a:ext cx="74612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 typeface="Verdana" panose="020B0604030504040204" pitchFamily="34" charset="0"/>
              <a:buAutoNum type="arabicPeriod"/>
            </a:pPr>
            <a:r>
              <a:rPr lang="zh-CN" altLang="en-US" sz="2400">
                <a:solidFill>
                  <a:schemeClr val="tx1"/>
                </a:solidFill>
                <a:latin typeface="微软雅黑" panose="020B0503020204020204" pitchFamily="34" charset="-122"/>
                <a:ea typeface="微软雅黑" panose="020B0503020204020204" pitchFamily="34" charset="-122"/>
              </a:rPr>
              <a:t>标志个体在整个调查种群中均匀分布，标志个体和未标志个体都有同样被捕获的机会；</a:t>
            </a:r>
            <a:endParaRPr lang="en-US" altLang="zh-CN" sz="2400">
              <a:solidFill>
                <a:schemeClr val="tx1"/>
              </a:solidFill>
              <a:latin typeface="微软雅黑" panose="020B0503020204020204" pitchFamily="34" charset="-122"/>
              <a:ea typeface="微软雅黑" panose="020B0503020204020204" pitchFamily="34" charset="-122"/>
            </a:endParaRPr>
          </a:p>
          <a:p>
            <a:pPr eaLnBrk="1" hangingPunct="1">
              <a:lnSpc>
                <a:spcPct val="150000"/>
              </a:lnSpc>
              <a:spcBef>
                <a:spcPct val="0"/>
              </a:spcBef>
              <a:buClrTx/>
              <a:buFont typeface="Verdana" panose="020B0604030504040204" pitchFamily="34" charset="0"/>
              <a:buAutoNum type="arabicPeriod"/>
            </a:pPr>
            <a:r>
              <a:rPr lang="zh-CN" altLang="en-US" sz="2400">
                <a:solidFill>
                  <a:schemeClr val="tx1"/>
                </a:solidFill>
                <a:latin typeface="微软雅黑" panose="020B0503020204020204" pitchFamily="34" charset="-122"/>
                <a:ea typeface="微软雅黑" panose="020B0503020204020204" pitchFamily="34" charset="-122"/>
              </a:rPr>
              <a:t>调查期中，没有迁入或迁出；</a:t>
            </a:r>
            <a:endParaRPr lang="en-US" altLang="zh-CN" sz="2400">
              <a:solidFill>
                <a:schemeClr val="tx1"/>
              </a:solidFill>
              <a:latin typeface="微软雅黑" panose="020B0503020204020204" pitchFamily="34" charset="-122"/>
              <a:ea typeface="微软雅黑" panose="020B0503020204020204" pitchFamily="34" charset="-122"/>
            </a:endParaRPr>
          </a:p>
          <a:p>
            <a:pPr eaLnBrk="1" hangingPunct="1">
              <a:lnSpc>
                <a:spcPct val="150000"/>
              </a:lnSpc>
              <a:spcBef>
                <a:spcPct val="0"/>
              </a:spcBef>
              <a:buClrTx/>
              <a:buFont typeface="Verdana" panose="020B0604030504040204" pitchFamily="34" charset="0"/>
              <a:buAutoNum type="arabicPeriod"/>
            </a:pPr>
            <a:r>
              <a:rPr lang="zh-CN" altLang="en-US" sz="2400">
                <a:solidFill>
                  <a:schemeClr val="tx1"/>
                </a:solidFill>
                <a:latin typeface="微软雅黑" panose="020B0503020204020204" pitchFamily="34" charset="-122"/>
                <a:ea typeface="微软雅黑" panose="020B0503020204020204" pitchFamily="34" charset="-122"/>
              </a:rPr>
              <a:t>没有新的出生或死亡。</a:t>
            </a:r>
          </a:p>
        </p:txBody>
      </p:sp>
      <p:sp>
        <p:nvSpPr>
          <p:cNvPr id="2" name="灯片编号占位符 1">
            <a:extLst>
              <a:ext uri="{FF2B5EF4-FFF2-40B4-BE49-F238E27FC236}">
                <a16:creationId xmlns:a16="http://schemas.microsoft.com/office/drawing/2014/main" id="{EC64B91F-F3AE-42FA-BB4C-400561E47103}"/>
              </a:ext>
            </a:extLst>
          </p:cNvPr>
          <p:cNvSpPr>
            <a:spLocks noGrp="1"/>
          </p:cNvSpPr>
          <p:nvPr>
            <p:ph type="sldNum" sz="quarter" idx="4"/>
          </p:nvPr>
        </p:nvSpPr>
        <p:spPr/>
        <p:txBody>
          <a:bodyPr/>
          <a:lstStyle/>
          <a:p>
            <a:fld id="{93DF7D58-C163-484A-9F19-E649904DD7E3}" type="slidenum">
              <a:rPr lang="zh-CN" altLang="en-US" smtClean="0"/>
              <a:pPr/>
              <a:t>43</a:t>
            </a:fld>
            <a:endParaRPr lang="en-US" altLang="zh-CN" sz="9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a:extLst>
              <a:ext uri="{FF2B5EF4-FFF2-40B4-BE49-F238E27FC236}">
                <a16:creationId xmlns:a16="http://schemas.microsoft.com/office/drawing/2014/main" id="{F40FEBDE-AAB2-4B42-9A38-17D5217B9BB9}"/>
              </a:ext>
            </a:extLst>
          </p:cNvPr>
          <p:cNvSpPr>
            <a:spLocks noGrp="1" noChangeArrowheads="1"/>
          </p:cNvSpPr>
          <p:nvPr>
            <p:ph type="body" idx="1"/>
          </p:nvPr>
        </p:nvSpPr>
        <p:spPr>
          <a:xfrm>
            <a:off x="482600" y="990602"/>
            <a:ext cx="8356600" cy="4454525"/>
          </a:xfrm>
        </p:spPr>
        <p:txBody>
          <a:bodyPr/>
          <a:lstStyle/>
          <a:p>
            <a:pPr eaLnBrk="1" hangingPunct="1"/>
            <a:r>
              <a:rPr lang="zh-CN" altLang="en-US" dirty="0">
                <a:latin typeface="Century Gothic" panose="020B0502020202020204" pitchFamily="34" charset="0"/>
                <a:ea typeface="幼圆" pitchFamily="49" charset="-122"/>
              </a:rPr>
              <a:t>例</a:t>
            </a:r>
            <a:r>
              <a:rPr lang="en-US" altLang="zh-CN" dirty="0">
                <a:latin typeface="Century Gothic" panose="020B0502020202020204" pitchFamily="34" charset="0"/>
                <a:ea typeface="幼圆" pitchFamily="49" charset="-122"/>
              </a:rPr>
              <a:t>1</a:t>
            </a:r>
            <a:r>
              <a:rPr lang="zh-CN" altLang="en-US" dirty="0">
                <a:latin typeface="Century Gothic" panose="020B0502020202020204" pitchFamily="34" charset="0"/>
                <a:ea typeface="幼圆" pitchFamily="49" charset="-122"/>
              </a:rPr>
              <a:t>：</a:t>
            </a:r>
            <a:r>
              <a:rPr lang="zh-CN" altLang="en-US" dirty="0">
                <a:solidFill>
                  <a:schemeClr val="tx1"/>
                </a:solidFill>
                <a:latin typeface="Century Gothic" panose="020B0502020202020204" pitchFamily="34" charset="0"/>
                <a:ea typeface="幼圆" pitchFamily="49" charset="-122"/>
              </a:rPr>
              <a:t>第一次，捕获并标志</a:t>
            </a:r>
            <a:r>
              <a:rPr lang="en-US" altLang="zh-CN" dirty="0">
                <a:solidFill>
                  <a:schemeClr val="tx1"/>
                </a:solidFill>
                <a:latin typeface="Century Gothic" panose="020B0502020202020204" pitchFamily="34" charset="0"/>
                <a:ea typeface="幼圆" pitchFamily="49" charset="-122"/>
              </a:rPr>
              <a:t>39</a:t>
            </a:r>
            <a:r>
              <a:rPr lang="zh-CN" altLang="en-US" dirty="0">
                <a:solidFill>
                  <a:schemeClr val="tx1"/>
                </a:solidFill>
                <a:latin typeface="Century Gothic" panose="020B0502020202020204" pitchFamily="34" charset="0"/>
                <a:ea typeface="幼圆" pitchFamily="49" charset="-122"/>
              </a:rPr>
              <a:t>只鼠，第二次，捕获</a:t>
            </a:r>
            <a:r>
              <a:rPr lang="en-US" altLang="zh-CN" dirty="0">
                <a:solidFill>
                  <a:schemeClr val="tx1"/>
                </a:solidFill>
                <a:latin typeface="Century Gothic" panose="020B0502020202020204" pitchFamily="34" charset="0"/>
                <a:ea typeface="幼圆" pitchFamily="49" charset="-122"/>
              </a:rPr>
              <a:t>34</a:t>
            </a:r>
            <a:r>
              <a:rPr lang="zh-CN" altLang="en-US" dirty="0">
                <a:solidFill>
                  <a:schemeClr val="tx1"/>
                </a:solidFill>
                <a:latin typeface="Century Gothic" panose="020B0502020202020204" pitchFamily="34" charset="0"/>
                <a:ea typeface="幼圆" pitchFamily="49" charset="-122"/>
              </a:rPr>
              <a:t>只鼠，有标志鼠</a:t>
            </a:r>
            <a:r>
              <a:rPr lang="en-US" altLang="zh-CN" dirty="0">
                <a:solidFill>
                  <a:schemeClr val="tx1"/>
                </a:solidFill>
                <a:latin typeface="Century Gothic" panose="020B0502020202020204" pitchFamily="34" charset="0"/>
                <a:ea typeface="幼圆" pitchFamily="49" charset="-122"/>
              </a:rPr>
              <a:t>15</a:t>
            </a:r>
            <a:r>
              <a:rPr lang="zh-CN" altLang="en-US" dirty="0">
                <a:solidFill>
                  <a:schemeClr val="tx1"/>
                </a:solidFill>
                <a:latin typeface="Century Gothic" panose="020B0502020202020204" pitchFamily="34" charset="0"/>
                <a:ea typeface="幼圆" pitchFamily="49" charset="-122"/>
              </a:rPr>
              <a:t>只。计算种群数量</a:t>
            </a:r>
            <a:r>
              <a:rPr lang="en-US" altLang="zh-CN" dirty="0">
                <a:solidFill>
                  <a:schemeClr val="tx1"/>
                </a:solidFill>
                <a:latin typeface="Century Gothic" panose="020B0502020202020204" pitchFamily="34" charset="0"/>
                <a:ea typeface="幼圆" pitchFamily="49" charset="-122"/>
              </a:rPr>
              <a:t>N=</a:t>
            </a:r>
            <a:r>
              <a:rPr lang="zh-CN" altLang="en-US" dirty="0">
                <a:solidFill>
                  <a:schemeClr val="tx1"/>
                </a:solidFill>
                <a:latin typeface="Century Gothic" panose="020B0502020202020204" pitchFamily="34" charset="0"/>
                <a:ea typeface="幼圆" pitchFamily="49" charset="-122"/>
              </a:rPr>
              <a:t>？</a:t>
            </a:r>
          </a:p>
          <a:p>
            <a:pPr eaLnBrk="1" hangingPunct="1">
              <a:buFont typeface="Wingdings" panose="05000000000000000000" pitchFamily="2" charset="2"/>
              <a:buNone/>
            </a:pPr>
            <a:r>
              <a:rPr lang="en-US" altLang="zh-CN" b="0" dirty="0">
                <a:solidFill>
                  <a:schemeClr val="tx1"/>
                </a:solidFill>
                <a:latin typeface="Century Gothic" panose="020B0502020202020204" pitchFamily="34" charset="0"/>
                <a:ea typeface="幼圆" pitchFamily="49" charset="-122"/>
              </a:rPr>
              <a:t>               	</a:t>
            </a:r>
            <a:r>
              <a:rPr lang="en-US" altLang="zh-CN" dirty="0">
                <a:solidFill>
                  <a:schemeClr val="tx1"/>
                </a:solidFill>
                <a:latin typeface="Century Gothic" panose="020B0502020202020204" pitchFamily="34" charset="0"/>
                <a:ea typeface="幼圆" pitchFamily="49" charset="-122"/>
              </a:rPr>
              <a:t>N:</a:t>
            </a:r>
            <a:r>
              <a:rPr lang="en-US" altLang="zh-CN" dirty="0">
                <a:solidFill>
                  <a:srgbClr val="000099"/>
                </a:solidFill>
                <a:latin typeface="Century Gothic" panose="020B0502020202020204" pitchFamily="34" charset="0"/>
                <a:ea typeface="幼圆" pitchFamily="49" charset="-122"/>
              </a:rPr>
              <a:t>39</a:t>
            </a:r>
            <a:r>
              <a:rPr lang="en-US" altLang="zh-CN" dirty="0">
                <a:solidFill>
                  <a:schemeClr val="tx1"/>
                </a:solidFill>
                <a:latin typeface="Century Gothic" panose="020B0502020202020204" pitchFamily="34" charset="0"/>
                <a:ea typeface="幼圆" pitchFamily="49" charset="-122"/>
              </a:rPr>
              <a:t>=34:</a:t>
            </a:r>
            <a:r>
              <a:rPr lang="en-US" altLang="zh-CN" dirty="0">
                <a:solidFill>
                  <a:srgbClr val="000099"/>
                </a:solidFill>
                <a:latin typeface="Century Gothic" panose="020B0502020202020204" pitchFamily="34" charset="0"/>
                <a:ea typeface="幼圆" pitchFamily="49" charset="-122"/>
              </a:rPr>
              <a:t>15</a:t>
            </a:r>
          </a:p>
          <a:p>
            <a:pPr eaLnBrk="1" hangingPunct="1">
              <a:buFont typeface="Wingdings" panose="05000000000000000000" pitchFamily="2" charset="2"/>
              <a:buNone/>
            </a:pPr>
            <a:r>
              <a:rPr lang="en-US" altLang="zh-CN" dirty="0">
                <a:solidFill>
                  <a:schemeClr val="tx1"/>
                </a:solidFill>
                <a:latin typeface="Century Gothic" panose="020B0502020202020204" pitchFamily="34" charset="0"/>
                <a:ea typeface="幼圆" pitchFamily="49" charset="-122"/>
              </a:rPr>
              <a:t>			N=</a:t>
            </a:r>
            <a:r>
              <a:rPr lang="en-US" altLang="zh-CN" dirty="0">
                <a:solidFill>
                  <a:srgbClr val="FF0000"/>
                </a:solidFill>
                <a:latin typeface="Century Gothic" panose="020B0502020202020204" pitchFamily="34" charset="0"/>
                <a:ea typeface="幼圆" pitchFamily="49" charset="-122"/>
              </a:rPr>
              <a:t>88</a:t>
            </a:r>
            <a:r>
              <a:rPr lang="en-US" altLang="zh-CN" dirty="0">
                <a:solidFill>
                  <a:schemeClr val="tx1"/>
                </a:solidFill>
                <a:latin typeface="Century Gothic" panose="020B0502020202020204" pitchFamily="34" charset="0"/>
                <a:ea typeface="幼圆" pitchFamily="49" charset="-122"/>
              </a:rPr>
              <a:t>(</a:t>
            </a:r>
            <a:r>
              <a:rPr lang="zh-CN" altLang="en-US" dirty="0">
                <a:solidFill>
                  <a:schemeClr val="tx1"/>
                </a:solidFill>
                <a:latin typeface="Century Gothic" panose="020B0502020202020204" pitchFamily="34" charset="0"/>
                <a:ea typeface="幼圆" pitchFamily="49" charset="-122"/>
              </a:rPr>
              <a:t>只</a:t>
            </a:r>
            <a:r>
              <a:rPr lang="en-US" altLang="zh-CN" dirty="0">
                <a:solidFill>
                  <a:schemeClr val="tx1"/>
                </a:solidFill>
                <a:latin typeface="Century Gothic" panose="020B0502020202020204" pitchFamily="34" charset="0"/>
                <a:ea typeface="幼圆" pitchFamily="49" charset="-122"/>
              </a:rPr>
              <a:t>)</a:t>
            </a:r>
          </a:p>
          <a:p>
            <a:pPr eaLnBrk="1" hangingPunct="1">
              <a:buFont typeface="Wingdings" panose="05000000000000000000" pitchFamily="2" charset="2"/>
              <a:buNone/>
            </a:pPr>
            <a:endParaRPr lang="zh-CN" altLang="en-US" dirty="0">
              <a:solidFill>
                <a:schemeClr val="tx1"/>
              </a:solidFill>
              <a:latin typeface="Century Gothic" panose="020B0502020202020204" pitchFamily="34" charset="0"/>
              <a:ea typeface="幼圆" pitchFamily="49" charset="-122"/>
            </a:endParaRPr>
          </a:p>
          <a:p>
            <a:pPr eaLnBrk="1" hangingPunct="1"/>
            <a:r>
              <a:rPr lang="zh-CN" altLang="en-US" dirty="0">
                <a:latin typeface="Century Gothic" panose="020B0502020202020204" pitchFamily="34" charset="0"/>
                <a:ea typeface="幼圆" pitchFamily="49" charset="-122"/>
              </a:rPr>
              <a:t>例</a:t>
            </a:r>
            <a:r>
              <a:rPr lang="en-US" altLang="zh-CN" dirty="0">
                <a:latin typeface="Century Gothic" panose="020B0502020202020204" pitchFamily="34" charset="0"/>
                <a:ea typeface="幼圆" pitchFamily="49" charset="-122"/>
              </a:rPr>
              <a:t>2</a:t>
            </a:r>
            <a:r>
              <a:rPr lang="zh-CN" altLang="en-US" dirty="0">
                <a:latin typeface="Century Gothic" panose="020B0502020202020204" pitchFamily="34" charset="0"/>
                <a:ea typeface="幼圆" pitchFamily="49" charset="-122"/>
              </a:rPr>
              <a:t>：</a:t>
            </a:r>
            <a:r>
              <a:rPr lang="zh-CN" altLang="en-US" dirty="0">
                <a:solidFill>
                  <a:schemeClr val="tx1"/>
                </a:solidFill>
                <a:latin typeface="Century Gothic" panose="020B0502020202020204" pitchFamily="34" charset="0"/>
                <a:ea typeface="幼圆" pitchFamily="49" charset="-122"/>
              </a:rPr>
              <a:t>在某池塘中，第一次捕获鲫鱼</a:t>
            </a:r>
            <a:r>
              <a:rPr lang="en-US" altLang="zh-CN" dirty="0">
                <a:solidFill>
                  <a:schemeClr val="tx1"/>
                </a:solidFill>
                <a:latin typeface="Century Gothic" panose="020B0502020202020204" pitchFamily="34" charset="0"/>
                <a:ea typeface="幼圆" pitchFamily="49" charset="-122"/>
              </a:rPr>
              <a:t>106</a:t>
            </a:r>
            <a:r>
              <a:rPr lang="zh-CN" altLang="en-US" dirty="0">
                <a:solidFill>
                  <a:schemeClr val="tx1"/>
                </a:solidFill>
                <a:latin typeface="Century Gothic" panose="020B0502020202020204" pitchFamily="34" charset="0"/>
                <a:ea typeface="幼圆" pitchFamily="49" charset="-122"/>
              </a:rPr>
              <a:t>条，做上标记后放回，第二次捕获了鲫鱼</a:t>
            </a:r>
            <a:r>
              <a:rPr lang="en-US" altLang="zh-CN" dirty="0">
                <a:solidFill>
                  <a:schemeClr val="tx1"/>
                </a:solidFill>
                <a:latin typeface="Century Gothic" panose="020B0502020202020204" pitchFamily="34" charset="0"/>
                <a:ea typeface="幼圆" pitchFamily="49" charset="-122"/>
              </a:rPr>
              <a:t>91</a:t>
            </a:r>
            <a:r>
              <a:rPr lang="zh-CN" altLang="en-US" dirty="0">
                <a:solidFill>
                  <a:schemeClr val="tx1"/>
                </a:solidFill>
                <a:latin typeface="Century Gothic" panose="020B0502020202020204" pitchFamily="34" charset="0"/>
                <a:ea typeface="幼圆" pitchFamily="49" charset="-122"/>
              </a:rPr>
              <a:t>条，其中有标记的</a:t>
            </a:r>
            <a:r>
              <a:rPr lang="en-US" altLang="zh-CN" dirty="0">
                <a:solidFill>
                  <a:schemeClr val="tx1"/>
                </a:solidFill>
                <a:latin typeface="Century Gothic" panose="020B0502020202020204" pitchFamily="34" charset="0"/>
                <a:ea typeface="幼圆" pitchFamily="49" charset="-122"/>
              </a:rPr>
              <a:t>25</a:t>
            </a:r>
            <a:r>
              <a:rPr lang="zh-CN" altLang="en-US" dirty="0">
                <a:solidFill>
                  <a:schemeClr val="tx1"/>
                </a:solidFill>
                <a:latin typeface="Century Gothic" panose="020B0502020202020204" pitchFamily="34" charset="0"/>
                <a:ea typeface="幼圆" pitchFamily="49" charset="-122"/>
              </a:rPr>
              <a:t>条，请估算这个池塘中共有鲫鱼多少条？</a:t>
            </a:r>
          </a:p>
        </p:txBody>
      </p:sp>
      <p:sp>
        <p:nvSpPr>
          <p:cNvPr id="98314" name="Text Box 10">
            <a:extLst>
              <a:ext uri="{FF2B5EF4-FFF2-40B4-BE49-F238E27FC236}">
                <a16:creationId xmlns:a16="http://schemas.microsoft.com/office/drawing/2014/main" id="{3DEBEB8C-C526-4436-B094-2FA50E368DED}"/>
              </a:ext>
            </a:extLst>
          </p:cNvPr>
          <p:cNvSpPr txBox="1">
            <a:spLocks noChangeArrowheads="1"/>
          </p:cNvSpPr>
          <p:nvPr/>
        </p:nvSpPr>
        <p:spPr bwMode="auto">
          <a:xfrm>
            <a:off x="2428875" y="4929190"/>
            <a:ext cx="295275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ClrTx/>
              <a:buFontTx/>
              <a:buNone/>
            </a:pPr>
            <a:r>
              <a:rPr lang="en-US" altLang="zh-CN" dirty="0">
                <a:solidFill>
                  <a:schemeClr val="tx1"/>
                </a:solidFill>
                <a:latin typeface="Century Gothic" panose="020B0502020202020204" pitchFamily="34" charset="0"/>
                <a:ea typeface="宋体" panose="02010600030101010101" pitchFamily="2" charset="-122"/>
              </a:rPr>
              <a:t>N:106=91:25</a:t>
            </a:r>
          </a:p>
          <a:p>
            <a:pPr eaLnBrk="1" hangingPunct="1">
              <a:buClrTx/>
              <a:buFontTx/>
              <a:buNone/>
            </a:pPr>
            <a:r>
              <a:rPr lang="en-US" altLang="zh-CN" dirty="0">
                <a:solidFill>
                  <a:schemeClr val="tx1"/>
                </a:solidFill>
                <a:latin typeface="Century Gothic" panose="020B0502020202020204" pitchFamily="34" charset="0"/>
                <a:ea typeface="宋体" panose="02010600030101010101" pitchFamily="2" charset="-122"/>
              </a:rPr>
              <a:t>N=</a:t>
            </a:r>
            <a:r>
              <a:rPr lang="en-US" altLang="zh-CN" dirty="0">
                <a:solidFill>
                  <a:srgbClr val="FF0000"/>
                </a:solidFill>
                <a:latin typeface="Century Gothic" panose="020B0502020202020204" pitchFamily="34" charset="0"/>
                <a:ea typeface="宋体" panose="02010600030101010101" pitchFamily="2" charset="-122"/>
              </a:rPr>
              <a:t>386</a:t>
            </a:r>
            <a:r>
              <a:rPr lang="en-US" altLang="zh-CN" dirty="0">
                <a:solidFill>
                  <a:schemeClr val="tx1"/>
                </a:solidFill>
                <a:latin typeface="Century Gothic" panose="020B0502020202020204" pitchFamily="34" charset="0"/>
                <a:ea typeface="楷体_GB2312" pitchFamily="49" charset="-122"/>
              </a:rPr>
              <a:t>(</a:t>
            </a:r>
            <a:r>
              <a:rPr lang="zh-CN" altLang="en-US" dirty="0">
                <a:solidFill>
                  <a:schemeClr val="tx1"/>
                </a:solidFill>
                <a:latin typeface="Century Gothic" panose="020B0502020202020204" pitchFamily="34" charset="0"/>
                <a:ea typeface="楷体_GB2312" pitchFamily="49" charset="-122"/>
              </a:rPr>
              <a:t>条）</a:t>
            </a:r>
            <a:endParaRPr lang="zh-CN" altLang="en-US" dirty="0">
              <a:solidFill>
                <a:schemeClr val="tx1"/>
              </a:solidFill>
              <a:latin typeface="Century Gothic" panose="020B0502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830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830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830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98314"/>
                                        </p:tgtEl>
                                        <p:attrNameLst>
                                          <p:attrName>style.visibility</p:attrName>
                                        </p:attrNameLst>
                                      </p:cBhvr>
                                      <p:to>
                                        <p:strVal val="visible"/>
                                      </p:to>
                                    </p:set>
                                    <p:animEffect transition="in" filter="blinds(horizontal)">
                                      <p:cBhvr>
                                        <p:cTn id="19" dur="500"/>
                                        <p:tgtEl>
                                          <p:spTgt spid="98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a:extLst>
              <a:ext uri="{FF2B5EF4-FFF2-40B4-BE49-F238E27FC236}">
                <a16:creationId xmlns:a16="http://schemas.microsoft.com/office/drawing/2014/main" id="{79DD122D-0774-4AA0-911F-B1571973F20F}"/>
              </a:ext>
            </a:extLst>
          </p:cNvPr>
          <p:cNvSpPr>
            <a:spLocks noGrp="1" noChangeArrowheads="1"/>
          </p:cNvSpPr>
          <p:nvPr>
            <p:ph type="body" idx="4294967295"/>
          </p:nvPr>
        </p:nvSpPr>
        <p:spPr>
          <a:xfrm>
            <a:off x="519112" y="1124744"/>
            <a:ext cx="8373368" cy="3471078"/>
          </a:xfrm>
        </p:spPr>
        <p:txBody>
          <a:bodyPr/>
          <a:lstStyle/>
          <a:p>
            <a:pPr eaLnBrk="1" hangingPunct="1">
              <a:lnSpc>
                <a:spcPct val="120000"/>
              </a:lnSpc>
              <a:spcBef>
                <a:spcPts val="1200"/>
              </a:spcBef>
              <a:spcAft>
                <a:spcPts val="600"/>
              </a:spcAft>
            </a:pPr>
            <a:r>
              <a:rPr lang="zh-CN" altLang="en-US" sz="2800" dirty="0">
                <a:solidFill>
                  <a:srgbClr val="000099"/>
                </a:solidFill>
                <a:latin typeface="微软雅黑" panose="020B0503020204020204" pitchFamily="34" charset="-122"/>
                <a:ea typeface="微软雅黑" panose="020B0503020204020204" pitchFamily="34" charset="-122"/>
              </a:rPr>
              <a:t>定义：在</a:t>
            </a:r>
            <a:r>
              <a:rPr lang="zh-CN" altLang="en-US" sz="2800" dirty="0">
                <a:solidFill>
                  <a:srgbClr val="C00000"/>
                </a:solidFill>
                <a:latin typeface="微软雅黑" panose="020B0503020204020204" pitchFamily="34" charset="-122"/>
                <a:ea typeface="微软雅黑" panose="020B0503020204020204" pitchFamily="34" charset="-122"/>
              </a:rPr>
              <a:t>单位时间</a:t>
            </a:r>
            <a:r>
              <a:rPr lang="zh-CN" altLang="en-US" sz="2800" dirty="0">
                <a:solidFill>
                  <a:srgbClr val="000099"/>
                </a:solidFill>
                <a:latin typeface="微软雅黑" panose="020B0503020204020204" pitchFamily="34" charset="-122"/>
                <a:ea typeface="微软雅黑" panose="020B0503020204020204" pitchFamily="34" charset="-122"/>
              </a:rPr>
              <a:t>内新产生（或死亡）的个体数目占该种群个体总数的比率。</a:t>
            </a:r>
            <a:endParaRPr lang="en-US" altLang="zh-CN" sz="2800" dirty="0">
              <a:solidFill>
                <a:srgbClr val="000099"/>
              </a:solidFill>
              <a:latin typeface="微软雅黑" panose="020B0503020204020204" pitchFamily="34" charset="-122"/>
              <a:ea typeface="微软雅黑" panose="020B0503020204020204" pitchFamily="34" charset="-122"/>
            </a:endParaRPr>
          </a:p>
          <a:p>
            <a:pPr eaLnBrk="1" hangingPunct="1">
              <a:lnSpc>
                <a:spcPct val="120000"/>
              </a:lnSpc>
              <a:spcBef>
                <a:spcPts val="1200"/>
              </a:spcBef>
              <a:spcAft>
                <a:spcPts val="600"/>
              </a:spcAft>
            </a:pPr>
            <a:r>
              <a:rPr lang="zh-CN" altLang="en-US" sz="2800" dirty="0"/>
              <a:t>用每单位时间（年、月、日）每</a:t>
            </a:r>
            <a:r>
              <a:rPr lang="en-US" altLang="zh-CN" sz="2800" dirty="0"/>
              <a:t>100</a:t>
            </a:r>
            <a:r>
              <a:rPr lang="zh-CN" altLang="en-US" sz="2800" dirty="0"/>
              <a:t>个个体的出生（死亡）个体数来表示</a:t>
            </a:r>
          </a:p>
          <a:p>
            <a:pPr marL="563562" lvl="1" indent="0">
              <a:lnSpc>
                <a:spcPct val="120000"/>
              </a:lnSpc>
              <a:spcBef>
                <a:spcPts val="600"/>
              </a:spcBef>
              <a:spcAft>
                <a:spcPts val="0"/>
              </a:spcAft>
              <a:buNone/>
            </a:pPr>
            <a:r>
              <a:rPr lang="zh-CN" altLang="en-US" sz="2400" dirty="0">
                <a:solidFill>
                  <a:srgbClr val="000099"/>
                </a:solidFill>
                <a:latin typeface="微软雅黑" panose="020B0503020204020204" pitchFamily="34" charset="-122"/>
                <a:ea typeface="微软雅黑" panose="020B0503020204020204" pitchFamily="34" charset="-122"/>
              </a:rPr>
              <a:t>例：</a:t>
            </a:r>
            <a:r>
              <a:rPr lang="en-US" altLang="zh-CN" sz="2400" dirty="0">
                <a:solidFill>
                  <a:schemeClr val="tx1"/>
                </a:solidFill>
                <a:latin typeface="微软雅黑" panose="020B0503020204020204" pitchFamily="34" charset="-122"/>
                <a:ea typeface="微软雅黑" panose="020B0503020204020204" pitchFamily="34" charset="-122"/>
              </a:rPr>
              <a:t>1983</a:t>
            </a:r>
            <a:r>
              <a:rPr lang="zh-CN" altLang="en-US" sz="2400" dirty="0">
                <a:solidFill>
                  <a:schemeClr val="tx1"/>
                </a:solidFill>
                <a:latin typeface="微软雅黑" panose="020B0503020204020204" pitchFamily="34" charset="-122"/>
                <a:ea typeface="微软雅黑" panose="020B0503020204020204" pitchFamily="34" charset="-122"/>
              </a:rPr>
              <a:t>年我国平均每</a:t>
            </a:r>
            <a:r>
              <a:rPr lang="en-US" altLang="zh-CN" sz="2400" dirty="0">
                <a:solidFill>
                  <a:schemeClr val="tx1"/>
                </a:solidFill>
                <a:latin typeface="微软雅黑" panose="020B0503020204020204" pitchFamily="34" charset="-122"/>
                <a:ea typeface="微软雅黑" panose="020B0503020204020204" pitchFamily="34" charset="-122"/>
              </a:rPr>
              <a:t>10</a:t>
            </a:r>
            <a:r>
              <a:rPr lang="zh-CN" altLang="en-US" sz="2400" dirty="0">
                <a:solidFill>
                  <a:schemeClr val="tx1"/>
                </a:solidFill>
                <a:latin typeface="微软雅黑" panose="020B0503020204020204" pitchFamily="34" charset="-122"/>
                <a:ea typeface="微软雅黑" panose="020B0503020204020204" pitchFamily="34" charset="-122"/>
              </a:rPr>
              <a:t>万人口出生</a:t>
            </a:r>
            <a:r>
              <a:rPr lang="en-US" altLang="zh-CN" sz="2400" dirty="0">
                <a:solidFill>
                  <a:schemeClr val="tx1"/>
                </a:solidFill>
                <a:latin typeface="微软雅黑" panose="020B0503020204020204" pitchFamily="34" charset="-122"/>
                <a:ea typeface="微软雅黑" panose="020B0503020204020204" pitchFamily="34" charset="-122"/>
              </a:rPr>
              <a:t>1862</a:t>
            </a:r>
            <a:r>
              <a:rPr lang="zh-CN" altLang="en-US" sz="2400" dirty="0">
                <a:solidFill>
                  <a:schemeClr val="tx1"/>
                </a:solidFill>
                <a:latin typeface="微软雅黑" panose="020B0503020204020204" pitchFamily="34" charset="-122"/>
                <a:ea typeface="微软雅黑" panose="020B0503020204020204" pitchFamily="34" charset="-122"/>
              </a:rPr>
              <a:t>个孩子，该年度人口出生率为</a:t>
            </a:r>
            <a:r>
              <a:rPr lang="en-US" altLang="zh-CN" sz="2400" dirty="0">
                <a:solidFill>
                  <a:schemeClr val="tx1"/>
                </a:solidFill>
                <a:latin typeface="微软雅黑" panose="020B0503020204020204" pitchFamily="34" charset="-122"/>
                <a:ea typeface="微软雅黑" panose="020B0503020204020204" pitchFamily="34" charset="-122"/>
              </a:rPr>
              <a:t>1.862</a:t>
            </a:r>
            <a:r>
              <a:rPr lang="zh-CN" altLang="en-US" sz="2400" dirty="0">
                <a:solidFill>
                  <a:schemeClr val="tx1"/>
                </a:solidFill>
                <a:latin typeface="微软雅黑" panose="020B0503020204020204" pitchFamily="34" charset="-122"/>
                <a:ea typeface="微软雅黑" panose="020B0503020204020204" pitchFamily="34" charset="-122"/>
              </a:rPr>
              <a:t>％</a:t>
            </a:r>
          </a:p>
        </p:txBody>
      </p:sp>
      <p:sp>
        <p:nvSpPr>
          <p:cNvPr id="99337" name="Text Box 9">
            <a:extLst>
              <a:ext uri="{FF2B5EF4-FFF2-40B4-BE49-F238E27FC236}">
                <a16:creationId xmlns:a16="http://schemas.microsoft.com/office/drawing/2014/main" id="{D3118649-AFB2-425D-B1CB-67877A2C7AD9}"/>
              </a:ext>
            </a:extLst>
          </p:cNvPr>
          <p:cNvSpPr txBox="1">
            <a:spLocks noChangeArrowheads="1"/>
          </p:cNvSpPr>
          <p:nvPr/>
        </p:nvSpPr>
        <p:spPr bwMode="auto">
          <a:xfrm>
            <a:off x="395536" y="136020"/>
            <a:ext cx="45227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zh-CN" sz="4000" dirty="0">
                <a:solidFill>
                  <a:schemeClr val="tx1"/>
                </a:solidFill>
                <a:latin typeface="微软雅黑" panose="020B0503020204020204" pitchFamily="34" charset="-122"/>
                <a:ea typeface="微软雅黑" panose="020B0503020204020204" pitchFamily="34" charset="-122"/>
              </a:rPr>
              <a:t>2. </a:t>
            </a:r>
            <a:r>
              <a:rPr lang="zh-CN" altLang="en-US" sz="4000" dirty="0">
                <a:solidFill>
                  <a:schemeClr val="tx1"/>
                </a:solidFill>
                <a:latin typeface="微软雅黑" panose="020B0503020204020204" pitchFamily="34" charset="-122"/>
                <a:ea typeface="微软雅黑" panose="020B0503020204020204" pitchFamily="34" charset="-122"/>
              </a:rPr>
              <a:t>出生率和死亡率</a:t>
            </a:r>
            <a:endParaRPr lang="en-US" altLang="zh-CN" sz="4000" dirty="0">
              <a:solidFill>
                <a:schemeClr val="tx1"/>
              </a:solidFill>
              <a:latin typeface="微软雅黑" panose="020B0503020204020204" pitchFamily="34" charset="-122"/>
              <a:ea typeface="微软雅黑" panose="020B0503020204020204" pitchFamily="34" charset="-122"/>
            </a:endParaRPr>
          </a:p>
        </p:txBody>
      </p:sp>
      <p:grpSp>
        <p:nvGrpSpPr>
          <p:cNvPr id="4" name="Group 24">
            <a:extLst>
              <a:ext uri="{FF2B5EF4-FFF2-40B4-BE49-F238E27FC236}">
                <a16:creationId xmlns:a16="http://schemas.microsoft.com/office/drawing/2014/main" id="{CE0DFDF3-8E82-4BBF-8E8E-93DDAF0EAA9B}"/>
              </a:ext>
            </a:extLst>
          </p:cNvPr>
          <p:cNvGrpSpPr>
            <a:grpSpLocks/>
          </p:cNvGrpSpPr>
          <p:nvPr/>
        </p:nvGrpSpPr>
        <p:grpSpPr bwMode="auto">
          <a:xfrm>
            <a:off x="679896" y="4509120"/>
            <a:ext cx="8051800" cy="1335088"/>
            <a:chOff x="375" y="2359"/>
            <a:chExt cx="5072" cy="841"/>
          </a:xfrm>
        </p:grpSpPr>
        <p:sp>
          <p:nvSpPr>
            <p:cNvPr id="32774" name="Text Box 17">
              <a:extLst>
                <a:ext uri="{FF2B5EF4-FFF2-40B4-BE49-F238E27FC236}">
                  <a16:creationId xmlns:a16="http://schemas.microsoft.com/office/drawing/2014/main" id="{756C12B2-876C-409F-99FD-1737079341FC}"/>
                </a:ext>
              </a:extLst>
            </p:cNvPr>
            <p:cNvSpPr txBox="1">
              <a:spLocks noChangeArrowheads="1"/>
            </p:cNvSpPr>
            <p:nvPr/>
          </p:nvSpPr>
          <p:spPr bwMode="auto">
            <a:xfrm>
              <a:off x="379" y="2359"/>
              <a:ext cx="362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42900" indent="-34290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914400" indent="-45720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eaLnBrk="1" hangingPunct="1">
                <a:lnSpc>
                  <a:spcPct val="110000"/>
                </a:lnSpc>
                <a:buClr>
                  <a:schemeClr val="tx1"/>
                </a:buClr>
                <a:buFont typeface="Wingdings" panose="05000000000000000000" pitchFamily="2" charset="2"/>
                <a:buAutoNum type="alphaLcPeriod"/>
              </a:pPr>
              <a:r>
                <a:rPr kumimoji="1" lang="zh-CN" altLang="en-US" b="1" dirty="0">
                  <a:latin typeface="微软雅黑" panose="020B0503020204020204" pitchFamily="34" charset="-122"/>
                  <a:ea typeface="微软雅黑" panose="020B0503020204020204" pitchFamily="34" charset="-122"/>
                </a:rPr>
                <a:t>出生率 </a:t>
              </a:r>
              <a:r>
                <a:rPr kumimoji="1" lang="en-US" altLang="zh-CN" b="1" dirty="0">
                  <a:latin typeface="微软雅黑" panose="020B0503020204020204" pitchFamily="34" charset="-122"/>
                  <a:ea typeface="微软雅黑" panose="020B0503020204020204" pitchFamily="34" charset="-122"/>
                </a:rPr>
                <a:t>&gt;  </a:t>
              </a:r>
              <a:r>
                <a:rPr kumimoji="1" lang="zh-CN" altLang="en-US" b="1" dirty="0">
                  <a:latin typeface="微软雅黑" panose="020B0503020204020204" pitchFamily="34" charset="-122"/>
                  <a:ea typeface="微软雅黑" panose="020B0503020204020204" pitchFamily="34" charset="-122"/>
                </a:rPr>
                <a:t>死亡率 	</a:t>
              </a:r>
            </a:p>
          </p:txBody>
        </p:sp>
        <p:sp>
          <p:nvSpPr>
            <p:cNvPr id="32775" name="Text Box 18">
              <a:extLst>
                <a:ext uri="{FF2B5EF4-FFF2-40B4-BE49-F238E27FC236}">
                  <a16:creationId xmlns:a16="http://schemas.microsoft.com/office/drawing/2014/main" id="{670EFE4C-19DF-4454-8352-D7DE9D959C65}"/>
                </a:ext>
              </a:extLst>
            </p:cNvPr>
            <p:cNvSpPr txBox="1">
              <a:spLocks noChangeArrowheads="1"/>
            </p:cNvSpPr>
            <p:nvPr/>
          </p:nvSpPr>
          <p:spPr bwMode="auto">
            <a:xfrm>
              <a:off x="379" y="2631"/>
              <a:ext cx="323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42900" indent="-34290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914400" indent="-45720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eaLnBrk="1" hangingPunct="1">
                <a:lnSpc>
                  <a:spcPct val="110000"/>
                </a:lnSpc>
                <a:buClr>
                  <a:schemeClr val="tx1"/>
                </a:buClr>
                <a:buFont typeface="Wingdings" panose="05000000000000000000" pitchFamily="2" charset="2"/>
                <a:buAutoNum type="alphaLcPeriod" startAt="2"/>
              </a:pPr>
              <a:r>
                <a:rPr kumimoji="1" lang="zh-CN" altLang="en-US" b="1" dirty="0">
                  <a:latin typeface="微软雅黑" panose="020B0503020204020204" pitchFamily="34" charset="-122"/>
                  <a:ea typeface="微软雅黑" panose="020B0503020204020204" pitchFamily="34" charset="-122"/>
                </a:rPr>
                <a:t>出生率 </a:t>
              </a:r>
              <a:r>
                <a:rPr kumimoji="1" lang="en-US" altLang="zh-CN" b="1" dirty="0">
                  <a:latin typeface="微软雅黑" panose="020B0503020204020204" pitchFamily="34" charset="-122"/>
                  <a:ea typeface="微软雅黑" panose="020B0503020204020204" pitchFamily="34" charset="-122"/>
                </a:rPr>
                <a:t>=  </a:t>
              </a:r>
              <a:r>
                <a:rPr kumimoji="1" lang="zh-CN" altLang="en-US" b="1" dirty="0">
                  <a:latin typeface="微软雅黑" panose="020B0503020204020204" pitchFamily="34" charset="-122"/>
                  <a:ea typeface="微软雅黑" panose="020B0503020204020204" pitchFamily="34" charset="-122"/>
                </a:rPr>
                <a:t>死亡率    </a:t>
              </a:r>
            </a:p>
          </p:txBody>
        </p:sp>
        <p:sp>
          <p:nvSpPr>
            <p:cNvPr id="32776" name="Text Box 19">
              <a:extLst>
                <a:ext uri="{FF2B5EF4-FFF2-40B4-BE49-F238E27FC236}">
                  <a16:creationId xmlns:a16="http://schemas.microsoft.com/office/drawing/2014/main" id="{9DCB1465-08C1-47BF-8CFA-7CF7084E0834}"/>
                </a:ext>
              </a:extLst>
            </p:cNvPr>
            <p:cNvSpPr txBox="1">
              <a:spLocks noChangeArrowheads="1"/>
            </p:cNvSpPr>
            <p:nvPr/>
          </p:nvSpPr>
          <p:spPr bwMode="auto">
            <a:xfrm>
              <a:off x="375" y="2899"/>
              <a:ext cx="3544"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42900" indent="-34290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914400" indent="-45720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eaLnBrk="1" hangingPunct="1">
                <a:lnSpc>
                  <a:spcPct val="110000"/>
                </a:lnSpc>
                <a:buClr>
                  <a:schemeClr val="tx1"/>
                </a:buClr>
                <a:buFont typeface="Wingdings" panose="05000000000000000000" pitchFamily="2" charset="2"/>
                <a:buAutoNum type="alphaLcPeriod" startAt="3"/>
              </a:pPr>
              <a:r>
                <a:rPr kumimoji="1" lang="zh-CN" altLang="en-US" b="1" dirty="0">
                  <a:latin typeface="微软雅黑" panose="020B0503020204020204" pitchFamily="34" charset="-122"/>
                  <a:ea typeface="微软雅黑" panose="020B0503020204020204" pitchFamily="34" charset="-122"/>
                </a:rPr>
                <a:t>出生率 </a:t>
              </a:r>
              <a:r>
                <a:rPr kumimoji="1" lang="en-US" altLang="zh-CN" b="1" dirty="0">
                  <a:latin typeface="微软雅黑" panose="020B0503020204020204" pitchFamily="34" charset="-122"/>
                  <a:ea typeface="微软雅黑" panose="020B0503020204020204" pitchFamily="34" charset="-122"/>
                </a:rPr>
                <a:t>&lt;  </a:t>
              </a:r>
              <a:r>
                <a:rPr kumimoji="1" lang="zh-CN" altLang="en-US" b="1" dirty="0">
                  <a:latin typeface="微软雅黑" panose="020B0503020204020204" pitchFamily="34" charset="-122"/>
                  <a:ea typeface="微软雅黑" panose="020B0503020204020204" pitchFamily="34" charset="-122"/>
                </a:rPr>
                <a:t>死亡率	</a:t>
              </a:r>
            </a:p>
          </p:txBody>
        </p:sp>
        <p:sp>
          <p:nvSpPr>
            <p:cNvPr id="32777" name="Rectangle 20">
              <a:extLst>
                <a:ext uri="{FF2B5EF4-FFF2-40B4-BE49-F238E27FC236}">
                  <a16:creationId xmlns:a16="http://schemas.microsoft.com/office/drawing/2014/main" id="{3C1C331A-3A3A-4F5C-8A30-9BD989925924}"/>
                </a:ext>
              </a:extLst>
            </p:cNvPr>
            <p:cNvSpPr>
              <a:spLocks noChangeArrowheads="1"/>
            </p:cNvSpPr>
            <p:nvPr/>
          </p:nvSpPr>
          <p:spPr bwMode="auto">
            <a:xfrm>
              <a:off x="3319" y="2371"/>
              <a:ext cx="184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zh-CN" altLang="en-US" sz="2400" dirty="0">
                  <a:solidFill>
                    <a:srgbClr val="FF0000"/>
                  </a:solidFill>
                  <a:latin typeface="微软雅黑" panose="020B0503020204020204" pitchFamily="34" charset="-122"/>
                  <a:ea typeface="微软雅黑" panose="020B0503020204020204" pitchFamily="34" charset="-122"/>
                </a:rPr>
                <a:t>种群密度加大</a:t>
              </a:r>
            </a:p>
          </p:txBody>
        </p:sp>
        <p:sp>
          <p:nvSpPr>
            <p:cNvPr id="32778" name="Rectangle 21">
              <a:extLst>
                <a:ext uri="{FF2B5EF4-FFF2-40B4-BE49-F238E27FC236}">
                  <a16:creationId xmlns:a16="http://schemas.microsoft.com/office/drawing/2014/main" id="{EB926840-1FAC-4774-8C02-BCD2E151BB80}"/>
                </a:ext>
              </a:extLst>
            </p:cNvPr>
            <p:cNvSpPr>
              <a:spLocks noChangeArrowheads="1"/>
            </p:cNvSpPr>
            <p:nvPr/>
          </p:nvSpPr>
          <p:spPr bwMode="auto">
            <a:xfrm>
              <a:off x="3315" y="2634"/>
              <a:ext cx="21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zh-CN" altLang="en-US" sz="2400" dirty="0">
                  <a:solidFill>
                    <a:srgbClr val="FF0000"/>
                  </a:solidFill>
                  <a:latin typeface="微软雅黑" panose="020B0503020204020204" pitchFamily="34" charset="-122"/>
                  <a:ea typeface="微软雅黑" panose="020B0503020204020204" pitchFamily="34" charset="-122"/>
                </a:rPr>
                <a:t>种群密度相对稳定</a:t>
              </a:r>
            </a:p>
          </p:txBody>
        </p:sp>
        <p:sp>
          <p:nvSpPr>
            <p:cNvPr id="32779" name="Rectangle 22">
              <a:extLst>
                <a:ext uri="{FF2B5EF4-FFF2-40B4-BE49-F238E27FC236}">
                  <a16:creationId xmlns:a16="http://schemas.microsoft.com/office/drawing/2014/main" id="{9210FE1E-D11F-4194-867B-7EC9AF5F8CE1}"/>
                </a:ext>
              </a:extLst>
            </p:cNvPr>
            <p:cNvSpPr>
              <a:spLocks noChangeArrowheads="1"/>
            </p:cNvSpPr>
            <p:nvPr/>
          </p:nvSpPr>
          <p:spPr bwMode="auto">
            <a:xfrm>
              <a:off x="3314" y="2909"/>
              <a:ext cx="187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zh-CN" altLang="en-US" sz="2400" dirty="0">
                  <a:solidFill>
                    <a:srgbClr val="FF0000"/>
                  </a:solidFill>
                  <a:latin typeface="微软雅黑" panose="020B0503020204020204" pitchFamily="34" charset="-122"/>
                  <a:ea typeface="微软雅黑" panose="020B0503020204020204" pitchFamily="34" charset="-122"/>
                </a:rPr>
                <a:t>种群密度变小</a:t>
              </a:r>
            </a:p>
          </p:txBody>
        </p:sp>
      </p:grpSp>
      <p:sp>
        <p:nvSpPr>
          <p:cNvPr id="2" name="灯片编号占位符 1">
            <a:extLst>
              <a:ext uri="{FF2B5EF4-FFF2-40B4-BE49-F238E27FC236}">
                <a16:creationId xmlns:a16="http://schemas.microsoft.com/office/drawing/2014/main" id="{C9046E5B-75E7-4141-BB0F-29AD9EF6524E}"/>
              </a:ext>
            </a:extLst>
          </p:cNvPr>
          <p:cNvSpPr>
            <a:spLocks noGrp="1"/>
          </p:cNvSpPr>
          <p:nvPr>
            <p:ph type="sldNum" sz="quarter" idx="4"/>
          </p:nvPr>
        </p:nvSpPr>
        <p:spPr/>
        <p:txBody>
          <a:bodyPr/>
          <a:lstStyle/>
          <a:p>
            <a:fld id="{93DF7D58-C163-484A-9F19-E649904DD7E3}" type="slidenum">
              <a:rPr lang="zh-CN" altLang="en-US" smtClean="0"/>
              <a:pPr/>
              <a:t>45</a:t>
            </a:fld>
            <a:endParaRPr lang="en-US" altLang="zh-CN"/>
          </a:p>
        </p:txBody>
      </p:sp>
      <p:sp>
        <p:nvSpPr>
          <p:cNvPr id="13" name="TextBox 12">
            <a:extLst>
              <a:ext uri="{FF2B5EF4-FFF2-40B4-BE49-F238E27FC236}">
                <a16:creationId xmlns:a16="http://schemas.microsoft.com/office/drawing/2014/main" id="{AFF2FFA4-55E8-461E-BB5A-43001AC44A05}"/>
              </a:ext>
            </a:extLst>
          </p:cNvPr>
          <p:cNvSpPr txBox="1"/>
          <p:nvPr/>
        </p:nvSpPr>
        <p:spPr>
          <a:xfrm>
            <a:off x="642033" y="5846830"/>
            <a:ext cx="8373368" cy="954107"/>
          </a:xfrm>
          <a:prstGeom prst="rect">
            <a:avLst/>
          </a:prstGeom>
          <a:noFill/>
        </p:spPr>
        <p:txBody>
          <a:bodyPr wrap="square">
            <a:spAutoFit/>
          </a:bodyPr>
          <a:lstStyle/>
          <a:p>
            <a:r>
              <a:rPr kumimoji="1" lang="zh-CN" altLang="en-US" sz="2800" b="1" dirty="0">
                <a:solidFill>
                  <a:srgbClr val="000099"/>
                </a:solidFill>
                <a:latin typeface="微软雅黑" panose="020B0503020204020204" pitchFamily="34" charset="-122"/>
                <a:ea typeface="微软雅黑" panose="020B0503020204020204" pitchFamily="34" charset="-122"/>
              </a:rPr>
              <a:t>意义：</a:t>
            </a:r>
            <a:r>
              <a:rPr kumimoji="1" lang="zh-CN" altLang="en-US" sz="2800" b="1" dirty="0">
                <a:latin typeface="微软雅黑" panose="020B0503020204020204" pitchFamily="34" charset="-122"/>
                <a:ea typeface="微软雅黑" panose="020B0503020204020204" pitchFamily="34" charset="-122"/>
              </a:rPr>
              <a:t>出生率和死亡率是</a:t>
            </a:r>
            <a:r>
              <a:rPr kumimoji="1" lang="zh-CN" altLang="en-US" sz="2800" b="1" dirty="0">
                <a:solidFill>
                  <a:srgbClr val="FF0000"/>
                </a:solidFill>
                <a:latin typeface="微软雅黑" panose="020B0503020204020204" pitchFamily="34" charset="-122"/>
                <a:ea typeface="微软雅黑" panose="020B0503020204020204" pitchFamily="34" charset="-122"/>
              </a:rPr>
              <a:t>决定</a:t>
            </a:r>
            <a:r>
              <a:rPr kumimoji="1" lang="zh-CN" altLang="en-US" sz="2800" b="1" dirty="0">
                <a:latin typeface="微软雅黑" panose="020B0503020204020204" pitchFamily="34" charset="-122"/>
                <a:ea typeface="微软雅黑" panose="020B0503020204020204" pitchFamily="34" charset="-122"/>
              </a:rPr>
              <a:t>种群数量和种群密度的</a:t>
            </a:r>
            <a:r>
              <a:rPr kumimoji="1" lang="zh-CN" altLang="en-US" sz="2800" b="1" dirty="0">
                <a:solidFill>
                  <a:srgbClr val="FF0000"/>
                </a:solidFill>
                <a:latin typeface="微软雅黑" panose="020B0503020204020204" pitchFamily="34" charset="-122"/>
                <a:ea typeface="微软雅黑" panose="020B0503020204020204" pitchFamily="34" charset="-122"/>
              </a:rPr>
              <a:t>直接因素</a:t>
            </a:r>
          </a:p>
        </p:txBody>
      </p:sp>
      <p:sp>
        <p:nvSpPr>
          <p:cNvPr id="15" name="TextBox 14">
            <a:extLst>
              <a:ext uri="{FF2B5EF4-FFF2-40B4-BE49-F238E27FC236}">
                <a16:creationId xmlns:a16="http://schemas.microsoft.com/office/drawing/2014/main" id="{144D7637-BFD9-4F0E-8835-27A3AE0CBADC}"/>
              </a:ext>
            </a:extLst>
          </p:cNvPr>
          <p:cNvSpPr txBox="1"/>
          <p:nvPr/>
        </p:nvSpPr>
        <p:spPr>
          <a:xfrm>
            <a:off x="3203848" y="6375985"/>
            <a:ext cx="4572000" cy="461665"/>
          </a:xfrm>
          <a:prstGeom prst="rect">
            <a:avLst/>
          </a:prstGeom>
          <a:noFill/>
        </p:spPr>
        <p:txBody>
          <a:bodyPr wrap="square">
            <a:spAutoFit/>
          </a:bodyPr>
          <a:lstStyle/>
          <a:p>
            <a:r>
              <a:rPr kumimoji="1" lang="zh-CN" altLang="en-US" sz="2400" b="1" dirty="0">
                <a:solidFill>
                  <a:srgbClr val="FF0000"/>
                </a:solidFill>
                <a:latin typeface="微软雅黑" panose="020B0503020204020204" pitchFamily="34" charset="-122"/>
                <a:ea typeface="微软雅黑" panose="020B0503020204020204" pitchFamily="34" charset="-122"/>
              </a:rPr>
              <a:t>人口增长率=出生率-死亡率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93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33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33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331">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P spid="99337" grpId="0"/>
      <p:bldP spid="13" grpId="0"/>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a:extLst>
              <a:ext uri="{FF2B5EF4-FFF2-40B4-BE49-F238E27FC236}">
                <a16:creationId xmlns:a16="http://schemas.microsoft.com/office/drawing/2014/main" id="{D9987FB4-3F9A-4AE0-849E-3620796D5C1A}"/>
              </a:ext>
            </a:extLst>
          </p:cNvPr>
          <p:cNvSpPr txBox="1">
            <a:spLocks noChangeArrowheads="1"/>
          </p:cNvSpPr>
          <p:nvPr/>
        </p:nvSpPr>
        <p:spPr bwMode="auto">
          <a:xfrm>
            <a:off x="179512" y="404664"/>
            <a:ext cx="7162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42900" indent="-34290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914400" indent="-45720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indent="0" eaLnBrk="1" hangingPunct="1">
              <a:spcBef>
                <a:spcPts val="0"/>
              </a:spcBef>
              <a:buClr>
                <a:schemeClr val="tx1"/>
              </a:buClr>
              <a:buFont typeface="Wingdings" panose="05000000000000000000" pitchFamily="2" charset="2"/>
              <a:buNone/>
            </a:pPr>
            <a:r>
              <a:rPr kumimoji="1" lang="zh-CN" altLang="en-US" sz="3600" b="1" dirty="0">
                <a:latin typeface="微软雅黑" panose="020B0503020204020204" pitchFamily="34" charset="-122"/>
                <a:ea typeface="微软雅黑" panose="020B0503020204020204" pitchFamily="34" charset="-122"/>
              </a:rPr>
              <a:t>例：我国人口数量变化分析</a:t>
            </a:r>
          </a:p>
        </p:txBody>
      </p:sp>
      <p:sp>
        <p:nvSpPr>
          <p:cNvPr id="6" name="Text Box 4">
            <a:extLst>
              <a:ext uri="{FF2B5EF4-FFF2-40B4-BE49-F238E27FC236}">
                <a16:creationId xmlns:a16="http://schemas.microsoft.com/office/drawing/2014/main" id="{A8B4E45A-5A10-47B5-97C2-4599D368DF6B}"/>
              </a:ext>
            </a:extLst>
          </p:cNvPr>
          <p:cNvSpPr txBox="1">
            <a:spLocks noChangeArrowheads="1"/>
          </p:cNvSpPr>
          <p:nvPr/>
        </p:nvSpPr>
        <p:spPr bwMode="auto">
          <a:xfrm>
            <a:off x="522592" y="1556792"/>
            <a:ext cx="8642350" cy="553998"/>
          </a:xfrm>
          <a:prstGeom prst="rect">
            <a:avLst/>
          </a:prstGeom>
          <a:noFill/>
          <a:ln w="9525">
            <a:noFill/>
            <a:miter lim="800000"/>
            <a:headEnd/>
            <a:tailEnd/>
          </a:ln>
        </p:spPr>
        <p:txBody>
          <a:bodyPr>
            <a:spAutoFit/>
          </a:bodyPr>
          <a:lstStyle/>
          <a:p>
            <a:pPr eaLnBrk="1" hangingPunct="1">
              <a:spcBef>
                <a:spcPct val="50000"/>
              </a:spcBef>
              <a:defRPr/>
            </a:pPr>
            <a:r>
              <a:rPr lang="zh-CN" altLang="en-US" sz="3000" b="1" dirty="0">
                <a:latin typeface="微软雅黑" pitchFamily="34" charset="-122"/>
                <a:ea typeface="微软雅黑" pitchFamily="34" charset="-122"/>
              </a:rPr>
              <a:t>思考：哪些因素会影响出生率和死亡率？</a:t>
            </a:r>
          </a:p>
        </p:txBody>
      </p:sp>
      <p:sp>
        <p:nvSpPr>
          <p:cNvPr id="7" name="TextBox 6">
            <a:extLst>
              <a:ext uri="{FF2B5EF4-FFF2-40B4-BE49-F238E27FC236}">
                <a16:creationId xmlns:a16="http://schemas.microsoft.com/office/drawing/2014/main" id="{81353599-7EEB-458E-8E0B-CECA27F467F9}"/>
              </a:ext>
            </a:extLst>
          </p:cNvPr>
          <p:cNvSpPr txBox="1"/>
          <p:nvPr/>
        </p:nvSpPr>
        <p:spPr>
          <a:xfrm>
            <a:off x="1063347" y="2590661"/>
            <a:ext cx="7560840" cy="2787751"/>
          </a:xfrm>
          <a:prstGeom prst="rect">
            <a:avLst/>
          </a:prstGeom>
          <a:noFill/>
        </p:spPr>
        <p:txBody>
          <a:bodyPr wrap="square">
            <a:spAutoFit/>
          </a:bodyPr>
          <a:lstStyle/>
          <a:p>
            <a:pPr marL="457200" indent="-457200" eaLnBrk="1" hangingPunct="1">
              <a:lnSpc>
                <a:spcPct val="120000"/>
              </a:lnSpc>
              <a:spcBef>
                <a:spcPts val="600"/>
              </a:spcBef>
              <a:buFont typeface="Wingdings" panose="05000000000000000000" pitchFamily="2" charset="2"/>
              <a:buChar char="Ø"/>
              <a:defRPr/>
            </a:pPr>
            <a:r>
              <a:rPr lang="zh-CN" altLang="en-US" sz="2800" b="1" dirty="0">
                <a:latin typeface="微软雅黑" pitchFamily="34" charset="-122"/>
                <a:ea typeface="微软雅黑" pitchFamily="34" charset="-122"/>
              </a:rPr>
              <a:t>出生率主要和生物的繁殖能力有关，其次是外界环境</a:t>
            </a:r>
            <a:endParaRPr lang="en-US" altLang="zh-CN" sz="2800" b="1" dirty="0">
              <a:latin typeface="微软雅黑" pitchFamily="34" charset="-122"/>
              <a:ea typeface="微软雅黑" pitchFamily="34" charset="-122"/>
            </a:endParaRPr>
          </a:p>
          <a:p>
            <a:pPr marL="457200" indent="-457200" eaLnBrk="1" hangingPunct="1">
              <a:lnSpc>
                <a:spcPct val="120000"/>
              </a:lnSpc>
              <a:spcBef>
                <a:spcPts val="600"/>
              </a:spcBef>
              <a:buFont typeface="Wingdings" panose="05000000000000000000" pitchFamily="2" charset="2"/>
              <a:buChar char="Ø"/>
              <a:defRPr/>
            </a:pPr>
            <a:r>
              <a:rPr lang="zh-CN" altLang="en-US" sz="2800" b="1" dirty="0">
                <a:latin typeface="微软雅黑" pitchFamily="34" charset="-122"/>
                <a:ea typeface="微软雅黑" pitchFamily="34" charset="-122"/>
              </a:rPr>
              <a:t>人类的出生率还受到各种社会因素的影响</a:t>
            </a:r>
            <a:endParaRPr lang="en-US" altLang="zh-CN" sz="2800" b="1" dirty="0">
              <a:latin typeface="微软雅黑" pitchFamily="34" charset="-122"/>
              <a:ea typeface="微软雅黑" pitchFamily="34" charset="-122"/>
            </a:endParaRPr>
          </a:p>
          <a:p>
            <a:pPr marL="457200" indent="-457200" eaLnBrk="1" hangingPunct="1">
              <a:lnSpc>
                <a:spcPct val="120000"/>
              </a:lnSpc>
              <a:spcBef>
                <a:spcPts val="600"/>
              </a:spcBef>
              <a:buFont typeface="Wingdings" panose="05000000000000000000" pitchFamily="2" charset="2"/>
              <a:buChar char="Ø"/>
              <a:defRPr/>
            </a:pPr>
            <a:r>
              <a:rPr lang="zh-CN" altLang="en-US" sz="2800" b="1" dirty="0">
                <a:latin typeface="微软雅黑" pitchFamily="34" charset="-122"/>
                <a:ea typeface="微软雅黑" pitchFamily="34" charset="-122"/>
              </a:rPr>
              <a:t>死亡率影响因素很多，如饥饿、伤病、严寒、遭捕食、意外事故等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Text Box 6">
            <a:extLst>
              <a:ext uri="{FF2B5EF4-FFF2-40B4-BE49-F238E27FC236}">
                <a16:creationId xmlns:a16="http://schemas.microsoft.com/office/drawing/2014/main" id="{4EA19E8F-8395-4A1B-AF26-5C8D2498FE0C}"/>
              </a:ext>
            </a:extLst>
          </p:cNvPr>
          <p:cNvSpPr txBox="1">
            <a:spLocks noChangeArrowheads="1"/>
          </p:cNvSpPr>
          <p:nvPr/>
        </p:nvSpPr>
        <p:spPr bwMode="auto">
          <a:xfrm>
            <a:off x="2575802" y="3861048"/>
            <a:ext cx="4075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dirty="0">
                <a:solidFill>
                  <a:schemeClr val="tx1"/>
                </a:solidFill>
                <a:latin typeface="微软雅黑" panose="020B0503020204020204" pitchFamily="34" charset="-122"/>
                <a:ea typeface="微软雅黑" panose="020B0503020204020204" pitchFamily="34" charset="-122"/>
              </a:rPr>
              <a:t>中国总人口达</a:t>
            </a:r>
            <a:r>
              <a:rPr lang="en-US" altLang="zh-CN" dirty="0">
                <a:solidFill>
                  <a:schemeClr val="tx1"/>
                </a:solidFill>
                <a:latin typeface="微软雅黑" panose="020B0503020204020204" pitchFamily="34" charset="-122"/>
                <a:ea typeface="微软雅黑" panose="020B0503020204020204" pitchFamily="34" charset="-122"/>
              </a:rPr>
              <a:t>13.705</a:t>
            </a:r>
            <a:r>
              <a:rPr lang="zh-CN" altLang="en-US" dirty="0">
                <a:solidFill>
                  <a:schemeClr val="tx1"/>
                </a:solidFill>
                <a:latin typeface="微软雅黑" panose="020B0503020204020204" pitchFamily="34" charset="-122"/>
                <a:ea typeface="微软雅黑" panose="020B0503020204020204" pitchFamily="34" charset="-122"/>
              </a:rPr>
              <a:t>亿</a:t>
            </a:r>
          </a:p>
        </p:txBody>
      </p:sp>
      <p:sp>
        <p:nvSpPr>
          <p:cNvPr id="9" name="矩形 8">
            <a:extLst>
              <a:ext uri="{FF2B5EF4-FFF2-40B4-BE49-F238E27FC236}">
                <a16:creationId xmlns:a16="http://schemas.microsoft.com/office/drawing/2014/main" id="{0254563C-3E07-4340-AF47-0A585AD74F02}"/>
              </a:ext>
            </a:extLst>
          </p:cNvPr>
          <p:cNvSpPr>
            <a:spLocks noChangeArrowheads="1"/>
          </p:cNvSpPr>
          <p:nvPr/>
        </p:nvSpPr>
        <p:spPr bwMode="auto">
          <a:xfrm>
            <a:off x="179512" y="4525020"/>
            <a:ext cx="910907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 typeface="Wingdings" panose="05000000000000000000" pitchFamily="2" charset="2"/>
              <a:buChar char="u"/>
            </a:pP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2000</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年第五次人口普查相比：</a:t>
            </a:r>
            <a:endPar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lvl="1" eaLnBrk="1" hangingPunct="1">
              <a:spcBef>
                <a:spcPct val="0"/>
              </a:spcBef>
              <a:buClrTx/>
              <a:buFont typeface="Wingdings" panose="05000000000000000000" pitchFamily="2" charset="2"/>
              <a:buChar char="Ø"/>
            </a:pP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年增加</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7390</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万人，</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lvl="1" eaLnBrk="1" hangingPunct="1">
              <a:spcBef>
                <a:spcPct val="0"/>
              </a:spcBef>
              <a:buClrTx/>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增长</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5.84%</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lvl="1" eaLnBrk="1" hangingPunct="1">
              <a:spcBef>
                <a:spcPct val="0"/>
              </a:spcBef>
              <a:buClrTx/>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年平均增长</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0.57%</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lvl="1" eaLnBrk="1" hangingPunct="1">
              <a:spcBef>
                <a:spcPct val="0"/>
              </a:spcBef>
              <a:buClrTx/>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比</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1990</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年到</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2000</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年年均</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1.07%</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的增长率下降了</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0.5</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个百分点</a:t>
            </a:r>
          </a:p>
        </p:txBody>
      </p:sp>
      <p:grpSp>
        <p:nvGrpSpPr>
          <p:cNvPr id="11" name="组合 10">
            <a:extLst>
              <a:ext uri="{FF2B5EF4-FFF2-40B4-BE49-F238E27FC236}">
                <a16:creationId xmlns:a16="http://schemas.microsoft.com/office/drawing/2014/main" id="{CC47F24D-EA68-49CC-AAA1-6FD8CA5E3747}"/>
              </a:ext>
            </a:extLst>
          </p:cNvPr>
          <p:cNvGrpSpPr/>
          <p:nvPr/>
        </p:nvGrpSpPr>
        <p:grpSpPr>
          <a:xfrm>
            <a:off x="1334280" y="188640"/>
            <a:ext cx="6229377" cy="3532311"/>
            <a:chOff x="1763688" y="112713"/>
            <a:chExt cx="6229377" cy="3532311"/>
          </a:xfrm>
        </p:grpSpPr>
        <p:grpSp>
          <p:nvGrpSpPr>
            <p:cNvPr id="34821" name="组合 2">
              <a:extLst>
                <a:ext uri="{FF2B5EF4-FFF2-40B4-BE49-F238E27FC236}">
                  <a16:creationId xmlns:a16="http://schemas.microsoft.com/office/drawing/2014/main" id="{25D4AFA5-6A4C-4462-880E-C194AC243A00}"/>
                </a:ext>
              </a:extLst>
            </p:cNvPr>
            <p:cNvGrpSpPr>
              <a:grpSpLocks/>
            </p:cNvGrpSpPr>
            <p:nvPr/>
          </p:nvGrpSpPr>
          <p:grpSpPr bwMode="auto">
            <a:xfrm>
              <a:off x="1763688" y="112713"/>
              <a:ext cx="6229377" cy="3532311"/>
              <a:chOff x="1151620" y="113197"/>
              <a:chExt cx="6840760" cy="4120939"/>
            </a:xfrm>
          </p:grpSpPr>
          <p:pic>
            <p:nvPicPr>
              <p:cNvPr id="34822" name="图片 7">
                <a:extLst>
                  <a:ext uri="{FF2B5EF4-FFF2-40B4-BE49-F238E27FC236}">
                    <a16:creationId xmlns:a16="http://schemas.microsoft.com/office/drawing/2014/main" id="{DB8F0406-96DF-4048-BA35-E32DA83744F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1620" y="113197"/>
                <a:ext cx="6840760" cy="4120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文本框 1">
                <a:extLst>
                  <a:ext uri="{FF2B5EF4-FFF2-40B4-BE49-F238E27FC236}">
                    <a16:creationId xmlns:a16="http://schemas.microsoft.com/office/drawing/2014/main" id="{BC2D9978-DDB9-46B1-A6C9-6885928B602D}"/>
                  </a:ext>
                </a:extLst>
              </p:cNvPr>
              <p:cNvSpPr txBox="1">
                <a:spLocks noChangeArrowheads="1"/>
              </p:cNvSpPr>
              <p:nvPr/>
            </p:nvSpPr>
            <p:spPr bwMode="auto">
              <a:xfrm>
                <a:off x="2670122" y="3451013"/>
                <a:ext cx="840852" cy="430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1953</a:t>
                </a:r>
                <a:endPar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 name="文本框 1">
              <a:extLst>
                <a:ext uri="{FF2B5EF4-FFF2-40B4-BE49-F238E27FC236}">
                  <a16:creationId xmlns:a16="http://schemas.microsoft.com/office/drawing/2014/main" id="{AB673042-5A8D-4DC3-ACAE-789CC442669B}"/>
                </a:ext>
              </a:extLst>
            </p:cNvPr>
            <p:cNvSpPr txBox="1">
              <a:spLocks noChangeArrowheads="1"/>
            </p:cNvSpPr>
            <p:nvPr/>
          </p:nvSpPr>
          <p:spPr bwMode="auto">
            <a:xfrm>
              <a:off x="4565003" y="2970165"/>
              <a:ext cx="886907" cy="3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1982  </a:t>
              </a:r>
              <a:endPar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1">
              <a:extLst>
                <a:ext uri="{FF2B5EF4-FFF2-40B4-BE49-F238E27FC236}">
                  <a16:creationId xmlns:a16="http://schemas.microsoft.com/office/drawing/2014/main" id="{3F25B8A9-A9A2-4772-8B71-B7A3E37D928F}"/>
                </a:ext>
              </a:extLst>
            </p:cNvPr>
            <p:cNvSpPr txBox="1">
              <a:spLocks noChangeArrowheads="1"/>
            </p:cNvSpPr>
            <p:nvPr/>
          </p:nvSpPr>
          <p:spPr bwMode="auto">
            <a:xfrm>
              <a:off x="3835040" y="2974068"/>
              <a:ext cx="1013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1964</a:t>
              </a:r>
              <a:endPar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1">
              <a:extLst>
                <a:ext uri="{FF2B5EF4-FFF2-40B4-BE49-F238E27FC236}">
                  <a16:creationId xmlns:a16="http://schemas.microsoft.com/office/drawing/2014/main" id="{0F6BC555-D993-47F6-8A5D-818A23F286A1}"/>
                </a:ext>
              </a:extLst>
            </p:cNvPr>
            <p:cNvSpPr txBox="1">
              <a:spLocks noChangeArrowheads="1"/>
            </p:cNvSpPr>
            <p:nvPr/>
          </p:nvSpPr>
          <p:spPr bwMode="auto">
            <a:xfrm>
              <a:off x="5280675" y="2962144"/>
              <a:ext cx="886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1990</a:t>
              </a:r>
              <a:endPar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1">
              <a:extLst>
                <a:ext uri="{FF2B5EF4-FFF2-40B4-BE49-F238E27FC236}">
                  <a16:creationId xmlns:a16="http://schemas.microsoft.com/office/drawing/2014/main" id="{6E5E8CDC-E881-4D5E-B2E9-1FD50BC99073}"/>
                </a:ext>
              </a:extLst>
            </p:cNvPr>
            <p:cNvSpPr txBox="1">
              <a:spLocks noChangeArrowheads="1"/>
            </p:cNvSpPr>
            <p:nvPr/>
          </p:nvSpPr>
          <p:spPr bwMode="auto">
            <a:xfrm>
              <a:off x="5981800" y="2962144"/>
              <a:ext cx="7657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2000</a:t>
              </a:r>
              <a:endPar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1">
              <a:extLst>
                <a:ext uri="{FF2B5EF4-FFF2-40B4-BE49-F238E27FC236}">
                  <a16:creationId xmlns:a16="http://schemas.microsoft.com/office/drawing/2014/main" id="{B05E59D4-8401-4F72-8D77-DB8162B037C4}"/>
                </a:ext>
              </a:extLst>
            </p:cNvPr>
            <p:cNvSpPr txBox="1">
              <a:spLocks noChangeArrowheads="1"/>
            </p:cNvSpPr>
            <p:nvPr/>
          </p:nvSpPr>
          <p:spPr bwMode="auto">
            <a:xfrm>
              <a:off x="6697471" y="2962144"/>
              <a:ext cx="7657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2010   </a:t>
              </a:r>
              <a:endPar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blinds(horizontal)">
                                      <p:cBhvr>
                                        <p:cTn id="7" dur="500"/>
                                        <p:tgtEl>
                                          <p:spTgt spid="317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B8D78E-318E-4952-AD37-6BF24E771D48}"/>
              </a:ext>
            </a:extLst>
          </p:cNvPr>
          <p:cNvPicPr>
            <a:picLocks noChangeAspect="1"/>
          </p:cNvPicPr>
          <p:nvPr/>
        </p:nvPicPr>
        <p:blipFill>
          <a:blip r:embed="rId2"/>
          <a:stretch>
            <a:fillRect/>
          </a:stretch>
        </p:blipFill>
        <p:spPr>
          <a:xfrm>
            <a:off x="0" y="44624"/>
            <a:ext cx="9144000" cy="5902291"/>
          </a:xfrm>
          <a:prstGeom prst="rect">
            <a:avLst/>
          </a:prstGeom>
        </p:spPr>
      </p:pic>
      <p:sp>
        <p:nvSpPr>
          <p:cNvPr id="7" name="TextBox 6">
            <a:extLst>
              <a:ext uri="{FF2B5EF4-FFF2-40B4-BE49-F238E27FC236}">
                <a16:creationId xmlns:a16="http://schemas.microsoft.com/office/drawing/2014/main" id="{F150EE3A-2B62-476E-A425-873DBDEAF7DE}"/>
              </a:ext>
            </a:extLst>
          </p:cNvPr>
          <p:cNvSpPr txBox="1"/>
          <p:nvPr/>
        </p:nvSpPr>
        <p:spPr>
          <a:xfrm>
            <a:off x="683568" y="5842337"/>
            <a:ext cx="7992888" cy="1015663"/>
          </a:xfrm>
          <a:prstGeom prst="rect">
            <a:avLst/>
          </a:prstGeom>
          <a:noFill/>
        </p:spPr>
        <p:txBody>
          <a:bodyPr wrap="square">
            <a:spAutoFit/>
          </a:bodyPr>
          <a:lstStyle/>
          <a:p>
            <a:r>
              <a:rPr lang="zh-CN" altLang="en-US" sz="3000" b="1" dirty="0">
                <a:latin typeface="微软雅黑" pitchFamily="34" charset="-122"/>
                <a:ea typeface="微软雅黑" pitchFamily="34" charset="-122"/>
              </a:rPr>
              <a:t>深圳人口的剧增，主要原因是出生率高于死亡率造成的吗？</a:t>
            </a:r>
          </a:p>
        </p:txBody>
      </p:sp>
    </p:spTree>
    <p:extLst>
      <p:ext uri="{BB962C8B-B14F-4D97-AF65-F5344CB8AC3E}">
        <p14:creationId xmlns:p14="http://schemas.microsoft.com/office/powerpoint/2010/main" val="32990916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a:extLst>
              <a:ext uri="{FF2B5EF4-FFF2-40B4-BE49-F238E27FC236}">
                <a16:creationId xmlns:a16="http://schemas.microsoft.com/office/drawing/2014/main" id="{4CC020FC-AC4C-4A1D-B859-C73A18F72377}"/>
              </a:ext>
            </a:extLst>
          </p:cNvPr>
          <p:cNvSpPr>
            <a:spLocks noGrp="1" noChangeArrowheads="1"/>
          </p:cNvSpPr>
          <p:nvPr>
            <p:ph type="body" idx="4294967295"/>
          </p:nvPr>
        </p:nvSpPr>
        <p:spPr>
          <a:xfrm>
            <a:off x="374755" y="1343439"/>
            <a:ext cx="4645025" cy="2957733"/>
          </a:xfrm>
        </p:spPr>
        <p:txBody>
          <a:bodyPr/>
          <a:lstStyle/>
          <a:p>
            <a:pPr eaLnBrk="1" hangingPunct="1">
              <a:defRPr/>
            </a:pPr>
            <a:r>
              <a:rPr lang="zh-CN" altLang="en-US" sz="2800" dirty="0">
                <a:solidFill>
                  <a:srgbClr val="000099"/>
                </a:solidFill>
                <a:latin typeface="微软雅黑" pitchFamily="34" charset="-122"/>
                <a:ea typeface="微软雅黑" pitchFamily="34" charset="-122"/>
              </a:rPr>
              <a:t>概念：对于一个种群来说，</a:t>
            </a:r>
            <a:r>
              <a:rPr lang="zh-CN" altLang="en-US" sz="2800" dirty="0">
                <a:solidFill>
                  <a:srgbClr val="FF0000"/>
                </a:solidFill>
                <a:latin typeface="微软雅黑" pitchFamily="34" charset="-122"/>
                <a:ea typeface="微软雅黑" pitchFamily="34" charset="-122"/>
              </a:rPr>
              <a:t>单位时间</a:t>
            </a:r>
            <a:r>
              <a:rPr lang="zh-CN" altLang="en-US" sz="2800" dirty="0">
                <a:solidFill>
                  <a:srgbClr val="000099"/>
                </a:solidFill>
                <a:latin typeface="微软雅黑" pitchFamily="34" charset="-122"/>
                <a:ea typeface="微软雅黑" pitchFamily="34" charset="-122"/>
              </a:rPr>
              <a:t>内迁入或迁出的个体，占该种群个体总数的比率。</a:t>
            </a:r>
          </a:p>
          <a:p>
            <a:pPr eaLnBrk="1" hangingPunct="1">
              <a:defRPr/>
            </a:pPr>
            <a:r>
              <a:rPr lang="zh-CN" altLang="en-US" sz="2800" dirty="0">
                <a:latin typeface="微软雅黑" pitchFamily="34" charset="-122"/>
                <a:ea typeface="微软雅黑" pitchFamily="34" charset="-122"/>
              </a:rPr>
              <a:t>迁入率和迁出率也决定了种群密度的大小。</a:t>
            </a:r>
          </a:p>
        </p:txBody>
      </p:sp>
      <p:sp>
        <p:nvSpPr>
          <p:cNvPr id="35844" name="Text Box 5">
            <a:extLst>
              <a:ext uri="{FF2B5EF4-FFF2-40B4-BE49-F238E27FC236}">
                <a16:creationId xmlns:a16="http://schemas.microsoft.com/office/drawing/2014/main" id="{64D1A0DF-DA7B-4602-995C-4A4A942473C4}"/>
              </a:ext>
            </a:extLst>
          </p:cNvPr>
          <p:cNvSpPr txBox="1">
            <a:spLocks noChangeArrowheads="1"/>
          </p:cNvSpPr>
          <p:nvPr/>
        </p:nvSpPr>
        <p:spPr bwMode="auto">
          <a:xfrm>
            <a:off x="323528" y="188640"/>
            <a:ext cx="44180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zh-CN" sz="4000" dirty="0">
                <a:solidFill>
                  <a:schemeClr val="tx1"/>
                </a:solidFill>
                <a:latin typeface="微软雅黑" panose="020B0503020204020204" pitchFamily="34" charset="-122"/>
                <a:ea typeface="微软雅黑" panose="020B0503020204020204" pitchFamily="34" charset="-122"/>
              </a:rPr>
              <a:t>3. </a:t>
            </a:r>
            <a:r>
              <a:rPr lang="zh-CN" altLang="en-US" sz="4000" dirty="0">
                <a:solidFill>
                  <a:schemeClr val="tx1"/>
                </a:solidFill>
                <a:latin typeface="微软雅黑" panose="020B0503020204020204" pitchFamily="34" charset="-122"/>
                <a:ea typeface="微软雅黑" panose="020B0503020204020204" pitchFamily="34" charset="-122"/>
              </a:rPr>
              <a:t>迁入率和迁出率</a:t>
            </a:r>
            <a:endParaRPr lang="en-US" altLang="zh-CN" sz="4000" dirty="0">
              <a:solidFill>
                <a:schemeClr val="tx1"/>
              </a:solidFill>
              <a:latin typeface="微软雅黑" panose="020B0503020204020204" pitchFamily="34" charset="-122"/>
              <a:ea typeface="微软雅黑" panose="020B0503020204020204" pitchFamily="34" charset="-122"/>
            </a:endParaRPr>
          </a:p>
        </p:txBody>
      </p:sp>
      <p:pic>
        <p:nvPicPr>
          <p:cNvPr id="35846" name="Picture 25" descr="pic_287741">
            <a:extLst>
              <a:ext uri="{FF2B5EF4-FFF2-40B4-BE49-F238E27FC236}">
                <a16:creationId xmlns:a16="http://schemas.microsoft.com/office/drawing/2014/main" id="{335E6DC7-A8CD-4898-BCD1-6DEB5F137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246" y="1077107"/>
            <a:ext cx="2736130" cy="329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A47E4913-83C7-4977-98EC-3E0AED6DABA8}"/>
              </a:ext>
            </a:extLst>
          </p:cNvPr>
          <p:cNvSpPr>
            <a:spLocks noGrp="1"/>
          </p:cNvSpPr>
          <p:nvPr>
            <p:ph type="sldNum" sz="quarter" idx="4"/>
          </p:nvPr>
        </p:nvSpPr>
        <p:spPr/>
        <p:txBody>
          <a:bodyPr/>
          <a:lstStyle/>
          <a:p>
            <a:fld id="{93DF7D58-C163-484A-9F19-E649904DD7E3}" type="slidenum">
              <a:rPr lang="zh-CN" altLang="en-US" smtClean="0"/>
              <a:pPr/>
              <a:t>49</a:t>
            </a:fld>
            <a:endParaRPr lang="en-US" altLang="zh-CN"/>
          </a:p>
        </p:txBody>
      </p:sp>
      <p:grpSp>
        <p:nvGrpSpPr>
          <p:cNvPr id="7" name="Group 24">
            <a:extLst>
              <a:ext uri="{FF2B5EF4-FFF2-40B4-BE49-F238E27FC236}">
                <a16:creationId xmlns:a16="http://schemas.microsoft.com/office/drawing/2014/main" id="{B9411977-3A91-4604-93D1-8C6F4460C660}"/>
              </a:ext>
            </a:extLst>
          </p:cNvPr>
          <p:cNvGrpSpPr>
            <a:grpSpLocks/>
          </p:cNvGrpSpPr>
          <p:nvPr/>
        </p:nvGrpSpPr>
        <p:grpSpPr bwMode="auto">
          <a:xfrm>
            <a:off x="585716" y="4419388"/>
            <a:ext cx="8051800" cy="1335088"/>
            <a:chOff x="375" y="2359"/>
            <a:chExt cx="5072" cy="841"/>
          </a:xfrm>
        </p:grpSpPr>
        <p:sp>
          <p:nvSpPr>
            <p:cNvPr id="8" name="Text Box 17">
              <a:extLst>
                <a:ext uri="{FF2B5EF4-FFF2-40B4-BE49-F238E27FC236}">
                  <a16:creationId xmlns:a16="http://schemas.microsoft.com/office/drawing/2014/main" id="{3BA3F9F2-F361-4CF7-B535-D947943EAD4E}"/>
                </a:ext>
              </a:extLst>
            </p:cNvPr>
            <p:cNvSpPr txBox="1">
              <a:spLocks noChangeArrowheads="1"/>
            </p:cNvSpPr>
            <p:nvPr/>
          </p:nvSpPr>
          <p:spPr bwMode="auto">
            <a:xfrm>
              <a:off x="379" y="2359"/>
              <a:ext cx="362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42900" indent="-34290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914400" indent="-45720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eaLnBrk="1" hangingPunct="1">
                <a:lnSpc>
                  <a:spcPct val="110000"/>
                </a:lnSpc>
                <a:buClr>
                  <a:schemeClr val="tx1"/>
                </a:buClr>
                <a:buFont typeface="Wingdings" panose="05000000000000000000" pitchFamily="2" charset="2"/>
                <a:buAutoNum type="alphaLcPeriod"/>
              </a:pPr>
              <a:r>
                <a:rPr kumimoji="1" lang="zh-CN" altLang="en-US" b="1" dirty="0">
                  <a:latin typeface="微软雅黑" panose="020B0503020204020204" pitchFamily="34" charset="-122"/>
                  <a:ea typeface="微软雅黑" panose="020B0503020204020204" pitchFamily="34" charset="-122"/>
                </a:rPr>
                <a:t>迁入率 </a:t>
              </a:r>
              <a:r>
                <a:rPr kumimoji="1" lang="en-US" altLang="zh-CN" b="1" dirty="0">
                  <a:latin typeface="微软雅黑" panose="020B0503020204020204" pitchFamily="34" charset="-122"/>
                  <a:ea typeface="微软雅黑" panose="020B0503020204020204" pitchFamily="34" charset="-122"/>
                </a:rPr>
                <a:t>&gt;  </a:t>
              </a:r>
              <a:r>
                <a:rPr kumimoji="1" lang="zh-CN" altLang="en-US" b="1" dirty="0">
                  <a:latin typeface="微软雅黑" panose="020B0503020204020204" pitchFamily="34" charset="-122"/>
                  <a:ea typeface="微软雅黑" panose="020B0503020204020204" pitchFamily="34" charset="-122"/>
                </a:rPr>
                <a:t>迁出率 	</a:t>
              </a:r>
            </a:p>
          </p:txBody>
        </p:sp>
        <p:sp>
          <p:nvSpPr>
            <p:cNvPr id="9" name="Text Box 18">
              <a:extLst>
                <a:ext uri="{FF2B5EF4-FFF2-40B4-BE49-F238E27FC236}">
                  <a16:creationId xmlns:a16="http://schemas.microsoft.com/office/drawing/2014/main" id="{874A6E15-F3FB-4350-9809-D1B4BCC40134}"/>
                </a:ext>
              </a:extLst>
            </p:cNvPr>
            <p:cNvSpPr txBox="1">
              <a:spLocks noChangeArrowheads="1"/>
            </p:cNvSpPr>
            <p:nvPr/>
          </p:nvSpPr>
          <p:spPr bwMode="auto">
            <a:xfrm>
              <a:off x="379" y="2631"/>
              <a:ext cx="323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42900" indent="-34290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914400" indent="-45720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eaLnBrk="1" hangingPunct="1">
                <a:lnSpc>
                  <a:spcPct val="110000"/>
                </a:lnSpc>
                <a:buClr>
                  <a:schemeClr val="tx1"/>
                </a:buClr>
                <a:buFont typeface="Wingdings" panose="05000000000000000000" pitchFamily="2" charset="2"/>
                <a:buAutoNum type="alphaLcPeriod" startAt="2"/>
              </a:pPr>
              <a:r>
                <a:rPr kumimoji="1" lang="zh-CN" altLang="en-US" b="1" dirty="0">
                  <a:latin typeface="微软雅黑" panose="020B0503020204020204" pitchFamily="34" charset="-122"/>
                  <a:ea typeface="微软雅黑" panose="020B0503020204020204" pitchFamily="34" charset="-122"/>
                </a:rPr>
                <a:t>迁入率 </a:t>
              </a:r>
              <a:r>
                <a:rPr kumimoji="1" lang="en-US" altLang="zh-CN" b="1" dirty="0">
                  <a:latin typeface="微软雅黑" panose="020B0503020204020204" pitchFamily="34" charset="-122"/>
                  <a:ea typeface="微软雅黑" panose="020B0503020204020204" pitchFamily="34" charset="-122"/>
                </a:rPr>
                <a:t>=  </a:t>
              </a:r>
              <a:r>
                <a:rPr kumimoji="1" lang="zh-CN" altLang="en-US" b="1" dirty="0">
                  <a:latin typeface="微软雅黑" panose="020B0503020204020204" pitchFamily="34" charset="-122"/>
                  <a:ea typeface="微软雅黑" panose="020B0503020204020204" pitchFamily="34" charset="-122"/>
                </a:rPr>
                <a:t>迁出率    </a:t>
              </a:r>
            </a:p>
          </p:txBody>
        </p:sp>
        <p:sp>
          <p:nvSpPr>
            <p:cNvPr id="10" name="Text Box 19">
              <a:extLst>
                <a:ext uri="{FF2B5EF4-FFF2-40B4-BE49-F238E27FC236}">
                  <a16:creationId xmlns:a16="http://schemas.microsoft.com/office/drawing/2014/main" id="{049D8518-42A4-4063-83AE-7C19F680AD50}"/>
                </a:ext>
              </a:extLst>
            </p:cNvPr>
            <p:cNvSpPr txBox="1">
              <a:spLocks noChangeArrowheads="1"/>
            </p:cNvSpPr>
            <p:nvPr/>
          </p:nvSpPr>
          <p:spPr bwMode="auto">
            <a:xfrm>
              <a:off x="375" y="2899"/>
              <a:ext cx="3544"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42900" indent="-34290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914400" indent="-45720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eaLnBrk="1" hangingPunct="1">
                <a:lnSpc>
                  <a:spcPct val="110000"/>
                </a:lnSpc>
                <a:buClr>
                  <a:schemeClr val="tx1"/>
                </a:buClr>
                <a:buFont typeface="Wingdings" panose="05000000000000000000" pitchFamily="2" charset="2"/>
                <a:buAutoNum type="alphaLcPeriod" startAt="3"/>
              </a:pPr>
              <a:r>
                <a:rPr kumimoji="1" lang="zh-CN" altLang="en-US" b="1" dirty="0">
                  <a:latin typeface="微软雅黑" panose="020B0503020204020204" pitchFamily="34" charset="-122"/>
                  <a:ea typeface="微软雅黑" panose="020B0503020204020204" pitchFamily="34" charset="-122"/>
                </a:rPr>
                <a:t>迁入率 </a:t>
              </a:r>
              <a:r>
                <a:rPr kumimoji="1" lang="en-US" altLang="zh-CN" b="1" dirty="0">
                  <a:latin typeface="微软雅黑" panose="020B0503020204020204" pitchFamily="34" charset="-122"/>
                  <a:ea typeface="微软雅黑" panose="020B0503020204020204" pitchFamily="34" charset="-122"/>
                </a:rPr>
                <a:t>&lt;  </a:t>
              </a:r>
              <a:r>
                <a:rPr kumimoji="1" lang="zh-CN" altLang="en-US" b="1" dirty="0">
                  <a:latin typeface="微软雅黑" panose="020B0503020204020204" pitchFamily="34" charset="-122"/>
                  <a:ea typeface="微软雅黑" panose="020B0503020204020204" pitchFamily="34" charset="-122"/>
                </a:rPr>
                <a:t>迁出率	</a:t>
              </a:r>
            </a:p>
          </p:txBody>
        </p:sp>
        <p:sp>
          <p:nvSpPr>
            <p:cNvPr id="11" name="Rectangle 20">
              <a:extLst>
                <a:ext uri="{FF2B5EF4-FFF2-40B4-BE49-F238E27FC236}">
                  <a16:creationId xmlns:a16="http://schemas.microsoft.com/office/drawing/2014/main" id="{B73D3406-110A-4D64-9BB0-0DC3EBA29990}"/>
                </a:ext>
              </a:extLst>
            </p:cNvPr>
            <p:cNvSpPr>
              <a:spLocks noChangeArrowheads="1"/>
            </p:cNvSpPr>
            <p:nvPr/>
          </p:nvSpPr>
          <p:spPr bwMode="auto">
            <a:xfrm>
              <a:off x="3319" y="2371"/>
              <a:ext cx="184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zh-CN" altLang="en-US" sz="2400" dirty="0">
                  <a:solidFill>
                    <a:srgbClr val="FF0000"/>
                  </a:solidFill>
                  <a:latin typeface="微软雅黑" panose="020B0503020204020204" pitchFamily="34" charset="-122"/>
                  <a:ea typeface="微软雅黑" panose="020B0503020204020204" pitchFamily="34" charset="-122"/>
                </a:rPr>
                <a:t>种群密度加大</a:t>
              </a:r>
            </a:p>
          </p:txBody>
        </p:sp>
        <p:sp>
          <p:nvSpPr>
            <p:cNvPr id="12" name="Rectangle 21">
              <a:extLst>
                <a:ext uri="{FF2B5EF4-FFF2-40B4-BE49-F238E27FC236}">
                  <a16:creationId xmlns:a16="http://schemas.microsoft.com/office/drawing/2014/main" id="{592AC84B-99C4-4EC4-942B-7A13B8D3EC09}"/>
                </a:ext>
              </a:extLst>
            </p:cNvPr>
            <p:cNvSpPr>
              <a:spLocks noChangeArrowheads="1"/>
            </p:cNvSpPr>
            <p:nvPr/>
          </p:nvSpPr>
          <p:spPr bwMode="auto">
            <a:xfrm>
              <a:off x="3315" y="2634"/>
              <a:ext cx="21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zh-CN" altLang="en-US" sz="2400" dirty="0">
                  <a:solidFill>
                    <a:srgbClr val="FF0000"/>
                  </a:solidFill>
                  <a:latin typeface="微软雅黑" panose="020B0503020204020204" pitchFamily="34" charset="-122"/>
                  <a:ea typeface="微软雅黑" panose="020B0503020204020204" pitchFamily="34" charset="-122"/>
                </a:rPr>
                <a:t>种群密度相对稳定</a:t>
              </a:r>
            </a:p>
          </p:txBody>
        </p:sp>
        <p:sp>
          <p:nvSpPr>
            <p:cNvPr id="13" name="Rectangle 22">
              <a:extLst>
                <a:ext uri="{FF2B5EF4-FFF2-40B4-BE49-F238E27FC236}">
                  <a16:creationId xmlns:a16="http://schemas.microsoft.com/office/drawing/2014/main" id="{5DCBA1A9-D81A-41CF-86D8-640B3AF29E15}"/>
                </a:ext>
              </a:extLst>
            </p:cNvPr>
            <p:cNvSpPr>
              <a:spLocks noChangeArrowheads="1"/>
            </p:cNvSpPr>
            <p:nvPr/>
          </p:nvSpPr>
          <p:spPr bwMode="auto">
            <a:xfrm>
              <a:off x="3314" y="2909"/>
              <a:ext cx="187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zh-CN" altLang="en-US" sz="2400" dirty="0">
                  <a:solidFill>
                    <a:srgbClr val="FF0000"/>
                  </a:solidFill>
                  <a:latin typeface="微软雅黑" panose="020B0503020204020204" pitchFamily="34" charset="-122"/>
                  <a:ea typeface="微软雅黑" panose="020B0503020204020204" pitchFamily="34" charset="-122"/>
                </a:rPr>
                <a:t>种群密度变小</a:t>
              </a:r>
            </a:p>
          </p:txBody>
        </p:sp>
      </p:grpSp>
      <p:sp>
        <p:nvSpPr>
          <p:cNvPr id="3" name="TextBox 2">
            <a:extLst>
              <a:ext uri="{FF2B5EF4-FFF2-40B4-BE49-F238E27FC236}">
                <a16:creationId xmlns:a16="http://schemas.microsoft.com/office/drawing/2014/main" id="{6A8BBAB0-5EC1-4F48-B663-8620D62206C8}"/>
              </a:ext>
            </a:extLst>
          </p:cNvPr>
          <p:cNvSpPr txBox="1"/>
          <p:nvPr/>
        </p:nvSpPr>
        <p:spPr>
          <a:xfrm>
            <a:off x="8194466" y="1196752"/>
            <a:ext cx="553998" cy="3251108"/>
          </a:xfrm>
          <a:prstGeom prst="rect">
            <a:avLst/>
          </a:prstGeom>
          <a:noFill/>
        </p:spPr>
        <p:txBody>
          <a:bodyPr vert="eaVert" wrap="square" rtlCol="0">
            <a:spAutoFit/>
          </a:bodyPr>
          <a:lstStyle/>
          <a:p>
            <a:r>
              <a:rPr lang="zh-CN" altLang="en-US" sz="2400" b="1" dirty="0">
                <a:latin typeface="微软雅黑" panose="020B0503020204020204" pitchFamily="34" charset="-122"/>
                <a:ea typeface="微软雅黑" panose="020B0503020204020204" pitchFamily="34" charset="-122"/>
              </a:rPr>
              <a:t>冬季某城市的乌鸦种群</a:t>
            </a:r>
          </a:p>
        </p:txBody>
      </p:sp>
      <p:sp>
        <p:nvSpPr>
          <p:cNvPr id="15" name="TextBox 14">
            <a:extLst>
              <a:ext uri="{FF2B5EF4-FFF2-40B4-BE49-F238E27FC236}">
                <a16:creationId xmlns:a16="http://schemas.microsoft.com/office/drawing/2014/main" id="{320F1D3C-43D7-4A79-8896-522F0B05CE2B}"/>
              </a:ext>
            </a:extLst>
          </p:cNvPr>
          <p:cNvSpPr txBox="1"/>
          <p:nvPr/>
        </p:nvSpPr>
        <p:spPr>
          <a:xfrm>
            <a:off x="424932" y="5835032"/>
            <a:ext cx="8373368" cy="523220"/>
          </a:xfrm>
          <a:prstGeom prst="rect">
            <a:avLst/>
          </a:prstGeom>
          <a:noFill/>
        </p:spPr>
        <p:txBody>
          <a:bodyPr wrap="square">
            <a:spAutoFit/>
          </a:bodyPr>
          <a:lstStyle/>
          <a:p>
            <a:r>
              <a:rPr kumimoji="1" lang="zh-CN" altLang="en-US" sz="2800" b="1" dirty="0">
                <a:solidFill>
                  <a:srgbClr val="000099"/>
                </a:solidFill>
                <a:latin typeface="微软雅黑" panose="020B0503020204020204" pitchFamily="34" charset="-122"/>
                <a:ea typeface="微软雅黑" panose="020B0503020204020204" pitchFamily="34" charset="-122"/>
              </a:rPr>
              <a:t>意义：</a:t>
            </a:r>
            <a:r>
              <a:rPr kumimoji="1" lang="zh-CN" altLang="en-US" sz="2800" b="1" dirty="0">
                <a:latin typeface="微软雅黑" panose="020B0503020204020204" pitchFamily="34" charset="-122"/>
                <a:ea typeface="微软雅黑" panose="020B0503020204020204" pitchFamily="34" charset="-122"/>
              </a:rPr>
              <a:t>是</a:t>
            </a:r>
            <a:r>
              <a:rPr kumimoji="1" lang="zh-CN" altLang="en-US" sz="2800" b="1" dirty="0">
                <a:solidFill>
                  <a:srgbClr val="FF0000"/>
                </a:solidFill>
                <a:latin typeface="微软雅黑" panose="020B0503020204020204" pitchFamily="34" charset="-122"/>
                <a:ea typeface="微软雅黑" panose="020B0503020204020204" pitchFamily="34" charset="-122"/>
              </a:rPr>
              <a:t>决定</a:t>
            </a:r>
            <a:r>
              <a:rPr kumimoji="1" lang="zh-CN" altLang="en-US" sz="2800" b="1" dirty="0">
                <a:latin typeface="微软雅黑" panose="020B0503020204020204" pitchFamily="34" charset="-122"/>
                <a:ea typeface="微软雅黑" panose="020B0503020204020204" pitchFamily="34" charset="-122"/>
              </a:rPr>
              <a:t>种群数量和种群密度的</a:t>
            </a:r>
            <a:r>
              <a:rPr kumimoji="1" lang="zh-CN" altLang="en-US" sz="2800" b="1" dirty="0">
                <a:solidFill>
                  <a:srgbClr val="FF0000"/>
                </a:solidFill>
                <a:latin typeface="微软雅黑" panose="020B0503020204020204" pitchFamily="34" charset="-122"/>
                <a:ea typeface="微软雅黑" panose="020B0503020204020204" pitchFamily="34" charset="-122"/>
              </a:rPr>
              <a:t>直接因素</a:t>
            </a:r>
          </a:p>
        </p:txBody>
      </p:sp>
      <p:sp>
        <p:nvSpPr>
          <p:cNvPr id="16" name="TextBox 15">
            <a:extLst>
              <a:ext uri="{FF2B5EF4-FFF2-40B4-BE49-F238E27FC236}">
                <a16:creationId xmlns:a16="http://schemas.microsoft.com/office/drawing/2014/main" id="{EAF0AF65-D6A9-4E9F-B272-CAC8A32D1F6D}"/>
              </a:ext>
            </a:extLst>
          </p:cNvPr>
          <p:cNvSpPr txBox="1"/>
          <p:nvPr/>
        </p:nvSpPr>
        <p:spPr>
          <a:xfrm>
            <a:off x="424932" y="6287573"/>
            <a:ext cx="8373368" cy="523220"/>
          </a:xfrm>
          <a:prstGeom prst="rect">
            <a:avLst/>
          </a:prstGeom>
          <a:noFill/>
        </p:spPr>
        <p:txBody>
          <a:bodyPr wrap="square">
            <a:spAutoFit/>
          </a:bodyPr>
          <a:lstStyle/>
          <a:p>
            <a:r>
              <a:rPr kumimoji="1" lang="zh-CN" altLang="en-US" sz="2800" b="1" dirty="0">
                <a:solidFill>
                  <a:srgbClr val="000099"/>
                </a:solidFill>
                <a:latin typeface="微软雅黑" panose="020B0503020204020204" pitchFamily="34" charset="-122"/>
                <a:ea typeface="微软雅黑" panose="020B0503020204020204" pitchFamily="34" charset="-122"/>
              </a:rPr>
              <a:t>应用：</a:t>
            </a:r>
            <a:r>
              <a:rPr kumimoji="1" lang="zh-CN" altLang="en-US" sz="2800" b="1" dirty="0">
                <a:latin typeface="微软雅黑" panose="020B0503020204020204" pitchFamily="34" charset="-122"/>
                <a:ea typeface="微软雅黑" panose="020B0503020204020204" pitchFamily="34" charset="-122"/>
              </a:rPr>
              <a:t>研究城市人口变化</a:t>
            </a:r>
            <a:endParaRPr kumimoji="1" lang="zh-CN" altLang="en-US" sz="28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848E391F-A859-45A9-9646-8E5101B39CD5}"/>
              </a:ext>
            </a:extLst>
          </p:cNvPr>
          <p:cNvSpPr>
            <a:spLocks noGrp="1" noChangeArrowheads="1"/>
          </p:cNvSpPr>
          <p:nvPr>
            <p:ph type="title" idx="4294967295"/>
          </p:nvPr>
        </p:nvSpPr>
        <p:spPr>
          <a:xfrm>
            <a:off x="304800" y="215836"/>
            <a:ext cx="8534400" cy="646113"/>
          </a:xfrm>
        </p:spPr>
        <p:txBody>
          <a:bodyPr/>
          <a:lstStyle/>
          <a:p>
            <a:r>
              <a:rPr lang="zh-CN" altLang="en-US" dirty="0">
                <a:solidFill>
                  <a:schemeClr val="tx1"/>
                </a:solidFill>
              </a:rPr>
              <a:t>物种概念强调生殖隔离</a:t>
            </a:r>
          </a:p>
        </p:txBody>
      </p:sp>
      <p:sp>
        <p:nvSpPr>
          <p:cNvPr id="39939" name="内容占位符 2">
            <a:extLst>
              <a:ext uri="{FF2B5EF4-FFF2-40B4-BE49-F238E27FC236}">
                <a16:creationId xmlns:a16="http://schemas.microsoft.com/office/drawing/2014/main" id="{3BF43FF0-F4E2-47D0-9267-A01FEAF5D908}"/>
              </a:ext>
            </a:extLst>
          </p:cNvPr>
          <p:cNvSpPr>
            <a:spLocks noGrp="1" noChangeArrowheads="1"/>
          </p:cNvSpPr>
          <p:nvPr>
            <p:ph idx="4294967295"/>
          </p:nvPr>
        </p:nvSpPr>
        <p:spPr>
          <a:xfrm>
            <a:off x="395536" y="1268760"/>
            <a:ext cx="8534400" cy="4505144"/>
          </a:xfrm>
        </p:spPr>
        <p:txBody>
          <a:bodyPr/>
          <a:lstStyle/>
          <a:p>
            <a:pPr>
              <a:lnSpc>
                <a:spcPct val="120000"/>
              </a:lnSpc>
              <a:spcBef>
                <a:spcPts val="1800"/>
              </a:spcBef>
              <a:spcAft>
                <a:spcPts val="600"/>
              </a:spcAft>
            </a:pPr>
            <a:r>
              <a:rPr lang="zh-CN" altLang="en-US" dirty="0">
                <a:solidFill>
                  <a:srgbClr val="FF0000"/>
                </a:solidFill>
                <a:latin typeface="微软雅黑" panose="020B0503020204020204" pitchFamily="34" charset="-122"/>
                <a:ea typeface="微软雅黑" panose="020B0503020204020204" pitchFamily="34" charset="-122"/>
              </a:rPr>
              <a:t>物种（</a:t>
            </a:r>
            <a:r>
              <a:rPr lang="en-US" altLang="zh-CN" dirty="0">
                <a:solidFill>
                  <a:srgbClr val="FF0000"/>
                </a:solidFill>
                <a:latin typeface="微软雅黑" panose="020B0503020204020204" pitchFamily="34" charset="-122"/>
                <a:ea typeface="微软雅黑" panose="020B0503020204020204" pitchFamily="34" charset="-122"/>
              </a:rPr>
              <a:t>Species</a:t>
            </a:r>
            <a:r>
              <a:rPr lang="zh-CN" altLang="en-US"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是互交繁殖的相同生物形成的自然群体，与其他相似群体在生殖上相互隔离，并在自然界占据一定的生态位 </a:t>
            </a:r>
            <a:endParaRPr lang="en-US" altLang="zh-CN" dirty="0">
              <a:latin typeface="微软雅黑" panose="020B0503020204020204" pitchFamily="34" charset="-122"/>
              <a:ea typeface="微软雅黑" panose="020B0503020204020204" pitchFamily="34" charset="-122"/>
            </a:endParaRPr>
          </a:p>
          <a:p>
            <a:pPr lvl="1">
              <a:lnSpc>
                <a:spcPct val="120000"/>
              </a:lnSpc>
              <a:spcBef>
                <a:spcPts val="1800"/>
              </a:spcBef>
              <a:spcAft>
                <a:spcPts val="600"/>
              </a:spcAft>
            </a:pPr>
            <a:r>
              <a:rPr lang="zh-CN" altLang="en-US" dirty="0">
                <a:latin typeface="微软雅黑" panose="020B0503020204020204" pitchFamily="34" charset="-122"/>
                <a:ea typeface="微软雅黑" panose="020B0503020204020204" pitchFamily="34" charset="-122"/>
              </a:rPr>
              <a:t>其成员具有自然杂交的潜能，并能繁殖出可育后代</a:t>
            </a:r>
            <a:endParaRPr lang="en-US" altLang="zh-CN" dirty="0">
              <a:latin typeface="微软雅黑" panose="020B0503020204020204" pitchFamily="34" charset="-122"/>
              <a:ea typeface="微软雅黑" panose="020B0503020204020204" pitchFamily="34" charset="-122"/>
            </a:endParaRPr>
          </a:p>
          <a:p>
            <a:pPr lvl="1">
              <a:lnSpc>
                <a:spcPct val="120000"/>
              </a:lnSpc>
              <a:spcBef>
                <a:spcPts val="1800"/>
              </a:spcBef>
              <a:spcAft>
                <a:spcPts val="600"/>
              </a:spcAft>
            </a:pPr>
            <a:r>
              <a:rPr lang="zh-CN" altLang="en-US" dirty="0">
                <a:latin typeface="微软雅黑" panose="020B0503020204020204" pitchFamily="34" charset="-122"/>
                <a:ea typeface="微软雅黑" panose="020B0503020204020204" pitchFamily="34" charset="-122"/>
              </a:rPr>
              <a:t>无法与其他种群的成员繁殖具有生育能力的可繁殖后代</a:t>
            </a:r>
          </a:p>
        </p:txBody>
      </p:sp>
      <p:sp>
        <p:nvSpPr>
          <p:cNvPr id="39940" name="对话气泡: 圆角矩形 2">
            <a:extLst>
              <a:ext uri="{FF2B5EF4-FFF2-40B4-BE49-F238E27FC236}">
                <a16:creationId xmlns:a16="http://schemas.microsoft.com/office/drawing/2014/main" id="{F05CD166-98FE-4373-8824-5552606002B1}"/>
              </a:ext>
            </a:extLst>
          </p:cNvPr>
          <p:cNvSpPr>
            <a:spLocks noChangeArrowheads="1"/>
          </p:cNvSpPr>
          <p:nvPr/>
        </p:nvSpPr>
        <p:spPr bwMode="auto">
          <a:xfrm>
            <a:off x="304800" y="3162300"/>
            <a:ext cx="3741738" cy="1730375"/>
          </a:xfrm>
          <a:prstGeom prst="wedgeRoundRectCallout">
            <a:avLst>
              <a:gd name="adj1" fmla="val -20833"/>
              <a:gd name="adj2" fmla="val 62500"/>
              <a:gd name="adj3" fmla="val 16667"/>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349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endParaRPr lang="zh-CN" altLang="en-US">
              <a:ea typeface="宋体" panose="02010600030101010101" pitchFamily="2" charset="-122"/>
            </a:endParaRPr>
          </a:p>
        </p:txBody>
      </p:sp>
      <p:sp>
        <p:nvSpPr>
          <p:cNvPr id="39941" name="对话气泡: 圆角矩形 3">
            <a:extLst>
              <a:ext uri="{FF2B5EF4-FFF2-40B4-BE49-F238E27FC236}">
                <a16:creationId xmlns:a16="http://schemas.microsoft.com/office/drawing/2014/main" id="{5923F354-C2CE-4FFD-BDBC-338FE55A3CD1}"/>
              </a:ext>
            </a:extLst>
          </p:cNvPr>
          <p:cNvSpPr>
            <a:spLocks noChangeArrowheads="1"/>
          </p:cNvSpPr>
          <p:nvPr/>
        </p:nvSpPr>
        <p:spPr bwMode="auto">
          <a:xfrm>
            <a:off x="68263" y="3429000"/>
            <a:ext cx="938212" cy="1463675"/>
          </a:xfrm>
          <a:prstGeom prst="wedgeRoundRectCallout">
            <a:avLst>
              <a:gd name="adj1" fmla="val -20833"/>
              <a:gd name="adj2" fmla="val 62500"/>
              <a:gd name="adj3" fmla="val 16667"/>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349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endParaRPr lang="zh-CN" altLang="en-US">
              <a:ea typeface="宋体" panose="02010600030101010101" pitchFamily="2" charset="-122"/>
            </a:endParaRPr>
          </a:p>
        </p:txBody>
      </p:sp>
      <p:sp>
        <p:nvSpPr>
          <p:cNvPr id="6" name="对话气泡: 圆角矩形 5">
            <a:extLst>
              <a:ext uri="{FF2B5EF4-FFF2-40B4-BE49-F238E27FC236}">
                <a16:creationId xmlns:a16="http://schemas.microsoft.com/office/drawing/2014/main" id="{1811B9D9-E40E-4CF3-8998-BDC9BA1D2792}"/>
              </a:ext>
            </a:extLst>
          </p:cNvPr>
          <p:cNvSpPr/>
          <p:nvPr/>
        </p:nvSpPr>
        <p:spPr bwMode="auto">
          <a:xfrm>
            <a:off x="809873" y="3715161"/>
            <a:ext cx="7705725" cy="1584325"/>
          </a:xfrm>
          <a:prstGeom prst="wedgeRoundRectCallout">
            <a:avLst>
              <a:gd name="adj1" fmla="val 30726"/>
              <a:gd name="adj2" fmla="val -93730"/>
              <a:gd name="adj3" fmla="val 16667"/>
            </a:avLst>
          </a:prstGeom>
          <a:ln/>
        </p:spPr>
        <p:style>
          <a:lnRef idx="0">
            <a:schemeClr val="accent2"/>
          </a:lnRef>
          <a:fillRef idx="3">
            <a:schemeClr val="accent2"/>
          </a:fillRef>
          <a:effectRef idx="3">
            <a:schemeClr val="accent2"/>
          </a:effectRef>
          <a:fontRef idx="minor">
            <a:schemeClr val="lt1"/>
          </a:fontRef>
        </p:style>
        <p:txBody>
          <a:bodyPr lIns="92075" tIns="46038" rIns="92075" bIns="46038" anchor="ctr">
            <a:spAutoFit/>
          </a:bodyPr>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pPr>
              <a:defRPr/>
            </a:pPr>
            <a:r>
              <a:rPr lang="zh-CN" altLang="en-US" b="1" dirty="0">
                <a:solidFill>
                  <a:srgbClr val="FFFFFF"/>
                </a:solidFill>
                <a:ea typeface="宋体" panose="02010600030101010101" pitchFamily="2" charset="-122"/>
              </a:rPr>
              <a:t>生态位是指一个种群在生态系统中，在时间空间上所占据的位置及其与相关种群之间的功能关系与作用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图片 1">
            <a:extLst>
              <a:ext uri="{FF2B5EF4-FFF2-40B4-BE49-F238E27FC236}">
                <a16:creationId xmlns:a16="http://schemas.microsoft.com/office/drawing/2014/main" id="{54FA4862-382E-47FB-A2E9-4790D3F8CC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6102" y="1484313"/>
            <a:ext cx="8208963" cy="494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矩形 2">
            <a:extLst>
              <a:ext uri="{FF2B5EF4-FFF2-40B4-BE49-F238E27FC236}">
                <a16:creationId xmlns:a16="http://schemas.microsoft.com/office/drawing/2014/main" id="{22B9C013-15D2-4AE4-BBA9-DD56CF499859}"/>
              </a:ext>
            </a:extLst>
          </p:cNvPr>
          <p:cNvSpPr>
            <a:spLocks noChangeArrowheads="1"/>
          </p:cNvSpPr>
          <p:nvPr/>
        </p:nvSpPr>
        <p:spPr bwMode="auto">
          <a:xfrm>
            <a:off x="1042990" y="549277"/>
            <a:ext cx="68659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3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2010</a:t>
            </a:r>
            <a:r>
              <a:rPr lang="zh-CN" altLang="en-US" sz="36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年第六次全国人口普查结果</a:t>
            </a:r>
          </a:p>
        </p:txBody>
      </p:sp>
      <p:sp>
        <p:nvSpPr>
          <p:cNvPr id="2" name="灯片编号占位符 1">
            <a:extLst>
              <a:ext uri="{FF2B5EF4-FFF2-40B4-BE49-F238E27FC236}">
                <a16:creationId xmlns:a16="http://schemas.microsoft.com/office/drawing/2014/main" id="{F6E65CFF-C942-488F-845F-BA9EB726D12C}"/>
              </a:ext>
            </a:extLst>
          </p:cNvPr>
          <p:cNvSpPr>
            <a:spLocks noGrp="1"/>
          </p:cNvSpPr>
          <p:nvPr>
            <p:ph type="sldNum" sz="quarter" idx="4"/>
          </p:nvPr>
        </p:nvSpPr>
        <p:spPr/>
        <p:txBody>
          <a:bodyPr/>
          <a:lstStyle/>
          <a:p>
            <a:fld id="{93DF7D58-C163-484A-9F19-E649904DD7E3}" type="slidenum">
              <a:rPr lang="zh-CN" altLang="en-US" smtClean="0"/>
              <a:pPr/>
              <a:t>50</a:t>
            </a:fld>
            <a:endParaRPr lang="en-US" altLang="zh-CN" sz="9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a:extLst>
              <a:ext uri="{FF2B5EF4-FFF2-40B4-BE49-F238E27FC236}">
                <a16:creationId xmlns:a16="http://schemas.microsoft.com/office/drawing/2014/main" id="{924F00EB-72C2-4261-B70F-3D277B8314EF}"/>
              </a:ext>
            </a:extLst>
          </p:cNvPr>
          <p:cNvSpPr>
            <a:spLocks noGrp="1" noChangeArrowheads="1"/>
          </p:cNvSpPr>
          <p:nvPr>
            <p:ph type="body" idx="4294967295"/>
          </p:nvPr>
        </p:nvSpPr>
        <p:spPr>
          <a:xfrm>
            <a:off x="683568" y="1268760"/>
            <a:ext cx="8137525" cy="3222421"/>
          </a:xfrm>
        </p:spPr>
        <p:txBody>
          <a:bodyPr/>
          <a:lstStyle/>
          <a:p>
            <a:pPr eaLnBrk="1" hangingPunct="1">
              <a:defRPr/>
            </a:pPr>
            <a:r>
              <a:rPr lang="zh-CN" altLang="en-US" sz="3200" dirty="0">
                <a:solidFill>
                  <a:srgbClr val="000099"/>
                </a:solidFill>
                <a:latin typeface="微软雅黑" pitchFamily="34" charset="-122"/>
                <a:ea typeface="微软雅黑" pitchFamily="34" charset="-122"/>
              </a:rPr>
              <a:t>年龄组成：一个种群中各年龄期个体数目的比例。</a:t>
            </a:r>
          </a:p>
          <a:p>
            <a:pPr lvl="1">
              <a:buClrTx/>
              <a:defRPr/>
            </a:pPr>
            <a:r>
              <a:rPr lang="zh-CN" altLang="en-US" dirty="0">
                <a:latin typeface="微软雅黑" pitchFamily="34" charset="-122"/>
                <a:ea typeface="微软雅黑" pitchFamily="34" charset="-122"/>
              </a:rPr>
              <a:t>幼年：尚无生殖能力</a:t>
            </a:r>
            <a:endParaRPr lang="en-US" altLang="zh-CN" dirty="0">
              <a:latin typeface="微软雅黑" pitchFamily="34" charset="-122"/>
              <a:ea typeface="微软雅黑" pitchFamily="34" charset="-122"/>
            </a:endParaRPr>
          </a:p>
          <a:p>
            <a:pPr lvl="1">
              <a:buClrTx/>
              <a:defRPr/>
            </a:pPr>
            <a:r>
              <a:rPr lang="zh-CN" altLang="en-US" dirty="0">
                <a:latin typeface="微软雅黑" pitchFamily="34" charset="-122"/>
                <a:ea typeface="微软雅黑" pitchFamily="34" charset="-122"/>
              </a:rPr>
              <a:t>中年：有生殖能力</a:t>
            </a:r>
            <a:endParaRPr lang="en-US" altLang="zh-CN" dirty="0">
              <a:latin typeface="微软雅黑" pitchFamily="34" charset="-122"/>
              <a:ea typeface="微软雅黑" pitchFamily="34" charset="-122"/>
            </a:endParaRPr>
          </a:p>
          <a:p>
            <a:pPr lvl="1">
              <a:buClrTx/>
              <a:defRPr/>
            </a:pPr>
            <a:r>
              <a:rPr lang="zh-CN" altLang="en-US" dirty="0"/>
              <a:t>老年：丧失生殖能力</a:t>
            </a:r>
            <a:endParaRPr lang="zh-CN" altLang="en-US" dirty="0">
              <a:latin typeface="微软雅黑" pitchFamily="34" charset="-122"/>
              <a:ea typeface="微软雅黑" pitchFamily="34" charset="-122"/>
            </a:endParaRPr>
          </a:p>
        </p:txBody>
      </p:sp>
      <p:sp>
        <p:nvSpPr>
          <p:cNvPr id="37892" name="Text Box 5">
            <a:extLst>
              <a:ext uri="{FF2B5EF4-FFF2-40B4-BE49-F238E27FC236}">
                <a16:creationId xmlns:a16="http://schemas.microsoft.com/office/drawing/2014/main" id="{14BE2DD9-F353-4ACE-805F-DA96CA03E229}"/>
              </a:ext>
            </a:extLst>
          </p:cNvPr>
          <p:cNvSpPr txBox="1">
            <a:spLocks noChangeArrowheads="1"/>
          </p:cNvSpPr>
          <p:nvPr/>
        </p:nvSpPr>
        <p:spPr bwMode="auto">
          <a:xfrm>
            <a:off x="323528" y="116632"/>
            <a:ext cx="58912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zh-CN" sz="4000" dirty="0">
                <a:solidFill>
                  <a:schemeClr val="tx1"/>
                </a:solidFill>
                <a:latin typeface="微软雅黑" panose="020B0503020204020204" pitchFamily="34" charset="-122"/>
                <a:ea typeface="微软雅黑" panose="020B0503020204020204" pitchFamily="34" charset="-122"/>
              </a:rPr>
              <a:t>4. </a:t>
            </a:r>
            <a:r>
              <a:rPr lang="zh-CN" altLang="en-US" sz="4000" dirty="0">
                <a:solidFill>
                  <a:schemeClr val="tx1"/>
                </a:solidFill>
                <a:latin typeface="微软雅黑" panose="020B0503020204020204" pitchFamily="34" charset="-122"/>
                <a:ea typeface="微软雅黑" panose="020B0503020204020204" pitchFamily="34" charset="-122"/>
              </a:rPr>
              <a:t>年龄组成和性别比例</a:t>
            </a:r>
            <a:endParaRPr lang="en-US" altLang="zh-CN" sz="4000" dirty="0">
              <a:solidFill>
                <a:schemeClr val="tx1"/>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F6164F92-B60A-44CA-B7DC-6828DD77A451}"/>
              </a:ext>
            </a:extLst>
          </p:cNvPr>
          <p:cNvSpPr>
            <a:spLocks noGrp="1"/>
          </p:cNvSpPr>
          <p:nvPr>
            <p:ph type="sldNum" sz="quarter" idx="4"/>
          </p:nvPr>
        </p:nvSpPr>
        <p:spPr/>
        <p:txBody>
          <a:bodyPr/>
          <a:lstStyle/>
          <a:p>
            <a:fld id="{93DF7D58-C163-484A-9F19-E649904DD7E3}" type="slidenum">
              <a:rPr lang="zh-CN" altLang="en-US" smtClean="0"/>
              <a:pPr/>
              <a:t>51</a:t>
            </a:fld>
            <a:endParaRPr lang="en-US" altLang="zh-CN"/>
          </a:p>
        </p:txBody>
      </p:sp>
    </p:spTree>
    <p:extLst>
      <p:ext uri="{BB962C8B-B14F-4D97-AF65-F5344CB8AC3E}">
        <p14:creationId xmlns:p14="http://schemas.microsoft.com/office/powerpoint/2010/main" val="14654337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a:extLst>
              <a:ext uri="{FF2B5EF4-FFF2-40B4-BE49-F238E27FC236}">
                <a16:creationId xmlns:a16="http://schemas.microsoft.com/office/drawing/2014/main" id="{924F00EB-72C2-4261-B70F-3D277B8314EF}"/>
              </a:ext>
            </a:extLst>
          </p:cNvPr>
          <p:cNvSpPr>
            <a:spLocks noGrp="1" noChangeArrowheads="1"/>
          </p:cNvSpPr>
          <p:nvPr>
            <p:ph type="body" idx="4294967295"/>
          </p:nvPr>
        </p:nvSpPr>
        <p:spPr>
          <a:xfrm>
            <a:off x="683568" y="1268760"/>
            <a:ext cx="8137525" cy="4235006"/>
          </a:xfrm>
        </p:spPr>
        <p:txBody>
          <a:bodyPr/>
          <a:lstStyle/>
          <a:p>
            <a:pPr eaLnBrk="1" hangingPunct="1">
              <a:defRPr/>
            </a:pPr>
            <a:r>
              <a:rPr lang="zh-CN" altLang="en-US" sz="3200" dirty="0">
                <a:solidFill>
                  <a:srgbClr val="000099"/>
                </a:solidFill>
                <a:latin typeface="微软雅黑" pitchFamily="34" charset="-122"/>
                <a:ea typeface="微软雅黑" pitchFamily="34" charset="-122"/>
              </a:rPr>
              <a:t>年龄组成：一个种群中各年龄期个体数目的比例。</a:t>
            </a:r>
          </a:p>
          <a:p>
            <a:pPr lvl="1">
              <a:buClrTx/>
              <a:defRPr/>
            </a:pPr>
            <a:r>
              <a:rPr lang="zh-CN" altLang="en-US" dirty="0">
                <a:latin typeface="微软雅黑" pitchFamily="34" charset="-122"/>
                <a:ea typeface="微软雅黑" pitchFamily="34" charset="-122"/>
              </a:rPr>
              <a:t>在当前和未来的增长趋势中，一个重要的人口因素是一个国家的年龄结构</a:t>
            </a:r>
            <a:endParaRPr lang="en-US" altLang="zh-CN" dirty="0">
              <a:latin typeface="微软雅黑" pitchFamily="34" charset="-122"/>
              <a:ea typeface="微软雅黑" pitchFamily="34" charset="-122"/>
            </a:endParaRPr>
          </a:p>
          <a:p>
            <a:pPr lvl="1">
              <a:buClrTx/>
              <a:defRPr/>
            </a:pPr>
            <a:r>
              <a:rPr lang="zh-CN" altLang="en-US" dirty="0">
                <a:latin typeface="微软雅黑" pitchFamily="34" charset="-122"/>
                <a:ea typeface="微软雅黑" pitchFamily="34" charset="-122"/>
              </a:rPr>
              <a:t>年龄结构图可以预测人口的增长趋势</a:t>
            </a:r>
            <a:endParaRPr lang="en-US" altLang="zh-CN" dirty="0">
              <a:latin typeface="微软雅黑" pitchFamily="34" charset="-122"/>
              <a:ea typeface="微软雅黑" pitchFamily="34" charset="-122"/>
            </a:endParaRPr>
          </a:p>
          <a:p>
            <a:pPr lvl="1">
              <a:buClrTx/>
              <a:defRPr/>
            </a:pPr>
            <a:r>
              <a:rPr lang="zh-CN" altLang="en-US" dirty="0">
                <a:latin typeface="微软雅黑" pitchFamily="34" charset="-122"/>
                <a:ea typeface="微软雅黑" pitchFamily="34" charset="-122"/>
              </a:rPr>
              <a:t>不同国家和地区的人口年龄结构往往存在很大差异</a:t>
            </a:r>
          </a:p>
        </p:txBody>
      </p:sp>
      <p:sp>
        <p:nvSpPr>
          <p:cNvPr id="37892" name="Text Box 5">
            <a:extLst>
              <a:ext uri="{FF2B5EF4-FFF2-40B4-BE49-F238E27FC236}">
                <a16:creationId xmlns:a16="http://schemas.microsoft.com/office/drawing/2014/main" id="{14BE2DD9-F353-4ACE-805F-DA96CA03E229}"/>
              </a:ext>
            </a:extLst>
          </p:cNvPr>
          <p:cNvSpPr txBox="1">
            <a:spLocks noChangeArrowheads="1"/>
          </p:cNvSpPr>
          <p:nvPr/>
        </p:nvSpPr>
        <p:spPr bwMode="auto">
          <a:xfrm>
            <a:off x="323528" y="116632"/>
            <a:ext cx="58912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zh-CN" sz="4000" dirty="0">
                <a:solidFill>
                  <a:schemeClr val="tx1"/>
                </a:solidFill>
                <a:latin typeface="微软雅黑" panose="020B0503020204020204" pitchFamily="34" charset="-122"/>
                <a:ea typeface="微软雅黑" panose="020B0503020204020204" pitchFamily="34" charset="-122"/>
              </a:rPr>
              <a:t>4. </a:t>
            </a:r>
            <a:r>
              <a:rPr lang="zh-CN" altLang="en-US" sz="4000" dirty="0">
                <a:solidFill>
                  <a:schemeClr val="tx1"/>
                </a:solidFill>
                <a:latin typeface="微软雅黑" panose="020B0503020204020204" pitchFamily="34" charset="-122"/>
                <a:ea typeface="微软雅黑" panose="020B0503020204020204" pitchFamily="34" charset="-122"/>
              </a:rPr>
              <a:t>年龄组成和性别比例</a:t>
            </a:r>
            <a:endParaRPr lang="en-US" altLang="zh-CN" sz="4000" dirty="0">
              <a:solidFill>
                <a:schemeClr val="tx1"/>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F6164F92-B60A-44CA-B7DC-6828DD77A451}"/>
              </a:ext>
            </a:extLst>
          </p:cNvPr>
          <p:cNvSpPr>
            <a:spLocks noGrp="1"/>
          </p:cNvSpPr>
          <p:nvPr>
            <p:ph type="sldNum" sz="quarter" idx="4"/>
          </p:nvPr>
        </p:nvSpPr>
        <p:spPr/>
        <p:txBody>
          <a:bodyPr/>
          <a:lstStyle/>
          <a:p>
            <a:fld id="{93DF7D58-C163-484A-9F19-E649904DD7E3}" type="slidenum">
              <a:rPr lang="zh-CN" altLang="en-US" smtClean="0"/>
              <a:pPr/>
              <a:t>52</a:t>
            </a:fld>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6949" name="Picture 5">
            <a:extLst>
              <a:ext uri="{FF2B5EF4-FFF2-40B4-BE49-F238E27FC236}">
                <a16:creationId xmlns:a16="http://schemas.microsoft.com/office/drawing/2014/main" id="{65DFDAD5-E755-4E8C-B286-424FA8D7F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 y="1116806"/>
            <a:ext cx="8561387" cy="4719637"/>
          </a:xfrm>
          <a:prstGeom prst="rect">
            <a:avLst/>
          </a:prstGeom>
          <a:noFill/>
          <a:extLst>
            <a:ext uri="{909E8E84-426E-40DD-AFC4-6F175D3DCCD1}">
              <a14:hiddenFill xmlns:a14="http://schemas.microsoft.com/office/drawing/2010/main">
                <a:solidFill>
                  <a:srgbClr val="FFFFFF"/>
                </a:solidFill>
              </a14:hiddenFill>
            </a:ext>
          </a:extLst>
        </p:spPr>
      </p:pic>
      <p:sp>
        <p:nvSpPr>
          <p:cNvPr id="1106950" name="Rectangle 6">
            <a:extLst>
              <a:ext uri="{FF2B5EF4-FFF2-40B4-BE49-F238E27FC236}">
                <a16:creationId xmlns:a16="http://schemas.microsoft.com/office/drawing/2014/main" id="{101689D5-FC53-4966-BDAA-3D157A9B3CEE}"/>
              </a:ext>
            </a:extLst>
          </p:cNvPr>
          <p:cNvSpPr>
            <a:spLocks noChangeArrowheads="1"/>
          </p:cNvSpPr>
          <p:nvPr/>
        </p:nvSpPr>
        <p:spPr bwMode="auto">
          <a:xfrm>
            <a:off x="173038" y="118940"/>
            <a:ext cx="89916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pPr algn="l" eaLnBrk="1" hangingPunct="1"/>
            <a:r>
              <a:rPr lang="zh-CN" altLang="en-US" sz="3600" b="1" dirty="0">
                <a:solidFill>
                  <a:srgbClr val="C90910"/>
                </a:solidFill>
                <a:latin typeface="微软雅黑" panose="020B0503020204020204" pitchFamily="34" charset="-122"/>
                <a:ea typeface="微软雅黑" panose="020B0503020204020204" pitchFamily="34" charset="-122"/>
              </a:rPr>
              <a:t>三国人口年龄结构金字塔（</a:t>
            </a:r>
            <a:r>
              <a:rPr lang="en-US" altLang="zh-CN" sz="3600" b="1" dirty="0">
                <a:solidFill>
                  <a:srgbClr val="C90910"/>
                </a:solidFill>
                <a:latin typeface="微软雅黑" panose="020B0503020204020204" pitchFamily="34" charset="-122"/>
                <a:ea typeface="微软雅黑" panose="020B0503020204020204" pitchFamily="34" charset="-122"/>
              </a:rPr>
              <a:t>2005</a:t>
            </a:r>
            <a:r>
              <a:rPr lang="zh-CN" altLang="en-US" sz="3600" b="1" dirty="0">
                <a:solidFill>
                  <a:srgbClr val="C90910"/>
                </a:solidFill>
                <a:latin typeface="微软雅黑" panose="020B0503020204020204" pitchFamily="34" charset="-122"/>
                <a:ea typeface="微软雅黑" panose="020B0503020204020204" pitchFamily="34" charset="-122"/>
              </a:rPr>
              <a:t>）</a:t>
            </a:r>
            <a:endParaRPr lang="en-US" altLang="zh-CN" sz="5400" b="1" dirty="0">
              <a:latin typeface="微软雅黑" panose="020B0503020204020204" pitchFamily="34" charset="-122"/>
              <a:ea typeface="微软雅黑" panose="020B0503020204020204" pitchFamily="34" charset="-122"/>
            </a:endParaRPr>
          </a:p>
        </p:txBody>
      </p:sp>
      <p:sp>
        <p:nvSpPr>
          <p:cNvPr id="1106951" name="Text Box 7">
            <a:extLst>
              <a:ext uri="{FF2B5EF4-FFF2-40B4-BE49-F238E27FC236}">
                <a16:creationId xmlns:a16="http://schemas.microsoft.com/office/drawing/2014/main" id="{0417E243-09DE-42CB-97CB-AD5B0163E798}"/>
              </a:ext>
            </a:extLst>
          </p:cNvPr>
          <p:cNvSpPr txBox="1">
            <a:spLocks noChangeArrowheads="1"/>
          </p:cNvSpPr>
          <p:nvPr/>
        </p:nvSpPr>
        <p:spPr bwMode="auto">
          <a:xfrm>
            <a:off x="1287768" y="1222375"/>
            <a:ext cx="1169988" cy="1778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zh-CN" altLang="en-US" b="1" dirty="0">
                <a:latin typeface="微软雅黑" panose="020B0503020204020204" pitchFamily="34" charset="-122"/>
                <a:ea typeface="微软雅黑" panose="020B0503020204020204" pitchFamily="34" charset="-122"/>
              </a:rPr>
              <a:t>增长型</a:t>
            </a:r>
            <a:endParaRPr kumimoji="0" lang="en-US" altLang="zh-CN" b="1" dirty="0">
              <a:latin typeface="微软雅黑" panose="020B0503020204020204" pitchFamily="34" charset="-122"/>
              <a:ea typeface="微软雅黑" panose="020B0503020204020204" pitchFamily="34" charset="-122"/>
            </a:endParaRPr>
          </a:p>
        </p:txBody>
      </p:sp>
      <p:sp>
        <p:nvSpPr>
          <p:cNvPr id="1106952" name="Text Box 8">
            <a:extLst>
              <a:ext uri="{FF2B5EF4-FFF2-40B4-BE49-F238E27FC236}">
                <a16:creationId xmlns:a16="http://schemas.microsoft.com/office/drawing/2014/main" id="{8BAAF385-F3D8-4C26-8EDE-744D7E8B02AF}"/>
              </a:ext>
            </a:extLst>
          </p:cNvPr>
          <p:cNvSpPr txBox="1">
            <a:spLocks noChangeArrowheads="1"/>
          </p:cNvSpPr>
          <p:nvPr/>
        </p:nvSpPr>
        <p:spPr bwMode="auto">
          <a:xfrm>
            <a:off x="1321593" y="1559780"/>
            <a:ext cx="1169988" cy="1778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zh-CN" altLang="en-US" sz="1600" b="1" dirty="0">
                <a:latin typeface="黑体" panose="02010609060101010101" pitchFamily="49" charset="-122"/>
                <a:ea typeface="黑体" panose="02010609060101010101" pitchFamily="49" charset="-122"/>
              </a:rPr>
              <a:t>阿富汗</a:t>
            </a:r>
            <a:endParaRPr kumimoji="0" lang="en-US" altLang="zh-CN" sz="1600" b="1" dirty="0">
              <a:latin typeface="黑体" panose="02010609060101010101" pitchFamily="49" charset="-122"/>
              <a:ea typeface="黑体" panose="02010609060101010101" pitchFamily="49" charset="-122"/>
            </a:endParaRPr>
          </a:p>
        </p:txBody>
      </p:sp>
      <p:sp>
        <p:nvSpPr>
          <p:cNvPr id="1106953" name="Text Box 9">
            <a:extLst>
              <a:ext uri="{FF2B5EF4-FFF2-40B4-BE49-F238E27FC236}">
                <a16:creationId xmlns:a16="http://schemas.microsoft.com/office/drawing/2014/main" id="{1B1D8A8F-27EE-4AE1-929E-04108353FA23}"/>
              </a:ext>
            </a:extLst>
          </p:cNvPr>
          <p:cNvSpPr txBox="1">
            <a:spLocks noChangeArrowheads="1"/>
          </p:cNvSpPr>
          <p:nvPr/>
        </p:nvSpPr>
        <p:spPr bwMode="auto">
          <a:xfrm>
            <a:off x="1227931" y="1835638"/>
            <a:ext cx="452438" cy="1651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400" b="1" dirty="0">
                <a:latin typeface="Arial" panose="020B0604020202020204" pitchFamily="34" charset="0"/>
                <a:ea typeface="宋体" panose="02010600030101010101" pitchFamily="2" charset="-122"/>
              </a:rPr>
              <a:t>Male</a:t>
            </a:r>
          </a:p>
        </p:txBody>
      </p:sp>
      <p:sp>
        <p:nvSpPr>
          <p:cNvPr id="1106954" name="Text Box 10">
            <a:extLst>
              <a:ext uri="{FF2B5EF4-FFF2-40B4-BE49-F238E27FC236}">
                <a16:creationId xmlns:a16="http://schemas.microsoft.com/office/drawing/2014/main" id="{422D83A4-FE73-4C15-86B7-070BC22EA55A}"/>
              </a:ext>
            </a:extLst>
          </p:cNvPr>
          <p:cNvSpPr txBox="1">
            <a:spLocks noChangeArrowheads="1"/>
          </p:cNvSpPr>
          <p:nvPr/>
        </p:nvSpPr>
        <p:spPr bwMode="auto">
          <a:xfrm>
            <a:off x="2075962" y="1839546"/>
            <a:ext cx="763588" cy="1651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400" b="1" dirty="0">
                <a:latin typeface="Arial" panose="020B0604020202020204" pitchFamily="34" charset="0"/>
                <a:ea typeface="宋体" panose="02010600030101010101" pitchFamily="2" charset="-122"/>
              </a:rPr>
              <a:t>Female</a:t>
            </a:r>
          </a:p>
        </p:txBody>
      </p:sp>
      <p:sp>
        <p:nvSpPr>
          <p:cNvPr id="1106955" name="Text Box 11">
            <a:extLst>
              <a:ext uri="{FF2B5EF4-FFF2-40B4-BE49-F238E27FC236}">
                <a16:creationId xmlns:a16="http://schemas.microsoft.com/office/drawing/2014/main" id="{6E78E95C-67F9-468F-BE08-069CD6D97684}"/>
              </a:ext>
            </a:extLst>
          </p:cNvPr>
          <p:cNvSpPr txBox="1">
            <a:spLocks noChangeArrowheads="1"/>
          </p:cNvSpPr>
          <p:nvPr/>
        </p:nvSpPr>
        <p:spPr bwMode="auto">
          <a:xfrm>
            <a:off x="3340100" y="1622425"/>
            <a:ext cx="388938" cy="1651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Age</a:t>
            </a:r>
          </a:p>
        </p:txBody>
      </p:sp>
      <p:sp>
        <p:nvSpPr>
          <p:cNvPr id="1106956" name="Text Box 12">
            <a:extLst>
              <a:ext uri="{FF2B5EF4-FFF2-40B4-BE49-F238E27FC236}">
                <a16:creationId xmlns:a16="http://schemas.microsoft.com/office/drawing/2014/main" id="{CEBD698F-D7BF-49B8-B7C4-8E05E911FA2F}"/>
              </a:ext>
            </a:extLst>
          </p:cNvPr>
          <p:cNvSpPr txBox="1">
            <a:spLocks noChangeArrowheads="1"/>
          </p:cNvSpPr>
          <p:nvPr/>
        </p:nvSpPr>
        <p:spPr bwMode="auto">
          <a:xfrm>
            <a:off x="6038850" y="1622425"/>
            <a:ext cx="388938" cy="1651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Age</a:t>
            </a:r>
          </a:p>
        </p:txBody>
      </p:sp>
      <p:sp>
        <p:nvSpPr>
          <p:cNvPr id="1106957" name="Text Box 13">
            <a:extLst>
              <a:ext uri="{FF2B5EF4-FFF2-40B4-BE49-F238E27FC236}">
                <a16:creationId xmlns:a16="http://schemas.microsoft.com/office/drawing/2014/main" id="{40236CDA-6C60-4C84-9D04-9041BAE39E38}"/>
              </a:ext>
            </a:extLst>
          </p:cNvPr>
          <p:cNvSpPr txBox="1">
            <a:spLocks noChangeArrowheads="1"/>
          </p:cNvSpPr>
          <p:nvPr/>
        </p:nvSpPr>
        <p:spPr bwMode="auto">
          <a:xfrm>
            <a:off x="4218781" y="1840767"/>
            <a:ext cx="452438" cy="1651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400" b="1" dirty="0">
                <a:latin typeface="Arial" panose="020B0604020202020204" pitchFamily="34" charset="0"/>
                <a:ea typeface="宋体" panose="02010600030101010101" pitchFamily="2" charset="-122"/>
              </a:rPr>
              <a:t>Male</a:t>
            </a:r>
          </a:p>
        </p:txBody>
      </p:sp>
      <p:sp>
        <p:nvSpPr>
          <p:cNvPr id="1106958" name="Text Box 14">
            <a:extLst>
              <a:ext uri="{FF2B5EF4-FFF2-40B4-BE49-F238E27FC236}">
                <a16:creationId xmlns:a16="http://schemas.microsoft.com/office/drawing/2014/main" id="{743008D8-F321-48EC-BFE9-E2126815FCBE}"/>
              </a:ext>
            </a:extLst>
          </p:cNvPr>
          <p:cNvSpPr txBox="1">
            <a:spLocks noChangeArrowheads="1"/>
          </p:cNvSpPr>
          <p:nvPr/>
        </p:nvSpPr>
        <p:spPr bwMode="auto">
          <a:xfrm>
            <a:off x="5087540" y="1835638"/>
            <a:ext cx="763588" cy="1651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400" b="1" dirty="0">
                <a:latin typeface="Arial" panose="020B0604020202020204" pitchFamily="34" charset="0"/>
                <a:ea typeface="宋体" panose="02010600030101010101" pitchFamily="2" charset="-122"/>
              </a:rPr>
              <a:t>Female</a:t>
            </a:r>
          </a:p>
        </p:txBody>
      </p:sp>
      <p:sp>
        <p:nvSpPr>
          <p:cNvPr id="1106959" name="Text Box 15">
            <a:extLst>
              <a:ext uri="{FF2B5EF4-FFF2-40B4-BE49-F238E27FC236}">
                <a16:creationId xmlns:a16="http://schemas.microsoft.com/office/drawing/2014/main" id="{42364FAF-020C-4CA3-A04F-5C77923D5410}"/>
              </a:ext>
            </a:extLst>
          </p:cNvPr>
          <p:cNvSpPr txBox="1">
            <a:spLocks noChangeArrowheads="1"/>
          </p:cNvSpPr>
          <p:nvPr/>
        </p:nvSpPr>
        <p:spPr bwMode="auto">
          <a:xfrm>
            <a:off x="4330700" y="1222375"/>
            <a:ext cx="1169988" cy="1778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defPPr>
              <a:defRPr lang="en-US"/>
            </a:defPPr>
            <a:lvl1pPr marL="457200" indent="-457200" algn="ctr">
              <a:lnSpc>
                <a:spcPct val="80000"/>
              </a:lnSpc>
              <a:buFont typeface="Arial" panose="020B0604020202020204" pitchFamily="34" charset="0"/>
              <a:buNone/>
              <a:defRPr kumimoji="0" sz="2400" b="1">
                <a:latin typeface="微软雅黑" panose="020B0503020204020204" pitchFamily="34" charset="-122"/>
                <a:ea typeface="微软雅黑" panose="020B0503020204020204" pitchFamily="34" charset="-122"/>
              </a:defRPr>
            </a:lvl1pPr>
            <a:lvl2pPr marL="914400" indent="-457200">
              <a:defRPr kumimoji="1" sz="2400">
                <a:latin typeface="Times New Roman" panose="02020603050405020304" pitchFamily="18" charset="0"/>
              </a:defRPr>
            </a:lvl2pPr>
            <a:lvl3pPr marL="1371600" indent="-457200">
              <a:defRPr kumimoji="1" sz="2400">
                <a:latin typeface="Times New Roman" panose="02020603050405020304" pitchFamily="18" charset="0"/>
              </a:defRPr>
            </a:lvl3pPr>
            <a:lvl4pPr marL="1828800" indent="-457200">
              <a:defRPr kumimoji="1" sz="2400">
                <a:latin typeface="Times New Roman" panose="02020603050405020304" pitchFamily="18" charset="0"/>
              </a:defRPr>
            </a:lvl4pPr>
            <a:lvl5pPr marL="2286000" indent="-457200">
              <a:defRPr kumimoji="1" sz="2400">
                <a:latin typeface="Times New Roman" panose="02020603050405020304" pitchFamily="18" charset="0"/>
              </a:defRPr>
            </a:lvl5pPr>
            <a:lvl6pPr marL="2743200" indent="-457200" eaLnBrk="0" fontAlgn="base" hangingPunct="0">
              <a:spcBef>
                <a:spcPct val="0"/>
              </a:spcBef>
              <a:spcAft>
                <a:spcPct val="0"/>
              </a:spcAft>
              <a:defRPr kumimoji="1" sz="2400">
                <a:latin typeface="Times New Roman" panose="02020603050405020304" pitchFamily="18" charset="0"/>
              </a:defRPr>
            </a:lvl6pPr>
            <a:lvl7pPr marL="3200400" indent="-457200" eaLnBrk="0" fontAlgn="base" hangingPunct="0">
              <a:spcBef>
                <a:spcPct val="0"/>
              </a:spcBef>
              <a:spcAft>
                <a:spcPct val="0"/>
              </a:spcAft>
              <a:defRPr kumimoji="1" sz="2400">
                <a:latin typeface="Times New Roman" panose="02020603050405020304" pitchFamily="18" charset="0"/>
              </a:defRPr>
            </a:lvl7pPr>
            <a:lvl8pPr marL="3657600" indent="-457200" eaLnBrk="0" fontAlgn="base" hangingPunct="0">
              <a:spcBef>
                <a:spcPct val="0"/>
              </a:spcBef>
              <a:spcAft>
                <a:spcPct val="0"/>
              </a:spcAft>
              <a:defRPr kumimoji="1" sz="2400">
                <a:latin typeface="Times New Roman" panose="02020603050405020304" pitchFamily="18" charset="0"/>
              </a:defRPr>
            </a:lvl8pPr>
            <a:lvl9pPr marL="4114800" indent="-457200" eaLnBrk="0" fontAlgn="base" hangingPunct="0">
              <a:spcBef>
                <a:spcPct val="0"/>
              </a:spcBef>
              <a:spcAft>
                <a:spcPct val="0"/>
              </a:spcAft>
              <a:defRPr kumimoji="1" sz="2400">
                <a:latin typeface="Times New Roman" panose="02020603050405020304" pitchFamily="18" charset="0"/>
              </a:defRPr>
            </a:lvl9pPr>
          </a:lstStyle>
          <a:p>
            <a:r>
              <a:rPr lang="zh-CN" altLang="en-US" dirty="0"/>
              <a:t>稳定型</a:t>
            </a:r>
            <a:endParaRPr lang="en-US" altLang="zh-CN" dirty="0"/>
          </a:p>
        </p:txBody>
      </p:sp>
      <p:sp>
        <p:nvSpPr>
          <p:cNvPr id="1106960" name="Text Box 16">
            <a:extLst>
              <a:ext uri="{FF2B5EF4-FFF2-40B4-BE49-F238E27FC236}">
                <a16:creationId xmlns:a16="http://schemas.microsoft.com/office/drawing/2014/main" id="{62FA7A07-2D26-443C-9248-F50ACE167704}"/>
              </a:ext>
            </a:extLst>
          </p:cNvPr>
          <p:cNvSpPr txBox="1">
            <a:spLocks noChangeArrowheads="1"/>
          </p:cNvSpPr>
          <p:nvPr/>
        </p:nvSpPr>
        <p:spPr bwMode="auto">
          <a:xfrm>
            <a:off x="4330700" y="1583897"/>
            <a:ext cx="1169988" cy="1778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defPPr>
              <a:defRPr lang="en-US"/>
            </a:defPPr>
            <a:lvl1pPr marL="457200" indent="-457200" algn="ctr">
              <a:lnSpc>
                <a:spcPct val="80000"/>
              </a:lnSpc>
              <a:buFont typeface="Arial" panose="020B0604020202020204" pitchFamily="34" charset="0"/>
              <a:buNone/>
              <a:defRPr kumimoji="0" sz="1600" b="1">
                <a:latin typeface="黑体" panose="02010609060101010101" pitchFamily="49" charset="-122"/>
                <a:ea typeface="黑体" panose="02010609060101010101" pitchFamily="49" charset="-122"/>
              </a:defRPr>
            </a:lvl1pPr>
            <a:lvl2pPr marL="914400" indent="-457200">
              <a:defRPr kumimoji="1" sz="2400">
                <a:latin typeface="Times New Roman" panose="02020603050405020304" pitchFamily="18" charset="0"/>
              </a:defRPr>
            </a:lvl2pPr>
            <a:lvl3pPr marL="1371600" indent="-457200">
              <a:defRPr kumimoji="1" sz="2400">
                <a:latin typeface="Times New Roman" panose="02020603050405020304" pitchFamily="18" charset="0"/>
              </a:defRPr>
            </a:lvl3pPr>
            <a:lvl4pPr marL="1828800" indent="-457200">
              <a:defRPr kumimoji="1" sz="2400">
                <a:latin typeface="Times New Roman" panose="02020603050405020304" pitchFamily="18" charset="0"/>
              </a:defRPr>
            </a:lvl4pPr>
            <a:lvl5pPr marL="2286000" indent="-457200">
              <a:defRPr kumimoji="1" sz="2400">
                <a:latin typeface="Times New Roman" panose="02020603050405020304" pitchFamily="18" charset="0"/>
              </a:defRPr>
            </a:lvl5pPr>
            <a:lvl6pPr marL="2743200" indent="-457200" eaLnBrk="0" fontAlgn="base" hangingPunct="0">
              <a:spcBef>
                <a:spcPct val="0"/>
              </a:spcBef>
              <a:spcAft>
                <a:spcPct val="0"/>
              </a:spcAft>
              <a:defRPr kumimoji="1" sz="2400">
                <a:latin typeface="Times New Roman" panose="02020603050405020304" pitchFamily="18" charset="0"/>
              </a:defRPr>
            </a:lvl6pPr>
            <a:lvl7pPr marL="3200400" indent="-457200" eaLnBrk="0" fontAlgn="base" hangingPunct="0">
              <a:spcBef>
                <a:spcPct val="0"/>
              </a:spcBef>
              <a:spcAft>
                <a:spcPct val="0"/>
              </a:spcAft>
              <a:defRPr kumimoji="1" sz="2400">
                <a:latin typeface="Times New Roman" panose="02020603050405020304" pitchFamily="18" charset="0"/>
              </a:defRPr>
            </a:lvl7pPr>
            <a:lvl8pPr marL="3657600" indent="-457200" eaLnBrk="0" fontAlgn="base" hangingPunct="0">
              <a:spcBef>
                <a:spcPct val="0"/>
              </a:spcBef>
              <a:spcAft>
                <a:spcPct val="0"/>
              </a:spcAft>
              <a:defRPr kumimoji="1" sz="2400">
                <a:latin typeface="Times New Roman" panose="02020603050405020304" pitchFamily="18" charset="0"/>
              </a:defRPr>
            </a:lvl8pPr>
            <a:lvl9pPr marL="4114800" indent="-457200" eaLnBrk="0" fontAlgn="base" hangingPunct="0">
              <a:spcBef>
                <a:spcPct val="0"/>
              </a:spcBef>
              <a:spcAft>
                <a:spcPct val="0"/>
              </a:spcAft>
              <a:defRPr kumimoji="1" sz="2400">
                <a:latin typeface="Times New Roman" panose="02020603050405020304" pitchFamily="18" charset="0"/>
              </a:defRPr>
            </a:lvl9pPr>
          </a:lstStyle>
          <a:p>
            <a:r>
              <a:rPr lang="zh-CN" altLang="en-US" dirty="0"/>
              <a:t>美国</a:t>
            </a:r>
            <a:endParaRPr lang="en-US" altLang="zh-CN" dirty="0"/>
          </a:p>
        </p:txBody>
      </p:sp>
      <p:sp>
        <p:nvSpPr>
          <p:cNvPr id="1106961" name="Text Box 17">
            <a:extLst>
              <a:ext uri="{FF2B5EF4-FFF2-40B4-BE49-F238E27FC236}">
                <a16:creationId xmlns:a16="http://schemas.microsoft.com/office/drawing/2014/main" id="{FED0108A-1E54-4C98-9595-500D002E85BE}"/>
              </a:ext>
            </a:extLst>
          </p:cNvPr>
          <p:cNvSpPr txBox="1">
            <a:spLocks noChangeArrowheads="1"/>
          </p:cNvSpPr>
          <p:nvPr/>
        </p:nvSpPr>
        <p:spPr bwMode="auto">
          <a:xfrm>
            <a:off x="6952762" y="1816100"/>
            <a:ext cx="452438" cy="1651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400" b="1" dirty="0">
                <a:latin typeface="Arial" panose="020B0604020202020204" pitchFamily="34" charset="0"/>
                <a:ea typeface="宋体" panose="02010600030101010101" pitchFamily="2" charset="-122"/>
              </a:rPr>
              <a:t>Male</a:t>
            </a:r>
          </a:p>
        </p:txBody>
      </p:sp>
      <p:sp>
        <p:nvSpPr>
          <p:cNvPr id="1106962" name="Text Box 18">
            <a:extLst>
              <a:ext uri="{FF2B5EF4-FFF2-40B4-BE49-F238E27FC236}">
                <a16:creationId xmlns:a16="http://schemas.microsoft.com/office/drawing/2014/main" id="{BCDF1883-2B9E-4572-BDF4-8713DCA1075D}"/>
              </a:ext>
            </a:extLst>
          </p:cNvPr>
          <p:cNvSpPr txBox="1">
            <a:spLocks noChangeArrowheads="1"/>
          </p:cNvSpPr>
          <p:nvPr/>
        </p:nvSpPr>
        <p:spPr bwMode="auto">
          <a:xfrm>
            <a:off x="7941775" y="1819031"/>
            <a:ext cx="763588" cy="1651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400" b="1" dirty="0">
                <a:latin typeface="Arial" panose="020B0604020202020204" pitchFamily="34" charset="0"/>
                <a:ea typeface="宋体" panose="02010600030101010101" pitchFamily="2" charset="-122"/>
              </a:rPr>
              <a:t>Female</a:t>
            </a:r>
          </a:p>
        </p:txBody>
      </p:sp>
      <p:sp>
        <p:nvSpPr>
          <p:cNvPr id="1106963" name="Text Box 19">
            <a:extLst>
              <a:ext uri="{FF2B5EF4-FFF2-40B4-BE49-F238E27FC236}">
                <a16:creationId xmlns:a16="http://schemas.microsoft.com/office/drawing/2014/main" id="{10873C30-0D2C-4AED-93FD-ABB2D0D476FA}"/>
              </a:ext>
            </a:extLst>
          </p:cNvPr>
          <p:cNvSpPr txBox="1">
            <a:spLocks noChangeArrowheads="1"/>
          </p:cNvSpPr>
          <p:nvPr/>
        </p:nvSpPr>
        <p:spPr bwMode="auto">
          <a:xfrm>
            <a:off x="7143750" y="1222375"/>
            <a:ext cx="1030288" cy="1778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defPPr>
              <a:defRPr lang="en-US"/>
            </a:defPPr>
            <a:lvl1pPr marL="457200" indent="-457200" algn="ctr">
              <a:lnSpc>
                <a:spcPct val="80000"/>
              </a:lnSpc>
              <a:buFont typeface="Arial" panose="020B0604020202020204" pitchFamily="34" charset="0"/>
              <a:buNone/>
              <a:defRPr kumimoji="0" sz="2400" b="1">
                <a:latin typeface="微软雅黑" panose="020B0503020204020204" pitchFamily="34" charset="-122"/>
                <a:ea typeface="微软雅黑" panose="020B0503020204020204" pitchFamily="34" charset="-122"/>
              </a:defRPr>
            </a:lvl1pPr>
            <a:lvl2pPr marL="914400" indent="-457200">
              <a:defRPr kumimoji="1" sz="2400">
                <a:latin typeface="Times New Roman" panose="02020603050405020304" pitchFamily="18" charset="0"/>
              </a:defRPr>
            </a:lvl2pPr>
            <a:lvl3pPr marL="1371600" indent="-457200">
              <a:defRPr kumimoji="1" sz="2400">
                <a:latin typeface="Times New Roman" panose="02020603050405020304" pitchFamily="18" charset="0"/>
              </a:defRPr>
            </a:lvl3pPr>
            <a:lvl4pPr marL="1828800" indent="-457200">
              <a:defRPr kumimoji="1" sz="2400">
                <a:latin typeface="Times New Roman" panose="02020603050405020304" pitchFamily="18" charset="0"/>
              </a:defRPr>
            </a:lvl4pPr>
            <a:lvl5pPr marL="2286000" indent="-457200">
              <a:defRPr kumimoji="1" sz="2400">
                <a:latin typeface="Times New Roman" panose="02020603050405020304" pitchFamily="18" charset="0"/>
              </a:defRPr>
            </a:lvl5pPr>
            <a:lvl6pPr marL="2743200" indent="-457200" eaLnBrk="0" fontAlgn="base" hangingPunct="0">
              <a:spcBef>
                <a:spcPct val="0"/>
              </a:spcBef>
              <a:spcAft>
                <a:spcPct val="0"/>
              </a:spcAft>
              <a:defRPr kumimoji="1" sz="2400">
                <a:latin typeface="Times New Roman" panose="02020603050405020304" pitchFamily="18" charset="0"/>
              </a:defRPr>
            </a:lvl6pPr>
            <a:lvl7pPr marL="3200400" indent="-457200" eaLnBrk="0" fontAlgn="base" hangingPunct="0">
              <a:spcBef>
                <a:spcPct val="0"/>
              </a:spcBef>
              <a:spcAft>
                <a:spcPct val="0"/>
              </a:spcAft>
              <a:defRPr kumimoji="1" sz="2400">
                <a:latin typeface="Times New Roman" panose="02020603050405020304" pitchFamily="18" charset="0"/>
              </a:defRPr>
            </a:lvl7pPr>
            <a:lvl8pPr marL="3657600" indent="-457200" eaLnBrk="0" fontAlgn="base" hangingPunct="0">
              <a:spcBef>
                <a:spcPct val="0"/>
              </a:spcBef>
              <a:spcAft>
                <a:spcPct val="0"/>
              </a:spcAft>
              <a:defRPr kumimoji="1" sz="2400">
                <a:latin typeface="Times New Roman" panose="02020603050405020304" pitchFamily="18" charset="0"/>
              </a:defRPr>
            </a:lvl8pPr>
            <a:lvl9pPr marL="4114800" indent="-457200" eaLnBrk="0" fontAlgn="base" hangingPunct="0">
              <a:spcBef>
                <a:spcPct val="0"/>
              </a:spcBef>
              <a:spcAft>
                <a:spcPct val="0"/>
              </a:spcAft>
              <a:defRPr kumimoji="1" sz="2400">
                <a:latin typeface="Times New Roman" panose="02020603050405020304" pitchFamily="18" charset="0"/>
              </a:defRPr>
            </a:lvl9pPr>
          </a:lstStyle>
          <a:p>
            <a:r>
              <a:rPr lang="zh-CN" altLang="en-US" dirty="0"/>
              <a:t>衰退型</a:t>
            </a:r>
            <a:endParaRPr lang="en-US" altLang="zh-CN" dirty="0"/>
          </a:p>
        </p:txBody>
      </p:sp>
      <p:sp>
        <p:nvSpPr>
          <p:cNvPr id="1106964" name="Text Box 20">
            <a:extLst>
              <a:ext uri="{FF2B5EF4-FFF2-40B4-BE49-F238E27FC236}">
                <a16:creationId xmlns:a16="http://schemas.microsoft.com/office/drawing/2014/main" id="{877CABE5-C8A4-451D-94CB-67CD84BE1F04}"/>
              </a:ext>
            </a:extLst>
          </p:cNvPr>
          <p:cNvSpPr txBox="1">
            <a:spLocks noChangeArrowheads="1"/>
          </p:cNvSpPr>
          <p:nvPr/>
        </p:nvSpPr>
        <p:spPr bwMode="auto">
          <a:xfrm>
            <a:off x="7454717" y="1553186"/>
            <a:ext cx="465138" cy="1841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defPPr>
              <a:defRPr lang="en-US"/>
            </a:defPPr>
            <a:lvl1pPr marL="457200" indent="-457200" algn="ctr">
              <a:lnSpc>
                <a:spcPct val="80000"/>
              </a:lnSpc>
              <a:buFont typeface="Arial" panose="020B0604020202020204" pitchFamily="34" charset="0"/>
              <a:buNone/>
              <a:defRPr kumimoji="0" sz="1600" b="1">
                <a:latin typeface="黑体" panose="02010609060101010101" pitchFamily="49" charset="-122"/>
                <a:ea typeface="黑体" panose="02010609060101010101" pitchFamily="49" charset="-122"/>
              </a:defRPr>
            </a:lvl1pPr>
            <a:lvl2pPr marL="914400" indent="-457200">
              <a:defRPr kumimoji="1" sz="2400">
                <a:latin typeface="Times New Roman" panose="02020603050405020304" pitchFamily="18" charset="0"/>
              </a:defRPr>
            </a:lvl2pPr>
            <a:lvl3pPr marL="1371600" indent="-457200">
              <a:defRPr kumimoji="1" sz="2400">
                <a:latin typeface="Times New Roman" panose="02020603050405020304" pitchFamily="18" charset="0"/>
              </a:defRPr>
            </a:lvl3pPr>
            <a:lvl4pPr marL="1828800" indent="-457200">
              <a:defRPr kumimoji="1" sz="2400">
                <a:latin typeface="Times New Roman" panose="02020603050405020304" pitchFamily="18" charset="0"/>
              </a:defRPr>
            </a:lvl4pPr>
            <a:lvl5pPr marL="2286000" indent="-457200">
              <a:defRPr kumimoji="1" sz="2400">
                <a:latin typeface="Times New Roman" panose="02020603050405020304" pitchFamily="18" charset="0"/>
              </a:defRPr>
            </a:lvl5pPr>
            <a:lvl6pPr marL="2743200" indent="-457200" eaLnBrk="0" fontAlgn="base" hangingPunct="0">
              <a:spcBef>
                <a:spcPct val="0"/>
              </a:spcBef>
              <a:spcAft>
                <a:spcPct val="0"/>
              </a:spcAft>
              <a:defRPr kumimoji="1" sz="2400">
                <a:latin typeface="Times New Roman" panose="02020603050405020304" pitchFamily="18" charset="0"/>
              </a:defRPr>
            </a:lvl6pPr>
            <a:lvl7pPr marL="3200400" indent="-457200" eaLnBrk="0" fontAlgn="base" hangingPunct="0">
              <a:spcBef>
                <a:spcPct val="0"/>
              </a:spcBef>
              <a:spcAft>
                <a:spcPct val="0"/>
              </a:spcAft>
              <a:defRPr kumimoji="1" sz="2400">
                <a:latin typeface="Times New Roman" panose="02020603050405020304" pitchFamily="18" charset="0"/>
              </a:defRPr>
            </a:lvl7pPr>
            <a:lvl8pPr marL="3657600" indent="-457200" eaLnBrk="0" fontAlgn="base" hangingPunct="0">
              <a:spcBef>
                <a:spcPct val="0"/>
              </a:spcBef>
              <a:spcAft>
                <a:spcPct val="0"/>
              </a:spcAft>
              <a:defRPr kumimoji="1" sz="2400">
                <a:latin typeface="Times New Roman" panose="02020603050405020304" pitchFamily="18" charset="0"/>
              </a:defRPr>
            </a:lvl8pPr>
            <a:lvl9pPr marL="4114800" indent="-457200" eaLnBrk="0" fontAlgn="base" hangingPunct="0">
              <a:spcBef>
                <a:spcPct val="0"/>
              </a:spcBef>
              <a:spcAft>
                <a:spcPct val="0"/>
              </a:spcAft>
              <a:defRPr kumimoji="1" sz="2400">
                <a:latin typeface="Times New Roman" panose="02020603050405020304" pitchFamily="18" charset="0"/>
              </a:defRPr>
            </a:lvl9pPr>
          </a:lstStyle>
          <a:p>
            <a:r>
              <a:rPr lang="zh-CN" altLang="en-US" dirty="0"/>
              <a:t>意大利</a:t>
            </a:r>
            <a:endParaRPr lang="en-US" altLang="zh-CN" dirty="0"/>
          </a:p>
        </p:txBody>
      </p:sp>
      <p:sp>
        <p:nvSpPr>
          <p:cNvPr id="1106965" name="Text Box 21">
            <a:extLst>
              <a:ext uri="{FF2B5EF4-FFF2-40B4-BE49-F238E27FC236}">
                <a16:creationId xmlns:a16="http://schemas.microsoft.com/office/drawing/2014/main" id="{EB3B8E20-FC7E-41AF-A3A4-0B0DB2D2253E}"/>
              </a:ext>
            </a:extLst>
          </p:cNvPr>
          <p:cNvSpPr txBox="1">
            <a:spLocks noChangeArrowheads="1"/>
          </p:cNvSpPr>
          <p:nvPr/>
        </p:nvSpPr>
        <p:spPr bwMode="auto">
          <a:xfrm>
            <a:off x="3251200" y="185737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85+</a:t>
            </a:r>
          </a:p>
        </p:txBody>
      </p:sp>
      <p:sp>
        <p:nvSpPr>
          <p:cNvPr id="1106966" name="Text Box 22">
            <a:extLst>
              <a:ext uri="{FF2B5EF4-FFF2-40B4-BE49-F238E27FC236}">
                <a16:creationId xmlns:a16="http://schemas.microsoft.com/office/drawing/2014/main" id="{D7EDAF81-5255-49CC-9BFE-6569F9E08DEB}"/>
              </a:ext>
            </a:extLst>
          </p:cNvPr>
          <p:cNvSpPr txBox="1">
            <a:spLocks noChangeArrowheads="1"/>
          </p:cNvSpPr>
          <p:nvPr/>
        </p:nvSpPr>
        <p:spPr bwMode="auto">
          <a:xfrm>
            <a:off x="3263900" y="203517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80–84</a:t>
            </a:r>
          </a:p>
        </p:txBody>
      </p:sp>
      <p:sp>
        <p:nvSpPr>
          <p:cNvPr id="1106967" name="Text Box 23">
            <a:extLst>
              <a:ext uri="{FF2B5EF4-FFF2-40B4-BE49-F238E27FC236}">
                <a16:creationId xmlns:a16="http://schemas.microsoft.com/office/drawing/2014/main" id="{F5C2EAEB-31DE-4FF4-A1A6-638A3E4C19B3}"/>
              </a:ext>
            </a:extLst>
          </p:cNvPr>
          <p:cNvSpPr txBox="1">
            <a:spLocks noChangeArrowheads="1"/>
          </p:cNvSpPr>
          <p:nvPr/>
        </p:nvSpPr>
        <p:spPr bwMode="auto">
          <a:xfrm>
            <a:off x="3263900" y="221932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75–79</a:t>
            </a:r>
          </a:p>
        </p:txBody>
      </p:sp>
      <p:sp>
        <p:nvSpPr>
          <p:cNvPr id="1106968" name="Text Box 24">
            <a:extLst>
              <a:ext uri="{FF2B5EF4-FFF2-40B4-BE49-F238E27FC236}">
                <a16:creationId xmlns:a16="http://schemas.microsoft.com/office/drawing/2014/main" id="{C4024813-E75C-4126-B119-23AD169C430B}"/>
              </a:ext>
            </a:extLst>
          </p:cNvPr>
          <p:cNvSpPr txBox="1">
            <a:spLocks noChangeArrowheads="1"/>
          </p:cNvSpPr>
          <p:nvPr/>
        </p:nvSpPr>
        <p:spPr bwMode="auto">
          <a:xfrm>
            <a:off x="3263900" y="240347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70–74</a:t>
            </a:r>
          </a:p>
        </p:txBody>
      </p:sp>
      <p:sp>
        <p:nvSpPr>
          <p:cNvPr id="1106969" name="Text Box 25">
            <a:extLst>
              <a:ext uri="{FF2B5EF4-FFF2-40B4-BE49-F238E27FC236}">
                <a16:creationId xmlns:a16="http://schemas.microsoft.com/office/drawing/2014/main" id="{41D383FD-7EC4-4D9B-8DF4-1500CD19E7AA}"/>
              </a:ext>
            </a:extLst>
          </p:cNvPr>
          <p:cNvSpPr txBox="1">
            <a:spLocks noChangeArrowheads="1"/>
          </p:cNvSpPr>
          <p:nvPr/>
        </p:nvSpPr>
        <p:spPr bwMode="auto">
          <a:xfrm>
            <a:off x="3263900" y="277177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60–64</a:t>
            </a:r>
          </a:p>
        </p:txBody>
      </p:sp>
      <p:sp>
        <p:nvSpPr>
          <p:cNvPr id="1106970" name="Text Box 26">
            <a:extLst>
              <a:ext uri="{FF2B5EF4-FFF2-40B4-BE49-F238E27FC236}">
                <a16:creationId xmlns:a16="http://schemas.microsoft.com/office/drawing/2014/main" id="{809605D0-CEE4-4365-9B5B-28CC193909F0}"/>
              </a:ext>
            </a:extLst>
          </p:cNvPr>
          <p:cNvSpPr txBox="1">
            <a:spLocks noChangeArrowheads="1"/>
          </p:cNvSpPr>
          <p:nvPr/>
        </p:nvSpPr>
        <p:spPr bwMode="auto">
          <a:xfrm>
            <a:off x="3263900" y="258762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65–69</a:t>
            </a:r>
          </a:p>
        </p:txBody>
      </p:sp>
      <p:sp>
        <p:nvSpPr>
          <p:cNvPr id="1106971" name="Text Box 27">
            <a:extLst>
              <a:ext uri="{FF2B5EF4-FFF2-40B4-BE49-F238E27FC236}">
                <a16:creationId xmlns:a16="http://schemas.microsoft.com/office/drawing/2014/main" id="{1E7CC061-ECDD-45B4-972E-3A77804C1A6A}"/>
              </a:ext>
            </a:extLst>
          </p:cNvPr>
          <p:cNvSpPr txBox="1">
            <a:spLocks noChangeArrowheads="1"/>
          </p:cNvSpPr>
          <p:nvPr/>
        </p:nvSpPr>
        <p:spPr bwMode="auto">
          <a:xfrm>
            <a:off x="3263900" y="296227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55–59</a:t>
            </a:r>
          </a:p>
        </p:txBody>
      </p:sp>
      <p:sp>
        <p:nvSpPr>
          <p:cNvPr id="1106972" name="Text Box 28">
            <a:extLst>
              <a:ext uri="{FF2B5EF4-FFF2-40B4-BE49-F238E27FC236}">
                <a16:creationId xmlns:a16="http://schemas.microsoft.com/office/drawing/2014/main" id="{3BCF7AF1-E053-4A41-9020-9E28D3A9C0C8}"/>
              </a:ext>
            </a:extLst>
          </p:cNvPr>
          <p:cNvSpPr txBox="1">
            <a:spLocks noChangeArrowheads="1"/>
          </p:cNvSpPr>
          <p:nvPr/>
        </p:nvSpPr>
        <p:spPr bwMode="auto">
          <a:xfrm>
            <a:off x="3263900" y="314642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50–54</a:t>
            </a:r>
          </a:p>
        </p:txBody>
      </p:sp>
      <p:sp>
        <p:nvSpPr>
          <p:cNvPr id="1106973" name="Text Box 29">
            <a:extLst>
              <a:ext uri="{FF2B5EF4-FFF2-40B4-BE49-F238E27FC236}">
                <a16:creationId xmlns:a16="http://schemas.microsoft.com/office/drawing/2014/main" id="{A044EE61-46A9-4A66-9FC2-248364BCBAB8}"/>
              </a:ext>
            </a:extLst>
          </p:cNvPr>
          <p:cNvSpPr txBox="1">
            <a:spLocks noChangeArrowheads="1"/>
          </p:cNvSpPr>
          <p:nvPr/>
        </p:nvSpPr>
        <p:spPr bwMode="auto">
          <a:xfrm>
            <a:off x="3263900" y="333057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45–49</a:t>
            </a:r>
          </a:p>
        </p:txBody>
      </p:sp>
      <p:sp>
        <p:nvSpPr>
          <p:cNvPr id="1106974" name="Text Box 30">
            <a:extLst>
              <a:ext uri="{FF2B5EF4-FFF2-40B4-BE49-F238E27FC236}">
                <a16:creationId xmlns:a16="http://schemas.microsoft.com/office/drawing/2014/main" id="{75470F1A-9E05-45BF-826D-5D651249A243}"/>
              </a:ext>
            </a:extLst>
          </p:cNvPr>
          <p:cNvSpPr txBox="1">
            <a:spLocks noChangeArrowheads="1"/>
          </p:cNvSpPr>
          <p:nvPr/>
        </p:nvSpPr>
        <p:spPr bwMode="auto">
          <a:xfrm>
            <a:off x="3263900" y="351472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40–44</a:t>
            </a:r>
          </a:p>
        </p:txBody>
      </p:sp>
      <p:sp>
        <p:nvSpPr>
          <p:cNvPr id="1106975" name="Text Box 31">
            <a:extLst>
              <a:ext uri="{FF2B5EF4-FFF2-40B4-BE49-F238E27FC236}">
                <a16:creationId xmlns:a16="http://schemas.microsoft.com/office/drawing/2014/main" id="{462C0DCD-24C8-4F8B-B6F9-CD47C4A927BA}"/>
              </a:ext>
            </a:extLst>
          </p:cNvPr>
          <p:cNvSpPr txBox="1">
            <a:spLocks noChangeArrowheads="1"/>
          </p:cNvSpPr>
          <p:nvPr/>
        </p:nvSpPr>
        <p:spPr bwMode="auto">
          <a:xfrm>
            <a:off x="3263900" y="369887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35–39</a:t>
            </a:r>
          </a:p>
        </p:txBody>
      </p:sp>
      <p:sp>
        <p:nvSpPr>
          <p:cNvPr id="1106976" name="Text Box 32">
            <a:extLst>
              <a:ext uri="{FF2B5EF4-FFF2-40B4-BE49-F238E27FC236}">
                <a16:creationId xmlns:a16="http://schemas.microsoft.com/office/drawing/2014/main" id="{CED55D6C-2428-4798-BB3D-CA9E04311A88}"/>
              </a:ext>
            </a:extLst>
          </p:cNvPr>
          <p:cNvSpPr txBox="1">
            <a:spLocks noChangeArrowheads="1"/>
          </p:cNvSpPr>
          <p:nvPr/>
        </p:nvSpPr>
        <p:spPr bwMode="auto">
          <a:xfrm>
            <a:off x="3263900" y="388937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30–34</a:t>
            </a:r>
          </a:p>
        </p:txBody>
      </p:sp>
      <p:sp>
        <p:nvSpPr>
          <p:cNvPr id="1106977" name="Text Box 33">
            <a:extLst>
              <a:ext uri="{FF2B5EF4-FFF2-40B4-BE49-F238E27FC236}">
                <a16:creationId xmlns:a16="http://schemas.microsoft.com/office/drawing/2014/main" id="{75C5E270-4F8C-4C36-B14F-8F9457415B48}"/>
              </a:ext>
            </a:extLst>
          </p:cNvPr>
          <p:cNvSpPr txBox="1">
            <a:spLocks noChangeArrowheads="1"/>
          </p:cNvSpPr>
          <p:nvPr/>
        </p:nvSpPr>
        <p:spPr bwMode="auto">
          <a:xfrm>
            <a:off x="3263900" y="407352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25–29</a:t>
            </a:r>
          </a:p>
        </p:txBody>
      </p:sp>
      <p:sp>
        <p:nvSpPr>
          <p:cNvPr id="1106978" name="Text Box 34">
            <a:extLst>
              <a:ext uri="{FF2B5EF4-FFF2-40B4-BE49-F238E27FC236}">
                <a16:creationId xmlns:a16="http://schemas.microsoft.com/office/drawing/2014/main" id="{A4440008-AAAE-470C-B7DF-5F0AB6FAC52B}"/>
              </a:ext>
            </a:extLst>
          </p:cNvPr>
          <p:cNvSpPr txBox="1">
            <a:spLocks noChangeArrowheads="1"/>
          </p:cNvSpPr>
          <p:nvPr/>
        </p:nvSpPr>
        <p:spPr bwMode="auto">
          <a:xfrm>
            <a:off x="3263900" y="425767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20–24</a:t>
            </a:r>
          </a:p>
        </p:txBody>
      </p:sp>
      <p:sp>
        <p:nvSpPr>
          <p:cNvPr id="1106979" name="Text Box 35">
            <a:extLst>
              <a:ext uri="{FF2B5EF4-FFF2-40B4-BE49-F238E27FC236}">
                <a16:creationId xmlns:a16="http://schemas.microsoft.com/office/drawing/2014/main" id="{B8852245-2561-442E-862E-2F8A8F2B8668}"/>
              </a:ext>
            </a:extLst>
          </p:cNvPr>
          <p:cNvSpPr txBox="1">
            <a:spLocks noChangeArrowheads="1"/>
          </p:cNvSpPr>
          <p:nvPr/>
        </p:nvSpPr>
        <p:spPr bwMode="auto">
          <a:xfrm>
            <a:off x="3263900" y="444182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15–19</a:t>
            </a:r>
          </a:p>
        </p:txBody>
      </p:sp>
      <p:sp>
        <p:nvSpPr>
          <p:cNvPr id="1106980" name="Text Box 36">
            <a:extLst>
              <a:ext uri="{FF2B5EF4-FFF2-40B4-BE49-F238E27FC236}">
                <a16:creationId xmlns:a16="http://schemas.microsoft.com/office/drawing/2014/main" id="{7E1C2833-F815-4420-928E-46C13CB10060}"/>
              </a:ext>
            </a:extLst>
          </p:cNvPr>
          <p:cNvSpPr txBox="1">
            <a:spLocks noChangeArrowheads="1"/>
          </p:cNvSpPr>
          <p:nvPr/>
        </p:nvSpPr>
        <p:spPr bwMode="auto">
          <a:xfrm>
            <a:off x="3263900" y="500062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0–4</a:t>
            </a:r>
          </a:p>
        </p:txBody>
      </p:sp>
      <p:sp>
        <p:nvSpPr>
          <p:cNvPr id="1106981" name="Text Box 37">
            <a:extLst>
              <a:ext uri="{FF2B5EF4-FFF2-40B4-BE49-F238E27FC236}">
                <a16:creationId xmlns:a16="http://schemas.microsoft.com/office/drawing/2014/main" id="{82D32876-840F-4480-B435-0305F0FDCECF}"/>
              </a:ext>
            </a:extLst>
          </p:cNvPr>
          <p:cNvSpPr txBox="1">
            <a:spLocks noChangeArrowheads="1"/>
          </p:cNvSpPr>
          <p:nvPr/>
        </p:nvSpPr>
        <p:spPr bwMode="auto">
          <a:xfrm>
            <a:off x="3263900" y="481647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5–9</a:t>
            </a:r>
          </a:p>
        </p:txBody>
      </p:sp>
      <p:sp>
        <p:nvSpPr>
          <p:cNvPr id="1106982" name="Text Box 38">
            <a:extLst>
              <a:ext uri="{FF2B5EF4-FFF2-40B4-BE49-F238E27FC236}">
                <a16:creationId xmlns:a16="http://schemas.microsoft.com/office/drawing/2014/main" id="{9E3C420A-577E-40F2-A20A-A0FCE3C46E9D}"/>
              </a:ext>
            </a:extLst>
          </p:cNvPr>
          <p:cNvSpPr txBox="1">
            <a:spLocks noChangeArrowheads="1"/>
          </p:cNvSpPr>
          <p:nvPr/>
        </p:nvSpPr>
        <p:spPr bwMode="auto">
          <a:xfrm>
            <a:off x="3263900" y="462597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10–14</a:t>
            </a:r>
          </a:p>
        </p:txBody>
      </p:sp>
      <p:sp>
        <p:nvSpPr>
          <p:cNvPr id="1106983" name="Text Box 39">
            <a:extLst>
              <a:ext uri="{FF2B5EF4-FFF2-40B4-BE49-F238E27FC236}">
                <a16:creationId xmlns:a16="http://schemas.microsoft.com/office/drawing/2014/main" id="{9773CE9E-B963-4F65-AB0C-057798A3140C}"/>
              </a:ext>
            </a:extLst>
          </p:cNvPr>
          <p:cNvSpPr txBox="1">
            <a:spLocks noChangeArrowheads="1"/>
          </p:cNvSpPr>
          <p:nvPr/>
        </p:nvSpPr>
        <p:spPr bwMode="auto">
          <a:xfrm>
            <a:off x="5949950" y="185737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85+</a:t>
            </a:r>
          </a:p>
        </p:txBody>
      </p:sp>
      <p:sp>
        <p:nvSpPr>
          <p:cNvPr id="1106984" name="Text Box 40">
            <a:extLst>
              <a:ext uri="{FF2B5EF4-FFF2-40B4-BE49-F238E27FC236}">
                <a16:creationId xmlns:a16="http://schemas.microsoft.com/office/drawing/2014/main" id="{DF741DA8-20F1-4AE3-AE58-8802F87334E3}"/>
              </a:ext>
            </a:extLst>
          </p:cNvPr>
          <p:cNvSpPr txBox="1">
            <a:spLocks noChangeArrowheads="1"/>
          </p:cNvSpPr>
          <p:nvPr/>
        </p:nvSpPr>
        <p:spPr bwMode="auto">
          <a:xfrm>
            <a:off x="5962650" y="203517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80–84</a:t>
            </a:r>
          </a:p>
        </p:txBody>
      </p:sp>
      <p:sp>
        <p:nvSpPr>
          <p:cNvPr id="1106985" name="Text Box 41">
            <a:extLst>
              <a:ext uri="{FF2B5EF4-FFF2-40B4-BE49-F238E27FC236}">
                <a16:creationId xmlns:a16="http://schemas.microsoft.com/office/drawing/2014/main" id="{2CC0D446-92CE-4E7E-A0A4-6FF8B578F699}"/>
              </a:ext>
            </a:extLst>
          </p:cNvPr>
          <p:cNvSpPr txBox="1">
            <a:spLocks noChangeArrowheads="1"/>
          </p:cNvSpPr>
          <p:nvPr/>
        </p:nvSpPr>
        <p:spPr bwMode="auto">
          <a:xfrm>
            <a:off x="5962650" y="221932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75–79</a:t>
            </a:r>
          </a:p>
        </p:txBody>
      </p:sp>
      <p:sp>
        <p:nvSpPr>
          <p:cNvPr id="1106986" name="Text Box 42">
            <a:extLst>
              <a:ext uri="{FF2B5EF4-FFF2-40B4-BE49-F238E27FC236}">
                <a16:creationId xmlns:a16="http://schemas.microsoft.com/office/drawing/2014/main" id="{B070D492-4B19-4001-9A1C-3708B38B3176}"/>
              </a:ext>
            </a:extLst>
          </p:cNvPr>
          <p:cNvSpPr txBox="1">
            <a:spLocks noChangeArrowheads="1"/>
          </p:cNvSpPr>
          <p:nvPr/>
        </p:nvSpPr>
        <p:spPr bwMode="auto">
          <a:xfrm>
            <a:off x="5962650" y="240347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70–74</a:t>
            </a:r>
          </a:p>
        </p:txBody>
      </p:sp>
      <p:sp>
        <p:nvSpPr>
          <p:cNvPr id="1106987" name="Text Box 43">
            <a:extLst>
              <a:ext uri="{FF2B5EF4-FFF2-40B4-BE49-F238E27FC236}">
                <a16:creationId xmlns:a16="http://schemas.microsoft.com/office/drawing/2014/main" id="{3E942495-8945-4AF7-9FE8-D1D914FD0B75}"/>
              </a:ext>
            </a:extLst>
          </p:cNvPr>
          <p:cNvSpPr txBox="1">
            <a:spLocks noChangeArrowheads="1"/>
          </p:cNvSpPr>
          <p:nvPr/>
        </p:nvSpPr>
        <p:spPr bwMode="auto">
          <a:xfrm>
            <a:off x="5962650" y="277177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60–64</a:t>
            </a:r>
          </a:p>
        </p:txBody>
      </p:sp>
      <p:sp>
        <p:nvSpPr>
          <p:cNvPr id="1106988" name="Text Box 44">
            <a:extLst>
              <a:ext uri="{FF2B5EF4-FFF2-40B4-BE49-F238E27FC236}">
                <a16:creationId xmlns:a16="http://schemas.microsoft.com/office/drawing/2014/main" id="{74492DA0-D009-4DC5-9F93-42E2B05ADD7A}"/>
              </a:ext>
            </a:extLst>
          </p:cNvPr>
          <p:cNvSpPr txBox="1">
            <a:spLocks noChangeArrowheads="1"/>
          </p:cNvSpPr>
          <p:nvPr/>
        </p:nvSpPr>
        <p:spPr bwMode="auto">
          <a:xfrm>
            <a:off x="5962650" y="258762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65–69</a:t>
            </a:r>
          </a:p>
        </p:txBody>
      </p:sp>
      <p:sp>
        <p:nvSpPr>
          <p:cNvPr id="1106989" name="Text Box 45">
            <a:extLst>
              <a:ext uri="{FF2B5EF4-FFF2-40B4-BE49-F238E27FC236}">
                <a16:creationId xmlns:a16="http://schemas.microsoft.com/office/drawing/2014/main" id="{6D998F82-D39A-4A5D-BDE4-FCA169B7C5C0}"/>
              </a:ext>
            </a:extLst>
          </p:cNvPr>
          <p:cNvSpPr txBox="1">
            <a:spLocks noChangeArrowheads="1"/>
          </p:cNvSpPr>
          <p:nvPr/>
        </p:nvSpPr>
        <p:spPr bwMode="auto">
          <a:xfrm>
            <a:off x="5962650" y="296227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55–59</a:t>
            </a:r>
          </a:p>
        </p:txBody>
      </p:sp>
      <p:sp>
        <p:nvSpPr>
          <p:cNvPr id="1106990" name="Text Box 46">
            <a:extLst>
              <a:ext uri="{FF2B5EF4-FFF2-40B4-BE49-F238E27FC236}">
                <a16:creationId xmlns:a16="http://schemas.microsoft.com/office/drawing/2014/main" id="{1F6702FA-CF5E-4152-97AF-93CA89CFE83D}"/>
              </a:ext>
            </a:extLst>
          </p:cNvPr>
          <p:cNvSpPr txBox="1">
            <a:spLocks noChangeArrowheads="1"/>
          </p:cNvSpPr>
          <p:nvPr/>
        </p:nvSpPr>
        <p:spPr bwMode="auto">
          <a:xfrm>
            <a:off x="5962650" y="314642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50–54</a:t>
            </a:r>
          </a:p>
        </p:txBody>
      </p:sp>
      <p:sp>
        <p:nvSpPr>
          <p:cNvPr id="1106991" name="Text Box 47">
            <a:extLst>
              <a:ext uri="{FF2B5EF4-FFF2-40B4-BE49-F238E27FC236}">
                <a16:creationId xmlns:a16="http://schemas.microsoft.com/office/drawing/2014/main" id="{B2FC9B2E-E13C-44F5-B78E-54793DA018E7}"/>
              </a:ext>
            </a:extLst>
          </p:cNvPr>
          <p:cNvSpPr txBox="1">
            <a:spLocks noChangeArrowheads="1"/>
          </p:cNvSpPr>
          <p:nvPr/>
        </p:nvSpPr>
        <p:spPr bwMode="auto">
          <a:xfrm>
            <a:off x="5962650" y="333057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45–49</a:t>
            </a:r>
          </a:p>
        </p:txBody>
      </p:sp>
      <p:sp>
        <p:nvSpPr>
          <p:cNvPr id="1106992" name="Text Box 48">
            <a:extLst>
              <a:ext uri="{FF2B5EF4-FFF2-40B4-BE49-F238E27FC236}">
                <a16:creationId xmlns:a16="http://schemas.microsoft.com/office/drawing/2014/main" id="{81B8A7CE-DE03-4895-81C5-3353F0AB5AA9}"/>
              </a:ext>
            </a:extLst>
          </p:cNvPr>
          <p:cNvSpPr txBox="1">
            <a:spLocks noChangeArrowheads="1"/>
          </p:cNvSpPr>
          <p:nvPr/>
        </p:nvSpPr>
        <p:spPr bwMode="auto">
          <a:xfrm>
            <a:off x="5962650" y="351472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40–44</a:t>
            </a:r>
          </a:p>
        </p:txBody>
      </p:sp>
      <p:sp>
        <p:nvSpPr>
          <p:cNvPr id="1106993" name="Text Box 49">
            <a:extLst>
              <a:ext uri="{FF2B5EF4-FFF2-40B4-BE49-F238E27FC236}">
                <a16:creationId xmlns:a16="http://schemas.microsoft.com/office/drawing/2014/main" id="{47B68C15-9BCB-4765-8003-DA7CB1018F5D}"/>
              </a:ext>
            </a:extLst>
          </p:cNvPr>
          <p:cNvSpPr txBox="1">
            <a:spLocks noChangeArrowheads="1"/>
          </p:cNvSpPr>
          <p:nvPr/>
        </p:nvSpPr>
        <p:spPr bwMode="auto">
          <a:xfrm>
            <a:off x="5962650" y="369887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35–39</a:t>
            </a:r>
          </a:p>
        </p:txBody>
      </p:sp>
      <p:sp>
        <p:nvSpPr>
          <p:cNvPr id="1106994" name="Text Box 50">
            <a:extLst>
              <a:ext uri="{FF2B5EF4-FFF2-40B4-BE49-F238E27FC236}">
                <a16:creationId xmlns:a16="http://schemas.microsoft.com/office/drawing/2014/main" id="{9B619498-CD5D-41C6-8F9C-2635314D8E1D}"/>
              </a:ext>
            </a:extLst>
          </p:cNvPr>
          <p:cNvSpPr txBox="1">
            <a:spLocks noChangeArrowheads="1"/>
          </p:cNvSpPr>
          <p:nvPr/>
        </p:nvSpPr>
        <p:spPr bwMode="auto">
          <a:xfrm>
            <a:off x="5962650" y="388937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30–34</a:t>
            </a:r>
          </a:p>
        </p:txBody>
      </p:sp>
      <p:sp>
        <p:nvSpPr>
          <p:cNvPr id="1106995" name="Text Box 51">
            <a:extLst>
              <a:ext uri="{FF2B5EF4-FFF2-40B4-BE49-F238E27FC236}">
                <a16:creationId xmlns:a16="http://schemas.microsoft.com/office/drawing/2014/main" id="{2F37C3DC-D1A7-42C5-9398-ECC0E53D4CC1}"/>
              </a:ext>
            </a:extLst>
          </p:cNvPr>
          <p:cNvSpPr txBox="1">
            <a:spLocks noChangeArrowheads="1"/>
          </p:cNvSpPr>
          <p:nvPr/>
        </p:nvSpPr>
        <p:spPr bwMode="auto">
          <a:xfrm>
            <a:off x="5962650" y="407352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25–29</a:t>
            </a:r>
          </a:p>
        </p:txBody>
      </p:sp>
      <p:sp>
        <p:nvSpPr>
          <p:cNvPr id="1106996" name="Text Box 52">
            <a:extLst>
              <a:ext uri="{FF2B5EF4-FFF2-40B4-BE49-F238E27FC236}">
                <a16:creationId xmlns:a16="http://schemas.microsoft.com/office/drawing/2014/main" id="{AA8EF0C8-56F2-45EE-AC9E-803B1531BFCB}"/>
              </a:ext>
            </a:extLst>
          </p:cNvPr>
          <p:cNvSpPr txBox="1">
            <a:spLocks noChangeArrowheads="1"/>
          </p:cNvSpPr>
          <p:nvPr/>
        </p:nvSpPr>
        <p:spPr bwMode="auto">
          <a:xfrm>
            <a:off x="5962650" y="425767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20–24</a:t>
            </a:r>
          </a:p>
        </p:txBody>
      </p:sp>
      <p:sp>
        <p:nvSpPr>
          <p:cNvPr id="1106997" name="Text Box 53">
            <a:extLst>
              <a:ext uri="{FF2B5EF4-FFF2-40B4-BE49-F238E27FC236}">
                <a16:creationId xmlns:a16="http://schemas.microsoft.com/office/drawing/2014/main" id="{8DBC070B-EAAD-47A8-B1D1-DEAE450ABE91}"/>
              </a:ext>
            </a:extLst>
          </p:cNvPr>
          <p:cNvSpPr txBox="1">
            <a:spLocks noChangeArrowheads="1"/>
          </p:cNvSpPr>
          <p:nvPr/>
        </p:nvSpPr>
        <p:spPr bwMode="auto">
          <a:xfrm>
            <a:off x="5962650" y="444182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15–19</a:t>
            </a:r>
          </a:p>
        </p:txBody>
      </p:sp>
      <p:sp>
        <p:nvSpPr>
          <p:cNvPr id="1106998" name="Text Box 54">
            <a:extLst>
              <a:ext uri="{FF2B5EF4-FFF2-40B4-BE49-F238E27FC236}">
                <a16:creationId xmlns:a16="http://schemas.microsoft.com/office/drawing/2014/main" id="{509448D5-46B5-4008-AAAC-CCDBAABC7D8A}"/>
              </a:ext>
            </a:extLst>
          </p:cNvPr>
          <p:cNvSpPr txBox="1">
            <a:spLocks noChangeArrowheads="1"/>
          </p:cNvSpPr>
          <p:nvPr/>
        </p:nvSpPr>
        <p:spPr bwMode="auto">
          <a:xfrm>
            <a:off x="5962650" y="500062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0–4</a:t>
            </a:r>
          </a:p>
        </p:txBody>
      </p:sp>
      <p:sp>
        <p:nvSpPr>
          <p:cNvPr id="1106999" name="Text Box 55">
            <a:extLst>
              <a:ext uri="{FF2B5EF4-FFF2-40B4-BE49-F238E27FC236}">
                <a16:creationId xmlns:a16="http://schemas.microsoft.com/office/drawing/2014/main" id="{1DE6A2CA-4F5B-4E00-A729-DDA8037BDE3C}"/>
              </a:ext>
            </a:extLst>
          </p:cNvPr>
          <p:cNvSpPr txBox="1">
            <a:spLocks noChangeArrowheads="1"/>
          </p:cNvSpPr>
          <p:nvPr/>
        </p:nvSpPr>
        <p:spPr bwMode="auto">
          <a:xfrm>
            <a:off x="5962650" y="481647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5–9</a:t>
            </a:r>
          </a:p>
        </p:txBody>
      </p:sp>
      <p:sp>
        <p:nvSpPr>
          <p:cNvPr id="1107000" name="Text Box 56">
            <a:extLst>
              <a:ext uri="{FF2B5EF4-FFF2-40B4-BE49-F238E27FC236}">
                <a16:creationId xmlns:a16="http://schemas.microsoft.com/office/drawing/2014/main" id="{8682A5AF-9BEA-415A-8B04-808BB1A6DEB0}"/>
              </a:ext>
            </a:extLst>
          </p:cNvPr>
          <p:cNvSpPr txBox="1">
            <a:spLocks noChangeArrowheads="1"/>
          </p:cNvSpPr>
          <p:nvPr/>
        </p:nvSpPr>
        <p:spPr bwMode="auto">
          <a:xfrm>
            <a:off x="5962650" y="4625975"/>
            <a:ext cx="509588" cy="1460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10–14</a:t>
            </a:r>
          </a:p>
        </p:txBody>
      </p:sp>
      <p:sp>
        <p:nvSpPr>
          <p:cNvPr id="1107001" name="Text Box 57">
            <a:extLst>
              <a:ext uri="{FF2B5EF4-FFF2-40B4-BE49-F238E27FC236}">
                <a16:creationId xmlns:a16="http://schemas.microsoft.com/office/drawing/2014/main" id="{842FB32E-8785-418C-9489-AE2604852C53}"/>
              </a:ext>
            </a:extLst>
          </p:cNvPr>
          <p:cNvSpPr txBox="1">
            <a:spLocks noChangeArrowheads="1"/>
          </p:cNvSpPr>
          <p:nvPr/>
        </p:nvSpPr>
        <p:spPr bwMode="auto">
          <a:xfrm>
            <a:off x="36195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10 </a:t>
            </a:r>
          </a:p>
        </p:txBody>
      </p:sp>
      <p:sp>
        <p:nvSpPr>
          <p:cNvPr id="1107002" name="Text Box 58">
            <a:extLst>
              <a:ext uri="{FF2B5EF4-FFF2-40B4-BE49-F238E27FC236}">
                <a16:creationId xmlns:a16="http://schemas.microsoft.com/office/drawing/2014/main" id="{7F9E4D72-14C8-4022-ADC3-A5DAABA15217}"/>
              </a:ext>
            </a:extLst>
          </p:cNvPr>
          <p:cNvSpPr txBox="1">
            <a:spLocks noChangeArrowheads="1"/>
          </p:cNvSpPr>
          <p:nvPr/>
        </p:nvSpPr>
        <p:spPr bwMode="auto">
          <a:xfrm>
            <a:off x="317500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10 </a:t>
            </a:r>
          </a:p>
        </p:txBody>
      </p:sp>
      <p:sp>
        <p:nvSpPr>
          <p:cNvPr id="1107003" name="Text Box 59">
            <a:extLst>
              <a:ext uri="{FF2B5EF4-FFF2-40B4-BE49-F238E27FC236}">
                <a16:creationId xmlns:a16="http://schemas.microsoft.com/office/drawing/2014/main" id="{B2DCB141-34FD-4B4B-AF0C-B621B41C5673}"/>
              </a:ext>
            </a:extLst>
          </p:cNvPr>
          <p:cNvSpPr txBox="1">
            <a:spLocks noChangeArrowheads="1"/>
          </p:cNvSpPr>
          <p:nvPr/>
        </p:nvSpPr>
        <p:spPr bwMode="auto">
          <a:xfrm>
            <a:off x="61595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8</a:t>
            </a:r>
          </a:p>
        </p:txBody>
      </p:sp>
      <p:sp>
        <p:nvSpPr>
          <p:cNvPr id="1107004" name="Text Box 60">
            <a:extLst>
              <a:ext uri="{FF2B5EF4-FFF2-40B4-BE49-F238E27FC236}">
                <a16:creationId xmlns:a16="http://schemas.microsoft.com/office/drawing/2014/main" id="{EB7BC1BE-3B1E-40FA-8EE8-684BD4DE0872}"/>
              </a:ext>
            </a:extLst>
          </p:cNvPr>
          <p:cNvSpPr txBox="1">
            <a:spLocks noChangeArrowheads="1"/>
          </p:cNvSpPr>
          <p:nvPr/>
        </p:nvSpPr>
        <p:spPr bwMode="auto">
          <a:xfrm>
            <a:off x="287020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8</a:t>
            </a:r>
          </a:p>
        </p:txBody>
      </p:sp>
      <p:sp>
        <p:nvSpPr>
          <p:cNvPr id="1107005" name="Text Box 61">
            <a:extLst>
              <a:ext uri="{FF2B5EF4-FFF2-40B4-BE49-F238E27FC236}">
                <a16:creationId xmlns:a16="http://schemas.microsoft.com/office/drawing/2014/main" id="{05849D71-A8BB-4286-9208-714362789302}"/>
              </a:ext>
            </a:extLst>
          </p:cNvPr>
          <p:cNvSpPr txBox="1">
            <a:spLocks noChangeArrowheads="1"/>
          </p:cNvSpPr>
          <p:nvPr/>
        </p:nvSpPr>
        <p:spPr bwMode="auto">
          <a:xfrm>
            <a:off x="259080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6</a:t>
            </a:r>
          </a:p>
        </p:txBody>
      </p:sp>
      <p:sp>
        <p:nvSpPr>
          <p:cNvPr id="1107006" name="Text Box 62">
            <a:extLst>
              <a:ext uri="{FF2B5EF4-FFF2-40B4-BE49-F238E27FC236}">
                <a16:creationId xmlns:a16="http://schemas.microsoft.com/office/drawing/2014/main" id="{94C4BA9B-9DC2-43CC-80DF-10128A990986}"/>
              </a:ext>
            </a:extLst>
          </p:cNvPr>
          <p:cNvSpPr txBox="1">
            <a:spLocks noChangeArrowheads="1"/>
          </p:cNvSpPr>
          <p:nvPr/>
        </p:nvSpPr>
        <p:spPr bwMode="auto">
          <a:xfrm>
            <a:off x="89535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6</a:t>
            </a:r>
          </a:p>
        </p:txBody>
      </p:sp>
      <p:sp>
        <p:nvSpPr>
          <p:cNvPr id="1107007" name="Text Box 63">
            <a:extLst>
              <a:ext uri="{FF2B5EF4-FFF2-40B4-BE49-F238E27FC236}">
                <a16:creationId xmlns:a16="http://schemas.microsoft.com/office/drawing/2014/main" id="{7884645E-8017-4AE7-A4F4-CF65B434230F}"/>
              </a:ext>
            </a:extLst>
          </p:cNvPr>
          <p:cNvSpPr txBox="1">
            <a:spLocks noChangeArrowheads="1"/>
          </p:cNvSpPr>
          <p:nvPr/>
        </p:nvSpPr>
        <p:spPr bwMode="auto">
          <a:xfrm>
            <a:off x="117475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4</a:t>
            </a:r>
          </a:p>
        </p:txBody>
      </p:sp>
      <p:sp>
        <p:nvSpPr>
          <p:cNvPr id="1107008" name="Text Box 64">
            <a:extLst>
              <a:ext uri="{FF2B5EF4-FFF2-40B4-BE49-F238E27FC236}">
                <a16:creationId xmlns:a16="http://schemas.microsoft.com/office/drawing/2014/main" id="{306C1AC7-E812-491A-B516-24956338889D}"/>
              </a:ext>
            </a:extLst>
          </p:cNvPr>
          <p:cNvSpPr txBox="1">
            <a:spLocks noChangeArrowheads="1"/>
          </p:cNvSpPr>
          <p:nvPr/>
        </p:nvSpPr>
        <p:spPr bwMode="auto">
          <a:xfrm>
            <a:off x="230505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4</a:t>
            </a:r>
          </a:p>
        </p:txBody>
      </p:sp>
      <p:sp>
        <p:nvSpPr>
          <p:cNvPr id="1107009" name="Text Box 65">
            <a:extLst>
              <a:ext uri="{FF2B5EF4-FFF2-40B4-BE49-F238E27FC236}">
                <a16:creationId xmlns:a16="http://schemas.microsoft.com/office/drawing/2014/main" id="{EB287B0F-C15C-4DB0-A768-F7297A210D0C}"/>
              </a:ext>
            </a:extLst>
          </p:cNvPr>
          <p:cNvSpPr txBox="1">
            <a:spLocks noChangeArrowheads="1"/>
          </p:cNvSpPr>
          <p:nvPr/>
        </p:nvSpPr>
        <p:spPr bwMode="auto">
          <a:xfrm>
            <a:off x="202565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2</a:t>
            </a:r>
          </a:p>
        </p:txBody>
      </p:sp>
      <p:sp>
        <p:nvSpPr>
          <p:cNvPr id="1107010" name="Text Box 66">
            <a:extLst>
              <a:ext uri="{FF2B5EF4-FFF2-40B4-BE49-F238E27FC236}">
                <a16:creationId xmlns:a16="http://schemas.microsoft.com/office/drawing/2014/main" id="{7C361C16-A409-43E2-B835-63CD050FA686}"/>
              </a:ext>
            </a:extLst>
          </p:cNvPr>
          <p:cNvSpPr txBox="1">
            <a:spLocks noChangeArrowheads="1"/>
          </p:cNvSpPr>
          <p:nvPr/>
        </p:nvSpPr>
        <p:spPr bwMode="auto">
          <a:xfrm>
            <a:off x="145415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2</a:t>
            </a:r>
          </a:p>
        </p:txBody>
      </p:sp>
      <p:sp>
        <p:nvSpPr>
          <p:cNvPr id="1107011" name="Text Box 67">
            <a:extLst>
              <a:ext uri="{FF2B5EF4-FFF2-40B4-BE49-F238E27FC236}">
                <a16:creationId xmlns:a16="http://schemas.microsoft.com/office/drawing/2014/main" id="{80BBABB8-B99C-47B2-B08C-D5C1E8A9F89A}"/>
              </a:ext>
            </a:extLst>
          </p:cNvPr>
          <p:cNvSpPr txBox="1">
            <a:spLocks noChangeArrowheads="1"/>
          </p:cNvSpPr>
          <p:nvPr/>
        </p:nvSpPr>
        <p:spPr bwMode="auto">
          <a:xfrm>
            <a:off x="173990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0</a:t>
            </a:r>
          </a:p>
        </p:txBody>
      </p:sp>
      <p:sp>
        <p:nvSpPr>
          <p:cNvPr id="1107012" name="Text Box 68">
            <a:extLst>
              <a:ext uri="{FF2B5EF4-FFF2-40B4-BE49-F238E27FC236}">
                <a16:creationId xmlns:a16="http://schemas.microsoft.com/office/drawing/2014/main" id="{D0286523-FE96-4A8C-807C-280C70A43709}"/>
              </a:ext>
            </a:extLst>
          </p:cNvPr>
          <p:cNvSpPr txBox="1">
            <a:spLocks noChangeArrowheads="1"/>
          </p:cNvSpPr>
          <p:nvPr/>
        </p:nvSpPr>
        <p:spPr bwMode="auto">
          <a:xfrm>
            <a:off x="946150" y="5407025"/>
            <a:ext cx="1843088" cy="2222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Percent of population</a:t>
            </a:r>
          </a:p>
        </p:txBody>
      </p:sp>
      <p:sp>
        <p:nvSpPr>
          <p:cNvPr id="1107013" name="Text Box 69">
            <a:extLst>
              <a:ext uri="{FF2B5EF4-FFF2-40B4-BE49-F238E27FC236}">
                <a16:creationId xmlns:a16="http://schemas.microsoft.com/office/drawing/2014/main" id="{CA3CFCE1-2F94-4A52-B3DD-7890901F7D94}"/>
              </a:ext>
            </a:extLst>
          </p:cNvPr>
          <p:cNvSpPr txBox="1">
            <a:spLocks noChangeArrowheads="1"/>
          </p:cNvSpPr>
          <p:nvPr/>
        </p:nvSpPr>
        <p:spPr bwMode="auto">
          <a:xfrm>
            <a:off x="3943350" y="5407025"/>
            <a:ext cx="1843088" cy="2222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Percent of population</a:t>
            </a:r>
          </a:p>
        </p:txBody>
      </p:sp>
      <p:sp>
        <p:nvSpPr>
          <p:cNvPr id="1107014" name="Text Box 70">
            <a:extLst>
              <a:ext uri="{FF2B5EF4-FFF2-40B4-BE49-F238E27FC236}">
                <a16:creationId xmlns:a16="http://schemas.microsoft.com/office/drawing/2014/main" id="{98D124C2-0FA1-43D6-8CB2-4D4E0F839E4F}"/>
              </a:ext>
            </a:extLst>
          </p:cNvPr>
          <p:cNvSpPr txBox="1">
            <a:spLocks noChangeArrowheads="1"/>
          </p:cNvSpPr>
          <p:nvPr/>
        </p:nvSpPr>
        <p:spPr bwMode="auto">
          <a:xfrm>
            <a:off x="6667500" y="5407025"/>
            <a:ext cx="1843088" cy="2222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Percent of population</a:t>
            </a:r>
          </a:p>
        </p:txBody>
      </p:sp>
      <p:sp>
        <p:nvSpPr>
          <p:cNvPr id="1107015" name="Text Box 71">
            <a:extLst>
              <a:ext uri="{FF2B5EF4-FFF2-40B4-BE49-F238E27FC236}">
                <a16:creationId xmlns:a16="http://schemas.microsoft.com/office/drawing/2014/main" id="{BC7EE529-CA17-4250-BE09-55C34F6AB6AD}"/>
              </a:ext>
            </a:extLst>
          </p:cNvPr>
          <p:cNvSpPr txBox="1">
            <a:spLocks noChangeArrowheads="1"/>
          </p:cNvSpPr>
          <p:nvPr/>
        </p:nvSpPr>
        <p:spPr bwMode="auto">
          <a:xfrm>
            <a:off x="558165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6</a:t>
            </a:r>
          </a:p>
        </p:txBody>
      </p:sp>
      <p:sp>
        <p:nvSpPr>
          <p:cNvPr id="1107016" name="Text Box 72">
            <a:extLst>
              <a:ext uri="{FF2B5EF4-FFF2-40B4-BE49-F238E27FC236}">
                <a16:creationId xmlns:a16="http://schemas.microsoft.com/office/drawing/2014/main" id="{D9A76BC1-4C94-4C30-BC81-E207145E1366}"/>
              </a:ext>
            </a:extLst>
          </p:cNvPr>
          <p:cNvSpPr txBox="1">
            <a:spLocks noChangeArrowheads="1"/>
          </p:cNvSpPr>
          <p:nvPr/>
        </p:nvSpPr>
        <p:spPr bwMode="auto">
          <a:xfrm>
            <a:off x="388620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6</a:t>
            </a:r>
          </a:p>
        </p:txBody>
      </p:sp>
      <p:sp>
        <p:nvSpPr>
          <p:cNvPr id="1107017" name="Text Box 73">
            <a:extLst>
              <a:ext uri="{FF2B5EF4-FFF2-40B4-BE49-F238E27FC236}">
                <a16:creationId xmlns:a16="http://schemas.microsoft.com/office/drawing/2014/main" id="{5587AB0E-555C-4A0C-9007-40491B813824}"/>
              </a:ext>
            </a:extLst>
          </p:cNvPr>
          <p:cNvSpPr txBox="1">
            <a:spLocks noChangeArrowheads="1"/>
          </p:cNvSpPr>
          <p:nvPr/>
        </p:nvSpPr>
        <p:spPr bwMode="auto">
          <a:xfrm>
            <a:off x="416560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4</a:t>
            </a:r>
          </a:p>
        </p:txBody>
      </p:sp>
      <p:sp>
        <p:nvSpPr>
          <p:cNvPr id="1107018" name="Text Box 74">
            <a:extLst>
              <a:ext uri="{FF2B5EF4-FFF2-40B4-BE49-F238E27FC236}">
                <a16:creationId xmlns:a16="http://schemas.microsoft.com/office/drawing/2014/main" id="{038F29BB-4525-4844-A468-C1E634A42D6A}"/>
              </a:ext>
            </a:extLst>
          </p:cNvPr>
          <p:cNvSpPr txBox="1">
            <a:spLocks noChangeArrowheads="1"/>
          </p:cNvSpPr>
          <p:nvPr/>
        </p:nvSpPr>
        <p:spPr bwMode="auto">
          <a:xfrm>
            <a:off x="529590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4</a:t>
            </a:r>
          </a:p>
        </p:txBody>
      </p:sp>
      <p:sp>
        <p:nvSpPr>
          <p:cNvPr id="1107019" name="Text Box 75">
            <a:extLst>
              <a:ext uri="{FF2B5EF4-FFF2-40B4-BE49-F238E27FC236}">
                <a16:creationId xmlns:a16="http://schemas.microsoft.com/office/drawing/2014/main" id="{07059FF3-B3C0-4AA0-908C-7FD05831C28F}"/>
              </a:ext>
            </a:extLst>
          </p:cNvPr>
          <p:cNvSpPr txBox="1">
            <a:spLocks noChangeArrowheads="1"/>
          </p:cNvSpPr>
          <p:nvPr/>
        </p:nvSpPr>
        <p:spPr bwMode="auto">
          <a:xfrm>
            <a:off x="501650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2</a:t>
            </a:r>
          </a:p>
        </p:txBody>
      </p:sp>
      <p:sp>
        <p:nvSpPr>
          <p:cNvPr id="1107020" name="Text Box 76">
            <a:extLst>
              <a:ext uri="{FF2B5EF4-FFF2-40B4-BE49-F238E27FC236}">
                <a16:creationId xmlns:a16="http://schemas.microsoft.com/office/drawing/2014/main" id="{63874066-C72F-432A-A40F-1142BBEDB7BC}"/>
              </a:ext>
            </a:extLst>
          </p:cNvPr>
          <p:cNvSpPr txBox="1">
            <a:spLocks noChangeArrowheads="1"/>
          </p:cNvSpPr>
          <p:nvPr/>
        </p:nvSpPr>
        <p:spPr bwMode="auto">
          <a:xfrm>
            <a:off x="444500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2</a:t>
            </a:r>
          </a:p>
        </p:txBody>
      </p:sp>
      <p:sp>
        <p:nvSpPr>
          <p:cNvPr id="1107021" name="Text Box 77">
            <a:extLst>
              <a:ext uri="{FF2B5EF4-FFF2-40B4-BE49-F238E27FC236}">
                <a16:creationId xmlns:a16="http://schemas.microsoft.com/office/drawing/2014/main" id="{CE883512-3D40-4DDF-A16E-D0AA3D80276D}"/>
              </a:ext>
            </a:extLst>
          </p:cNvPr>
          <p:cNvSpPr txBox="1">
            <a:spLocks noChangeArrowheads="1"/>
          </p:cNvSpPr>
          <p:nvPr/>
        </p:nvSpPr>
        <p:spPr bwMode="auto">
          <a:xfrm>
            <a:off x="473075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0</a:t>
            </a:r>
          </a:p>
        </p:txBody>
      </p:sp>
      <p:sp>
        <p:nvSpPr>
          <p:cNvPr id="1107022" name="Text Box 78">
            <a:extLst>
              <a:ext uri="{FF2B5EF4-FFF2-40B4-BE49-F238E27FC236}">
                <a16:creationId xmlns:a16="http://schemas.microsoft.com/office/drawing/2014/main" id="{8BCBDE32-CF1D-478B-AFCF-EABEBBE807A0}"/>
              </a:ext>
            </a:extLst>
          </p:cNvPr>
          <p:cNvSpPr txBox="1">
            <a:spLocks noChangeArrowheads="1"/>
          </p:cNvSpPr>
          <p:nvPr/>
        </p:nvSpPr>
        <p:spPr bwMode="auto">
          <a:xfrm>
            <a:off x="360680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8</a:t>
            </a:r>
          </a:p>
        </p:txBody>
      </p:sp>
      <p:sp>
        <p:nvSpPr>
          <p:cNvPr id="1107023" name="Text Box 79">
            <a:extLst>
              <a:ext uri="{FF2B5EF4-FFF2-40B4-BE49-F238E27FC236}">
                <a16:creationId xmlns:a16="http://schemas.microsoft.com/office/drawing/2014/main" id="{E875624D-9A67-4E53-9E1F-4BEDFF91A258}"/>
              </a:ext>
            </a:extLst>
          </p:cNvPr>
          <p:cNvSpPr txBox="1">
            <a:spLocks noChangeArrowheads="1"/>
          </p:cNvSpPr>
          <p:nvPr/>
        </p:nvSpPr>
        <p:spPr bwMode="auto">
          <a:xfrm>
            <a:off x="586105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8</a:t>
            </a:r>
          </a:p>
        </p:txBody>
      </p:sp>
      <p:sp>
        <p:nvSpPr>
          <p:cNvPr id="1107024" name="Text Box 80">
            <a:extLst>
              <a:ext uri="{FF2B5EF4-FFF2-40B4-BE49-F238E27FC236}">
                <a16:creationId xmlns:a16="http://schemas.microsoft.com/office/drawing/2014/main" id="{D95534B1-31AA-4ADC-A9A4-B906169285F0}"/>
              </a:ext>
            </a:extLst>
          </p:cNvPr>
          <p:cNvSpPr txBox="1">
            <a:spLocks noChangeArrowheads="1"/>
          </p:cNvSpPr>
          <p:nvPr/>
        </p:nvSpPr>
        <p:spPr bwMode="auto">
          <a:xfrm>
            <a:off x="830580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6</a:t>
            </a:r>
          </a:p>
        </p:txBody>
      </p:sp>
      <p:sp>
        <p:nvSpPr>
          <p:cNvPr id="1107025" name="Text Box 81">
            <a:extLst>
              <a:ext uri="{FF2B5EF4-FFF2-40B4-BE49-F238E27FC236}">
                <a16:creationId xmlns:a16="http://schemas.microsoft.com/office/drawing/2014/main" id="{88F783B2-2573-413F-A39A-DB09091927B8}"/>
              </a:ext>
            </a:extLst>
          </p:cNvPr>
          <p:cNvSpPr txBox="1">
            <a:spLocks noChangeArrowheads="1"/>
          </p:cNvSpPr>
          <p:nvPr/>
        </p:nvSpPr>
        <p:spPr bwMode="auto">
          <a:xfrm>
            <a:off x="661035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6</a:t>
            </a:r>
          </a:p>
        </p:txBody>
      </p:sp>
      <p:sp>
        <p:nvSpPr>
          <p:cNvPr id="1107026" name="Text Box 82">
            <a:extLst>
              <a:ext uri="{FF2B5EF4-FFF2-40B4-BE49-F238E27FC236}">
                <a16:creationId xmlns:a16="http://schemas.microsoft.com/office/drawing/2014/main" id="{F4127A61-5FB6-4BF0-8AA2-8013E84BCEB8}"/>
              </a:ext>
            </a:extLst>
          </p:cNvPr>
          <p:cNvSpPr txBox="1">
            <a:spLocks noChangeArrowheads="1"/>
          </p:cNvSpPr>
          <p:nvPr/>
        </p:nvSpPr>
        <p:spPr bwMode="auto">
          <a:xfrm>
            <a:off x="688975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4</a:t>
            </a:r>
          </a:p>
        </p:txBody>
      </p:sp>
      <p:sp>
        <p:nvSpPr>
          <p:cNvPr id="1107027" name="Text Box 83">
            <a:extLst>
              <a:ext uri="{FF2B5EF4-FFF2-40B4-BE49-F238E27FC236}">
                <a16:creationId xmlns:a16="http://schemas.microsoft.com/office/drawing/2014/main" id="{5FEEFE7B-3A69-4550-A607-B0F726FBA46F}"/>
              </a:ext>
            </a:extLst>
          </p:cNvPr>
          <p:cNvSpPr txBox="1">
            <a:spLocks noChangeArrowheads="1"/>
          </p:cNvSpPr>
          <p:nvPr/>
        </p:nvSpPr>
        <p:spPr bwMode="auto">
          <a:xfrm>
            <a:off x="802005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4</a:t>
            </a:r>
          </a:p>
        </p:txBody>
      </p:sp>
      <p:sp>
        <p:nvSpPr>
          <p:cNvPr id="1107028" name="Text Box 84">
            <a:extLst>
              <a:ext uri="{FF2B5EF4-FFF2-40B4-BE49-F238E27FC236}">
                <a16:creationId xmlns:a16="http://schemas.microsoft.com/office/drawing/2014/main" id="{0FE03B6C-D6EC-46E2-8F28-3F7B7530F7FE}"/>
              </a:ext>
            </a:extLst>
          </p:cNvPr>
          <p:cNvSpPr txBox="1">
            <a:spLocks noChangeArrowheads="1"/>
          </p:cNvSpPr>
          <p:nvPr/>
        </p:nvSpPr>
        <p:spPr bwMode="auto">
          <a:xfrm>
            <a:off x="774065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2</a:t>
            </a:r>
          </a:p>
        </p:txBody>
      </p:sp>
      <p:sp>
        <p:nvSpPr>
          <p:cNvPr id="1107029" name="Text Box 85">
            <a:extLst>
              <a:ext uri="{FF2B5EF4-FFF2-40B4-BE49-F238E27FC236}">
                <a16:creationId xmlns:a16="http://schemas.microsoft.com/office/drawing/2014/main" id="{805B1178-FF04-46F0-ABB4-4CF6CFDEF0B1}"/>
              </a:ext>
            </a:extLst>
          </p:cNvPr>
          <p:cNvSpPr txBox="1">
            <a:spLocks noChangeArrowheads="1"/>
          </p:cNvSpPr>
          <p:nvPr/>
        </p:nvSpPr>
        <p:spPr bwMode="auto">
          <a:xfrm>
            <a:off x="716915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2</a:t>
            </a:r>
          </a:p>
        </p:txBody>
      </p:sp>
      <p:sp>
        <p:nvSpPr>
          <p:cNvPr id="1107030" name="Text Box 86">
            <a:extLst>
              <a:ext uri="{FF2B5EF4-FFF2-40B4-BE49-F238E27FC236}">
                <a16:creationId xmlns:a16="http://schemas.microsoft.com/office/drawing/2014/main" id="{CF0487E9-D81E-4325-9413-75871C938C43}"/>
              </a:ext>
            </a:extLst>
          </p:cNvPr>
          <p:cNvSpPr txBox="1">
            <a:spLocks noChangeArrowheads="1"/>
          </p:cNvSpPr>
          <p:nvPr/>
        </p:nvSpPr>
        <p:spPr bwMode="auto">
          <a:xfrm>
            <a:off x="745490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0</a:t>
            </a:r>
          </a:p>
        </p:txBody>
      </p:sp>
      <p:sp>
        <p:nvSpPr>
          <p:cNvPr id="1107031" name="Text Box 87">
            <a:extLst>
              <a:ext uri="{FF2B5EF4-FFF2-40B4-BE49-F238E27FC236}">
                <a16:creationId xmlns:a16="http://schemas.microsoft.com/office/drawing/2014/main" id="{24CFC369-C4AE-4D9A-BA5B-091A392179DE}"/>
              </a:ext>
            </a:extLst>
          </p:cNvPr>
          <p:cNvSpPr txBox="1">
            <a:spLocks noChangeArrowheads="1"/>
          </p:cNvSpPr>
          <p:nvPr/>
        </p:nvSpPr>
        <p:spPr bwMode="auto">
          <a:xfrm>
            <a:off x="633095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8</a:t>
            </a:r>
          </a:p>
        </p:txBody>
      </p:sp>
      <p:sp>
        <p:nvSpPr>
          <p:cNvPr id="1107032" name="Text Box 88">
            <a:extLst>
              <a:ext uri="{FF2B5EF4-FFF2-40B4-BE49-F238E27FC236}">
                <a16:creationId xmlns:a16="http://schemas.microsoft.com/office/drawing/2014/main" id="{DFD1F599-4102-430C-A1CF-F30060D35301}"/>
              </a:ext>
            </a:extLst>
          </p:cNvPr>
          <p:cNvSpPr txBox="1">
            <a:spLocks noChangeArrowheads="1"/>
          </p:cNvSpPr>
          <p:nvPr/>
        </p:nvSpPr>
        <p:spPr bwMode="auto">
          <a:xfrm>
            <a:off x="8585200" y="5197475"/>
            <a:ext cx="249238" cy="1587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400" b="1">
                <a:latin typeface="Arial" panose="020B0604020202020204" pitchFamily="34" charset="0"/>
                <a:ea typeface="宋体" panose="02010600030101010101" pitchFamily="2" charset="-122"/>
              </a:rPr>
              <a:t>8</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a:extLst>
              <a:ext uri="{FF2B5EF4-FFF2-40B4-BE49-F238E27FC236}">
                <a16:creationId xmlns:a16="http://schemas.microsoft.com/office/drawing/2014/main" id="{924F00EB-72C2-4261-B70F-3D277B8314EF}"/>
              </a:ext>
            </a:extLst>
          </p:cNvPr>
          <p:cNvSpPr>
            <a:spLocks noGrp="1" noChangeArrowheads="1"/>
          </p:cNvSpPr>
          <p:nvPr>
            <p:ph type="body" idx="4294967295"/>
          </p:nvPr>
        </p:nvSpPr>
        <p:spPr>
          <a:xfrm>
            <a:off x="683568" y="1268760"/>
            <a:ext cx="8137525" cy="3687163"/>
          </a:xfrm>
        </p:spPr>
        <p:txBody>
          <a:bodyPr/>
          <a:lstStyle/>
          <a:p>
            <a:pPr eaLnBrk="1" hangingPunct="1">
              <a:defRPr/>
            </a:pPr>
            <a:r>
              <a:rPr lang="zh-CN" altLang="en-US" dirty="0">
                <a:solidFill>
                  <a:srgbClr val="FF0000"/>
                </a:solidFill>
                <a:latin typeface="微软雅黑" pitchFamily="34" charset="-122"/>
                <a:ea typeface="微软雅黑" pitchFamily="34" charset="-122"/>
              </a:rPr>
              <a:t>增长型</a:t>
            </a:r>
            <a:r>
              <a:rPr lang="zh-CN" altLang="en-US" dirty="0">
                <a:latin typeface="微软雅黑" pitchFamily="34" charset="-122"/>
                <a:ea typeface="微软雅黑" pitchFamily="34" charset="-122"/>
              </a:rPr>
              <a:t>：幼年个体数大于成年、老年个体数，出生率</a:t>
            </a:r>
            <a:r>
              <a:rPr lang="en-US" altLang="zh-CN" dirty="0">
                <a:latin typeface="微软雅黑" pitchFamily="34" charset="-122"/>
                <a:ea typeface="微软雅黑" pitchFamily="34" charset="-122"/>
              </a:rPr>
              <a:t>&gt;</a:t>
            </a:r>
            <a:r>
              <a:rPr lang="zh-CN" altLang="en-US" dirty="0">
                <a:latin typeface="微软雅黑" pitchFamily="34" charset="-122"/>
                <a:ea typeface="微软雅黑" pitchFamily="34" charset="-122"/>
              </a:rPr>
              <a:t>死亡率，种群数量会增加</a:t>
            </a:r>
          </a:p>
          <a:p>
            <a:pPr eaLnBrk="1" hangingPunct="1">
              <a:defRPr/>
            </a:pPr>
            <a:r>
              <a:rPr lang="zh-CN" altLang="en-US" dirty="0">
                <a:solidFill>
                  <a:srgbClr val="FF0000"/>
                </a:solidFill>
                <a:latin typeface="微软雅黑" pitchFamily="34" charset="-122"/>
                <a:ea typeface="微软雅黑" pitchFamily="34" charset="-122"/>
              </a:rPr>
              <a:t>稳定型</a:t>
            </a:r>
            <a:r>
              <a:rPr lang="zh-CN" altLang="en-US" dirty="0">
                <a:latin typeface="微软雅黑" pitchFamily="34" charset="-122"/>
                <a:ea typeface="微软雅黑" pitchFamily="34" charset="-122"/>
              </a:rPr>
              <a:t>：各年龄期的个体数比例适中，出生率≈死亡率，种群数量会保持稳定</a:t>
            </a:r>
          </a:p>
          <a:p>
            <a:pPr eaLnBrk="1" hangingPunct="1">
              <a:defRPr/>
            </a:pPr>
            <a:r>
              <a:rPr lang="zh-CN" altLang="en-US" dirty="0">
                <a:solidFill>
                  <a:srgbClr val="FF0000"/>
                </a:solidFill>
                <a:latin typeface="微软雅黑" pitchFamily="34" charset="-122"/>
                <a:ea typeface="微软雅黑" pitchFamily="34" charset="-122"/>
              </a:rPr>
              <a:t>衰退型</a:t>
            </a:r>
            <a:r>
              <a:rPr lang="zh-CN" altLang="en-US" dirty="0">
                <a:latin typeface="微软雅黑" pitchFamily="34" charset="-122"/>
                <a:ea typeface="微软雅黑" pitchFamily="34" charset="-122"/>
              </a:rPr>
              <a:t>：幼年个体数小于成年、老年个体数，出生率</a:t>
            </a:r>
            <a:r>
              <a:rPr lang="en-US" altLang="zh-CN" dirty="0">
                <a:latin typeface="微软雅黑" pitchFamily="34" charset="-122"/>
                <a:ea typeface="微软雅黑" pitchFamily="34" charset="-122"/>
              </a:rPr>
              <a:t>&lt;</a:t>
            </a:r>
            <a:r>
              <a:rPr lang="zh-CN" altLang="en-US" dirty="0">
                <a:latin typeface="微软雅黑" pitchFamily="34" charset="-122"/>
                <a:ea typeface="微软雅黑" pitchFamily="34" charset="-122"/>
              </a:rPr>
              <a:t>死亡率，种群数量会下降</a:t>
            </a:r>
          </a:p>
        </p:txBody>
      </p:sp>
      <p:sp>
        <p:nvSpPr>
          <p:cNvPr id="2" name="灯片编号占位符 1">
            <a:extLst>
              <a:ext uri="{FF2B5EF4-FFF2-40B4-BE49-F238E27FC236}">
                <a16:creationId xmlns:a16="http://schemas.microsoft.com/office/drawing/2014/main" id="{F6164F92-B60A-44CA-B7DC-6828DD77A451}"/>
              </a:ext>
            </a:extLst>
          </p:cNvPr>
          <p:cNvSpPr>
            <a:spLocks noGrp="1"/>
          </p:cNvSpPr>
          <p:nvPr>
            <p:ph type="sldNum" sz="quarter" idx="4"/>
          </p:nvPr>
        </p:nvSpPr>
        <p:spPr/>
        <p:txBody>
          <a:bodyPr/>
          <a:lstStyle/>
          <a:p>
            <a:fld id="{93DF7D58-C163-484A-9F19-E649904DD7E3}" type="slidenum">
              <a:rPr lang="zh-CN" altLang="en-US" smtClean="0"/>
              <a:pPr/>
              <a:t>54</a:t>
            </a:fld>
            <a:endParaRPr lang="en-US" altLang="zh-CN"/>
          </a:p>
        </p:txBody>
      </p:sp>
    </p:spTree>
    <p:extLst>
      <p:ext uri="{BB962C8B-B14F-4D97-AF65-F5344CB8AC3E}">
        <p14:creationId xmlns:p14="http://schemas.microsoft.com/office/powerpoint/2010/main" val="22678571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a:extLst>
              <a:ext uri="{FF2B5EF4-FFF2-40B4-BE49-F238E27FC236}">
                <a16:creationId xmlns:a16="http://schemas.microsoft.com/office/drawing/2014/main" id="{924F00EB-72C2-4261-B70F-3D277B8314EF}"/>
              </a:ext>
            </a:extLst>
          </p:cNvPr>
          <p:cNvSpPr>
            <a:spLocks noGrp="1" noChangeArrowheads="1"/>
          </p:cNvSpPr>
          <p:nvPr>
            <p:ph type="body" idx="4294967295"/>
          </p:nvPr>
        </p:nvSpPr>
        <p:spPr>
          <a:xfrm>
            <a:off x="683568" y="1268760"/>
            <a:ext cx="8137525" cy="5164491"/>
          </a:xfrm>
        </p:spPr>
        <p:txBody>
          <a:bodyPr/>
          <a:lstStyle/>
          <a:p>
            <a:pPr eaLnBrk="1" hangingPunct="1">
              <a:defRPr/>
            </a:pPr>
            <a:r>
              <a:rPr lang="zh-CN" altLang="en-US" dirty="0">
                <a:latin typeface="微软雅黑" pitchFamily="34" charset="-122"/>
                <a:ea typeface="微软雅黑" pitchFamily="34" charset="-122"/>
              </a:rPr>
              <a:t>年龄组成为稳定型的种群，种群数量在近期一定能保持稳定吗？</a:t>
            </a:r>
            <a:endParaRPr lang="en-US" altLang="zh-CN" dirty="0">
              <a:latin typeface="微软雅黑" pitchFamily="34" charset="-122"/>
              <a:ea typeface="微软雅黑" pitchFamily="34" charset="-122"/>
            </a:endParaRPr>
          </a:p>
          <a:p>
            <a:pPr eaLnBrk="1" hangingPunct="1">
              <a:defRPr/>
            </a:pPr>
            <a:r>
              <a:rPr lang="zh-CN" altLang="en-US" dirty="0">
                <a:latin typeface="微软雅黑" pitchFamily="34" charset="-122"/>
                <a:ea typeface="微软雅黑" pitchFamily="34" charset="-122"/>
              </a:rPr>
              <a:t>因为出生率和死亡率不完全决定于年龄组成，还会受到食物、天敌、气候等因素的影响，种群数量还受迁入率和迁出率的影响</a:t>
            </a:r>
          </a:p>
          <a:p>
            <a:pPr eaLnBrk="1" hangingPunct="1">
              <a:defRPr/>
            </a:pPr>
            <a:r>
              <a:rPr lang="zh-CN" altLang="en-US" dirty="0">
                <a:solidFill>
                  <a:srgbClr val="000099"/>
                </a:solidFill>
                <a:latin typeface="微软雅黑" pitchFamily="34" charset="-122"/>
                <a:ea typeface="微软雅黑" pitchFamily="34" charset="-122"/>
              </a:rPr>
              <a:t>年龄组成的意义</a:t>
            </a:r>
            <a:r>
              <a:rPr lang="zh-CN" altLang="en-US" dirty="0">
                <a:latin typeface="微软雅黑" pitchFamily="34" charset="-122"/>
                <a:ea typeface="微软雅黑" pitchFamily="34" charset="-122"/>
              </a:rPr>
              <a:t>：通过影响种群的出生率和死亡率，</a:t>
            </a:r>
            <a:r>
              <a:rPr lang="zh-CN" altLang="en-US" dirty="0">
                <a:solidFill>
                  <a:srgbClr val="FF0000"/>
                </a:solidFill>
                <a:latin typeface="微软雅黑" pitchFamily="34" charset="-122"/>
                <a:ea typeface="微软雅黑" pitchFamily="34" charset="-122"/>
              </a:rPr>
              <a:t>间接影响</a:t>
            </a:r>
            <a:r>
              <a:rPr lang="zh-CN" altLang="en-US" dirty="0">
                <a:latin typeface="微软雅黑" pitchFamily="34" charset="-122"/>
                <a:ea typeface="微软雅黑" pitchFamily="34" charset="-122"/>
              </a:rPr>
              <a:t>种群密度，可预测种群密度和种群数量的变化趋势</a:t>
            </a:r>
          </a:p>
        </p:txBody>
      </p:sp>
      <p:sp>
        <p:nvSpPr>
          <p:cNvPr id="2" name="灯片编号占位符 1">
            <a:extLst>
              <a:ext uri="{FF2B5EF4-FFF2-40B4-BE49-F238E27FC236}">
                <a16:creationId xmlns:a16="http://schemas.microsoft.com/office/drawing/2014/main" id="{F6164F92-B60A-44CA-B7DC-6828DD77A451}"/>
              </a:ext>
            </a:extLst>
          </p:cNvPr>
          <p:cNvSpPr>
            <a:spLocks noGrp="1"/>
          </p:cNvSpPr>
          <p:nvPr>
            <p:ph type="sldNum" sz="quarter" idx="4"/>
          </p:nvPr>
        </p:nvSpPr>
        <p:spPr/>
        <p:txBody>
          <a:bodyPr/>
          <a:lstStyle/>
          <a:p>
            <a:fld id="{93DF7D58-C163-484A-9F19-E649904DD7E3}" type="slidenum">
              <a:rPr lang="zh-CN" altLang="en-US" smtClean="0"/>
              <a:pPr/>
              <a:t>55</a:t>
            </a:fld>
            <a:endParaRPr lang="en-US" altLang="zh-CN"/>
          </a:p>
        </p:txBody>
      </p:sp>
    </p:spTree>
    <p:extLst>
      <p:ext uri="{BB962C8B-B14F-4D97-AF65-F5344CB8AC3E}">
        <p14:creationId xmlns:p14="http://schemas.microsoft.com/office/powerpoint/2010/main" val="310125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03">
                                            <p:txEl>
                                              <p:pRg st="1" end="1"/>
                                            </p:txEl>
                                          </p:spTgt>
                                        </p:tgtEl>
                                        <p:attrNameLst>
                                          <p:attrName>style.visibility</p:attrName>
                                        </p:attrNameLst>
                                      </p:cBhvr>
                                      <p:to>
                                        <p:strVal val="visible"/>
                                      </p:to>
                                    </p:set>
                                    <p:animEffect transition="in" filter="fade">
                                      <p:cBhvr>
                                        <p:cTn id="7" dur="500"/>
                                        <p:tgtEl>
                                          <p:spTgt spid="1024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403">
                                            <p:txEl>
                                              <p:pRg st="2" end="2"/>
                                            </p:txEl>
                                          </p:spTgt>
                                        </p:tgtEl>
                                        <p:attrNameLst>
                                          <p:attrName>style.visibility</p:attrName>
                                        </p:attrNameLst>
                                      </p:cBhvr>
                                      <p:to>
                                        <p:strVal val="visible"/>
                                      </p:to>
                                    </p:set>
                                    <p:animEffect transition="in" filter="fade">
                                      <p:cBhvr>
                                        <p:cTn id="12" dur="500"/>
                                        <p:tgtEl>
                                          <p:spTgt spid="1024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9">
            <a:extLst>
              <a:ext uri="{FF2B5EF4-FFF2-40B4-BE49-F238E27FC236}">
                <a16:creationId xmlns:a16="http://schemas.microsoft.com/office/drawing/2014/main" id="{EEF30821-2945-4C24-8B3F-56A30808AB4E}"/>
              </a:ext>
            </a:extLst>
          </p:cNvPr>
          <p:cNvSpPr>
            <a:spLocks noChangeArrowheads="1"/>
          </p:cNvSpPr>
          <p:nvPr/>
        </p:nvSpPr>
        <p:spPr bwMode="auto">
          <a:xfrm>
            <a:off x="467544" y="515604"/>
            <a:ext cx="3392488"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2400" dirty="0">
                <a:solidFill>
                  <a:schemeClr val="tx1"/>
                </a:solidFill>
                <a:latin typeface="微软雅黑" panose="020B0503020204020204" pitchFamily="34" charset="-122"/>
                <a:ea typeface="微软雅黑" panose="020B0503020204020204" pitchFamily="34" charset="-122"/>
              </a:rPr>
              <a:t>（</a:t>
            </a:r>
            <a:r>
              <a:rPr lang="en-US" altLang="zh-CN" sz="2400" dirty="0">
                <a:solidFill>
                  <a:schemeClr val="tx1"/>
                </a:solidFill>
                <a:latin typeface="微软雅黑" panose="020B0503020204020204" pitchFamily="34" charset="-122"/>
                <a:ea typeface="微软雅黑" panose="020B0503020204020204" pitchFamily="34" charset="-122"/>
              </a:rPr>
              <a:t>1</a:t>
            </a:r>
            <a:r>
              <a:rPr lang="zh-CN" altLang="en-US" sz="2400" dirty="0">
                <a:solidFill>
                  <a:schemeClr val="tx1"/>
                </a:solidFill>
                <a:latin typeface="微软雅黑" panose="020B0503020204020204" pitchFamily="34" charset="-122"/>
                <a:ea typeface="微软雅黑" panose="020B0503020204020204" pitchFamily="34" charset="-122"/>
              </a:rPr>
              <a:t>）图形的左右两边大致对称，表明男女人数基本平衡，出现这一现象的自然生理原因是</a:t>
            </a:r>
            <a:r>
              <a:rPr lang="zh-CN" altLang="en-US" sz="2400" u="sng" dirty="0">
                <a:solidFill>
                  <a:schemeClr val="tx1"/>
                </a:solidFill>
                <a:latin typeface="微软雅黑" panose="020B0503020204020204" pitchFamily="34" charset="-122"/>
                <a:ea typeface="微软雅黑" panose="020B0503020204020204" pitchFamily="34" charset="-122"/>
              </a:rPr>
              <a:t>                            </a:t>
            </a:r>
            <a:endParaRPr lang="en-US" altLang="zh-CN" sz="2400" u="sng" dirty="0">
              <a:solidFill>
                <a:schemeClr val="tx1"/>
              </a:solidFill>
              <a:latin typeface="微软雅黑" panose="020B0503020204020204" pitchFamily="34" charset="-122"/>
              <a:ea typeface="微软雅黑" panose="020B0503020204020204" pitchFamily="34" charset="-122"/>
            </a:endParaRPr>
          </a:p>
          <a:p>
            <a:pPr eaLnBrk="1" hangingPunct="1">
              <a:lnSpc>
                <a:spcPct val="150000"/>
              </a:lnSpc>
              <a:spcBef>
                <a:spcPct val="0"/>
              </a:spcBef>
              <a:buClrTx/>
              <a:buFontTx/>
              <a:buNone/>
            </a:pPr>
            <a:r>
              <a:rPr lang="zh-CN" altLang="en-US" sz="2400" u="sng"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rPr>
              <a:t>。</a:t>
            </a:r>
          </a:p>
        </p:txBody>
      </p:sp>
      <p:sp>
        <p:nvSpPr>
          <p:cNvPr id="38915" name="Rectangle 10">
            <a:extLst>
              <a:ext uri="{FF2B5EF4-FFF2-40B4-BE49-F238E27FC236}">
                <a16:creationId xmlns:a16="http://schemas.microsoft.com/office/drawing/2014/main" id="{BE09926F-B38A-4A6E-9F57-8EB24F4C668C}"/>
              </a:ext>
            </a:extLst>
          </p:cNvPr>
          <p:cNvSpPr>
            <a:spLocks noChangeArrowheads="1"/>
          </p:cNvSpPr>
          <p:nvPr/>
        </p:nvSpPr>
        <p:spPr bwMode="auto">
          <a:xfrm>
            <a:off x="357191" y="3857627"/>
            <a:ext cx="817525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zh-CN" altLang="en-US" sz="2400" dirty="0">
                <a:solidFill>
                  <a:schemeClr val="tx1"/>
                </a:solidFill>
                <a:latin typeface="微软雅黑" panose="020B0503020204020204" pitchFamily="34" charset="-122"/>
                <a:ea typeface="微软雅黑" panose="020B0503020204020204" pitchFamily="34" charset="-122"/>
              </a:rPr>
              <a:t>（</a:t>
            </a:r>
            <a:r>
              <a:rPr lang="en-US" altLang="zh-CN" sz="2400" dirty="0">
                <a:solidFill>
                  <a:schemeClr val="tx1"/>
                </a:solidFill>
                <a:latin typeface="微软雅黑" panose="020B0503020204020204" pitchFamily="34" charset="-122"/>
                <a:ea typeface="微软雅黑" panose="020B0503020204020204" pitchFamily="34" charset="-122"/>
              </a:rPr>
              <a:t>2</a:t>
            </a:r>
            <a:r>
              <a:rPr lang="zh-CN" altLang="en-US" sz="2400" dirty="0">
                <a:solidFill>
                  <a:schemeClr val="tx1"/>
                </a:solidFill>
                <a:latin typeface="微软雅黑" panose="020B0503020204020204" pitchFamily="34" charset="-122"/>
                <a:ea typeface="微软雅黑" panose="020B0503020204020204" pitchFamily="34" charset="-122"/>
              </a:rPr>
              <a:t>）图中</a:t>
            </a:r>
            <a:r>
              <a:rPr lang="en-US" altLang="zh-CN" sz="2400" dirty="0">
                <a:solidFill>
                  <a:schemeClr val="tx1"/>
                </a:solidFill>
                <a:latin typeface="微软雅黑" panose="020B0503020204020204" pitchFamily="34" charset="-122"/>
                <a:ea typeface="微软雅黑" panose="020B0503020204020204" pitchFamily="34" charset="-122"/>
              </a:rPr>
              <a:t>Ⅰ</a:t>
            </a:r>
            <a:r>
              <a:rPr lang="zh-CN" altLang="en-US" sz="2400" dirty="0">
                <a:solidFill>
                  <a:schemeClr val="tx1"/>
                </a:solidFill>
                <a:latin typeface="微软雅黑" panose="020B0503020204020204" pitchFamily="34" charset="-122"/>
                <a:ea typeface="微软雅黑" panose="020B0503020204020204" pitchFamily="34" charset="-122"/>
              </a:rPr>
              <a:t>阶段表明当时我国人口发展的主要特点是 </a:t>
            </a:r>
            <a:r>
              <a:rPr lang="zh-CN" altLang="en-US" sz="2400" u="sng"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rPr>
              <a:t>。</a:t>
            </a:r>
          </a:p>
          <a:p>
            <a:pPr eaLnBrk="1" hangingPunct="1">
              <a:lnSpc>
                <a:spcPct val="150000"/>
              </a:lnSpc>
              <a:spcBef>
                <a:spcPct val="0"/>
              </a:spcBef>
              <a:buClrTx/>
              <a:buFontTx/>
              <a:buNone/>
            </a:pPr>
            <a:r>
              <a:rPr lang="zh-CN" altLang="en-US" sz="2400" dirty="0">
                <a:solidFill>
                  <a:schemeClr val="tx1"/>
                </a:solidFill>
                <a:latin typeface="微软雅黑" panose="020B0503020204020204" pitchFamily="34" charset="-122"/>
                <a:ea typeface="微软雅黑" panose="020B0503020204020204" pitchFamily="34" charset="-122"/>
              </a:rPr>
              <a:t>（</a:t>
            </a:r>
            <a:r>
              <a:rPr lang="en-US" altLang="zh-CN" sz="2400" dirty="0">
                <a:solidFill>
                  <a:schemeClr val="tx1"/>
                </a:solidFill>
                <a:latin typeface="微软雅黑" panose="020B0503020204020204" pitchFamily="34" charset="-122"/>
                <a:ea typeface="微软雅黑" panose="020B0503020204020204" pitchFamily="34" charset="-122"/>
              </a:rPr>
              <a:t>3</a:t>
            </a:r>
            <a:r>
              <a:rPr lang="zh-CN" altLang="en-US" sz="2400" dirty="0">
                <a:solidFill>
                  <a:schemeClr val="tx1"/>
                </a:solidFill>
                <a:latin typeface="微软雅黑" panose="020B0503020204020204" pitchFamily="34" charset="-122"/>
                <a:ea typeface="微软雅黑" panose="020B0503020204020204" pitchFamily="34" charset="-122"/>
              </a:rPr>
              <a:t>）图中</a:t>
            </a:r>
            <a:r>
              <a:rPr lang="en-US" altLang="zh-CN" sz="2400" dirty="0">
                <a:solidFill>
                  <a:schemeClr val="tx1"/>
                </a:solidFill>
                <a:latin typeface="微软雅黑" panose="020B0503020204020204" pitchFamily="34" charset="-122"/>
                <a:ea typeface="微软雅黑" panose="020B0503020204020204" pitchFamily="34" charset="-122"/>
              </a:rPr>
              <a:t>Ⅱ</a:t>
            </a:r>
            <a:r>
              <a:rPr lang="zh-CN" altLang="en-US" sz="2400" dirty="0">
                <a:solidFill>
                  <a:schemeClr val="tx1"/>
                </a:solidFill>
                <a:latin typeface="微软雅黑" panose="020B0503020204020204" pitchFamily="34" charset="-122"/>
                <a:ea typeface="微软雅黑" panose="020B0503020204020204" pitchFamily="34" charset="-122"/>
              </a:rPr>
              <a:t>阶段表明我国人口发展的主要特点是 </a:t>
            </a:r>
            <a:r>
              <a:rPr lang="zh-CN" altLang="en-US" sz="2400" u="sng"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rPr>
              <a:t>，产生这一结果的主要原因是</a:t>
            </a:r>
            <a:r>
              <a:rPr lang="en-US" altLang="zh-CN" sz="2400" dirty="0">
                <a:solidFill>
                  <a:schemeClr val="tx1"/>
                </a:solidFill>
                <a:latin typeface="微软雅黑" panose="020B0503020204020204" pitchFamily="34" charset="-122"/>
                <a:ea typeface="微软雅黑" panose="020B0503020204020204" pitchFamily="34" charset="-122"/>
              </a:rPr>
              <a:t> </a:t>
            </a:r>
            <a:r>
              <a:rPr lang="en-US" altLang="zh-CN" sz="2400" u="sng"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rPr>
              <a:t>。</a:t>
            </a:r>
          </a:p>
        </p:txBody>
      </p:sp>
      <p:pic>
        <p:nvPicPr>
          <p:cNvPr id="38916" name="Picture 4">
            <a:extLst>
              <a:ext uri="{FF2B5EF4-FFF2-40B4-BE49-F238E27FC236}">
                <a16:creationId xmlns:a16="http://schemas.microsoft.com/office/drawing/2014/main" id="{970D10F9-9193-4368-BFDB-F7BA671A5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06"/>
          <a:stretch>
            <a:fillRect/>
          </a:stretch>
        </p:blipFill>
        <p:spPr bwMode="auto">
          <a:xfrm>
            <a:off x="3940175" y="-26988"/>
            <a:ext cx="5203825" cy="367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3" name="Text Box 5">
            <a:extLst>
              <a:ext uri="{FF2B5EF4-FFF2-40B4-BE49-F238E27FC236}">
                <a16:creationId xmlns:a16="http://schemas.microsoft.com/office/drawing/2014/main" id="{FBD5D66A-72A4-4530-9FAD-50932680DF58}"/>
              </a:ext>
            </a:extLst>
          </p:cNvPr>
          <p:cNvSpPr txBox="1">
            <a:spLocks noChangeArrowheads="1"/>
          </p:cNvSpPr>
          <p:nvPr/>
        </p:nvSpPr>
        <p:spPr bwMode="auto">
          <a:xfrm>
            <a:off x="779465" y="3521870"/>
            <a:ext cx="7385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eaLnBrk="1" hangingPunct="1">
              <a:buClrTx/>
              <a:buFontTx/>
              <a:buNone/>
              <a:defRPr sz="2400" b="1">
                <a:solidFill>
                  <a:srgbClr val="FF0000"/>
                </a:solidFill>
                <a:latin typeface="微软雅黑" panose="020B0503020204020204" pitchFamily="34" charset="-122"/>
                <a:ea typeface="微软雅黑" panose="020B0503020204020204" pitchFamily="34"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r>
              <a:rPr lang="zh-CN" altLang="en-US" dirty="0"/>
              <a:t>男性产生两种精子数目相等，与卵细胞结合机会相等 </a:t>
            </a:r>
          </a:p>
        </p:txBody>
      </p:sp>
      <p:sp>
        <p:nvSpPr>
          <p:cNvPr id="104454" name="Text Box 6">
            <a:extLst>
              <a:ext uri="{FF2B5EF4-FFF2-40B4-BE49-F238E27FC236}">
                <a16:creationId xmlns:a16="http://schemas.microsoft.com/office/drawing/2014/main" id="{3466CC5D-89EC-4010-91C4-B0D4EDA6C512}"/>
              </a:ext>
            </a:extLst>
          </p:cNvPr>
          <p:cNvSpPr txBox="1">
            <a:spLocks noChangeArrowheads="1"/>
          </p:cNvSpPr>
          <p:nvPr/>
        </p:nvSpPr>
        <p:spPr bwMode="auto">
          <a:xfrm>
            <a:off x="971550" y="4400550"/>
            <a:ext cx="3779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dirty="0">
                <a:solidFill>
                  <a:srgbClr val="FF0000"/>
                </a:solidFill>
                <a:latin typeface="微软雅黑" panose="020B0503020204020204" pitchFamily="34" charset="-122"/>
                <a:ea typeface="微软雅黑" panose="020B0503020204020204" pitchFamily="34" charset="-122"/>
              </a:rPr>
              <a:t>增长型，出生率迅速增高 </a:t>
            </a:r>
          </a:p>
        </p:txBody>
      </p:sp>
      <p:sp>
        <p:nvSpPr>
          <p:cNvPr id="104455" name="Text Box 7">
            <a:extLst>
              <a:ext uri="{FF2B5EF4-FFF2-40B4-BE49-F238E27FC236}">
                <a16:creationId xmlns:a16="http://schemas.microsoft.com/office/drawing/2014/main" id="{96F82A76-D192-4403-A938-93964E516CCF}"/>
              </a:ext>
            </a:extLst>
          </p:cNvPr>
          <p:cNvSpPr txBox="1">
            <a:spLocks noChangeArrowheads="1"/>
          </p:cNvSpPr>
          <p:nvPr/>
        </p:nvSpPr>
        <p:spPr bwMode="auto">
          <a:xfrm>
            <a:off x="779465" y="5565775"/>
            <a:ext cx="3995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a:solidFill>
                  <a:srgbClr val="FF0000"/>
                </a:solidFill>
                <a:latin typeface="微软雅黑" panose="020B0503020204020204" pitchFamily="34" charset="-122"/>
                <a:ea typeface="微软雅黑" panose="020B0503020204020204" pitchFamily="34" charset="-122"/>
              </a:rPr>
              <a:t>衰退型，出生率不断下降 </a:t>
            </a:r>
          </a:p>
        </p:txBody>
      </p:sp>
      <p:sp>
        <p:nvSpPr>
          <p:cNvPr id="104456" name="Text Box 8">
            <a:extLst>
              <a:ext uri="{FF2B5EF4-FFF2-40B4-BE49-F238E27FC236}">
                <a16:creationId xmlns:a16="http://schemas.microsoft.com/office/drawing/2014/main" id="{4711E020-8CF6-49E6-9C3E-EC1D271C4D9D}"/>
              </a:ext>
            </a:extLst>
          </p:cNvPr>
          <p:cNvSpPr txBox="1">
            <a:spLocks noChangeArrowheads="1"/>
          </p:cNvSpPr>
          <p:nvPr/>
        </p:nvSpPr>
        <p:spPr bwMode="auto">
          <a:xfrm>
            <a:off x="958852" y="6072188"/>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a:solidFill>
                  <a:srgbClr val="FF0000"/>
                </a:solidFill>
                <a:latin typeface="微软雅黑" panose="020B0503020204020204" pitchFamily="34" charset="-122"/>
                <a:ea typeface="微软雅黑" panose="020B0503020204020204" pitchFamily="34" charset="-122"/>
              </a:rPr>
              <a:t>推行计划生育取得实效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453">
                                            <p:bg/>
                                          </p:spTgt>
                                        </p:tgtEl>
                                        <p:attrNameLst>
                                          <p:attrName>style.visibility</p:attrName>
                                        </p:attrNameLst>
                                      </p:cBhvr>
                                      <p:to>
                                        <p:strVal val="visible"/>
                                      </p:to>
                                    </p:set>
                                    <p:animEffect transition="in" filter="fade">
                                      <p:cBhvr>
                                        <p:cTn id="7" dur="2000"/>
                                        <p:tgtEl>
                                          <p:spTgt spid="10445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453">
                                            <p:txEl>
                                              <p:pRg st="0" end="0"/>
                                            </p:txEl>
                                          </p:spTgt>
                                        </p:tgtEl>
                                        <p:attrNameLst>
                                          <p:attrName>style.visibility</p:attrName>
                                        </p:attrNameLst>
                                      </p:cBhvr>
                                      <p:to>
                                        <p:strVal val="visible"/>
                                      </p:to>
                                    </p:set>
                                    <p:animEffect transition="in" filter="fade">
                                      <p:cBhvr>
                                        <p:cTn id="10" dur="2000"/>
                                        <p:tgtEl>
                                          <p:spTgt spid="104453">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4454"/>
                                        </p:tgtEl>
                                        <p:attrNameLst>
                                          <p:attrName>style.visibility</p:attrName>
                                        </p:attrNameLst>
                                      </p:cBhvr>
                                      <p:to>
                                        <p:strVal val="visible"/>
                                      </p:to>
                                    </p:set>
                                    <p:anim calcmode="lin" valueType="num">
                                      <p:cBhvr additive="base">
                                        <p:cTn id="15" dur="500" fill="hold"/>
                                        <p:tgtEl>
                                          <p:spTgt spid="104454"/>
                                        </p:tgtEl>
                                        <p:attrNameLst>
                                          <p:attrName>ppt_x</p:attrName>
                                        </p:attrNameLst>
                                      </p:cBhvr>
                                      <p:tavLst>
                                        <p:tav tm="0">
                                          <p:val>
                                            <p:strVal val="#ppt_x"/>
                                          </p:val>
                                        </p:tav>
                                        <p:tav tm="100000">
                                          <p:val>
                                            <p:strVal val="#ppt_x"/>
                                          </p:val>
                                        </p:tav>
                                      </p:tavLst>
                                    </p:anim>
                                    <p:anim calcmode="lin" valueType="num">
                                      <p:cBhvr additive="base">
                                        <p:cTn id="16" dur="500" fill="hold"/>
                                        <p:tgtEl>
                                          <p:spTgt spid="104454"/>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4455"/>
                                        </p:tgtEl>
                                        <p:attrNameLst>
                                          <p:attrName>style.visibility</p:attrName>
                                        </p:attrNameLst>
                                      </p:cBhvr>
                                      <p:to>
                                        <p:strVal val="visible"/>
                                      </p:to>
                                    </p:set>
                                    <p:anim calcmode="lin" valueType="num">
                                      <p:cBhvr additive="base">
                                        <p:cTn id="21" dur="500" fill="hold"/>
                                        <p:tgtEl>
                                          <p:spTgt spid="104455"/>
                                        </p:tgtEl>
                                        <p:attrNameLst>
                                          <p:attrName>ppt_x</p:attrName>
                                        </p:attrNameLst>
                                      </p:cBhvr>
                                      <p:tavLst>
                                        <p:tav tm="0">
                                          <p:val>
                                            <p:strVal val="#ppt_x"/>
                                          </p:val>
                                        </p:tav>
                                        <p:tav tm="100000">
                                          <p:val>
                                            <p:strVal val="#ppt_x"/>
                                          </p:val>
                                        </p:tav>
                                      </p:tavLst>
                                    </p:anim>
                                    <p:anim calcmode="lin" valueType="num">
                                      <p:cBhvr additive="base">
                                        <p:cTn id="22" dur="500" fill="hold"/>
                                        <p:tgtEl>
                                          <p:spTgt spid="104455"/>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4456"/>
                                        </p:tgtEl>
                                        <p:attrNameLst>
                                          <p:attrName>style.visibility</p:attrName>
                                        </p:attrNameLst>
                                      </p:cBhvr>
                                      <p:to>
                                        <p:strVal val="visible"/>
                                      </p:to>
                                    </p:set>
                                    <p:anim calcmode="lin" valueType="num">
                                      <p:cBhvr additive="base">
                                        <p:cTn id="27" dur="500" fill="hold"/>
                                        <p:tgtEl>
                                          <p:spTgt spid="104456"/>
                                        </p:tgtEl>
                                        <p:attrNameLst>
                                          <p:attrName>ppt_x</p:attrName>
                                        </p:attrNameLst>
                                      </p:cBhvr>
                                      <p:tavLst>
                                        <p:tav tm="0">
                                          <p:val>
                                            <p:strVal val="#ppt_x"/>
                                          </p:val>
                                        </p:tav>
                                        <p:tav tm="100000">
                                          <p:val>
                                            <p:strVal val="#ppt_x"/>
                                          </p:val>
                                        </p:tav>
                                      </p:tavLst>
                                    </p:anim>
                                    <p:anim calcmode="lin" valueType="num">
                                      <p:cBhvr additive="base">
                                        <p:cTn id="28" dur="500" fill="hold"/>
                                        <p:tgtEl>
                                          <p:spTgt spid="1044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3" grpId="0" build="allAtOnce" animBg="1"/>
      <p:bldP spid="104454" grpId="0" autoUpdateAnimBg="0"/>
      <p:bldP spid="104455" grpId="0" autoUpdateAnimBg="0"/>
      <p:bldP spid="104456"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矩形 1">
            <a:extLst>
              <a:ext uri="{FF2B5EF4-FFF2-40B4-BE49-F238E27FC236}">
                <a16:creationId xmlns:a16="http://schemas.microsoft.com/office/drawing/2014/main" id="{FF0F589C-A5FB-4980-BAC8-FFB9085EBF6F}"/>
              </a:ext>
            </a:extLst>
          </p:cNvPr>
          <p:cNvSpPr>
            <a:spLocks noChangeArrowheads="1"/>
          </p:cNvSpPr>
          <p:nvPr/>
        </p:nvSpPr>
        <p:spPr bwMode="auto">
          <a:xfrm>
            <a:off x="1258890" y="260352"/>
            <a:ext cx="68659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3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2010</a:t>
            </a:r>
            <a:r>
              <a:rPr lang="zh-CN" altLang="en-US" sz="3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年第六次全国人口普查结果</a:t>
            </a:r>
          </a:p>
        </p:txBody>
      </p:sp>
      <p:pic>
        <p:nvPicPr>
          <p:cNvPr id="40963" name="图片 3">
            <a:extLst>
              <a:ext uri="{FF2B5EF4-FFF2-40B4-BE49-F238E27FC236}">
                <a16:creationId xmlns:a16="http://schemas.microsoft.com/office/drawing/2014/main" id="{C7BE32FE-0056-46C7-A4E1-098CD62F3139}"/>
              </a:ext>
            </a:extLst>
          </p:cNvPr>
          <p:cNvPicPr>
            <a:picLocks noChangeAspect="1"/>
          </p:cNvPicPr>
          <p:nvPr/>
        </p:nvPicPr>
        <p:blipFill>
          <a:blip r:embed="rId2">
            <a:extLst>
              <a:ext uri="{28A0092B-C50C-407E-A947-70E740481C1C}">
                <a14:useLocalDpi xmlns:a14="http://schemas.microsoft.com/office/drawing/2010/main" val="0"/>
              </a:ext>
            </a:extLst>
          </a:blip>
          <a:srcRect l="11626" t="2513" r="11496" b="8296"/>
          <a:stretch>
            <a:fillRect/>
          </a:stretch>
        </p:blipFill>
        <p:spPr bwMode="auto">
          <a:xfrm>
            <a:off x="2022475" y="981075"/>
            <a:ext cx="4852988"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矩形 4">
            <a:extLst>
              <a:ext uri="{FF2B5EF4-FFF2-40B4-BE49-F238E27FC236}">
                <a16:creationId xmlns:a16="http://schemas.microsoft.com/office/drawing/2014/main" id="{DF38540F-FF37-42D7-9707-FAAED7A37750}"/>
              </a:ext>
            </a:extLst>
          </p:cNvPr>
          <p:cNvSpPr>
            <a:spLocks noChangeArrowheads="1"/>
          </p:cNvSpPr>
          <p:nvPr/>
        </p:nvSpPr>
        <p:spPr bwMode="auto">
          <a:xfrm>
            <a:off x="1116013" y="4373565"/>
            <a:ext cx="76327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20000"/>
              </a:lnSpc>
              <a:spcBef>
                <a:spcPct val="0"/>
              </a:spcBef>
              <a:buClrTx/>
              <a:buFont typeface="Wingdings" panose="05000000000000000000" pitchFamily="2" charset="2"/>
              <a:buChar char="u"/>
            </a:pPr>
            <a:r>
              <a:rPr lang="zh-CN" altLang="en-US" sz="2400" dirty="0">
                <a:solidFill>
                  <a:schemeClr val="tx1"/>
                </a:solidFill>
                <a:latin typeface="微软雅黑" panose="020B0503020204020204" pitchFamily="34" charset="-122"/>
                <a:ea typeface="微软雅黑" panose="020B0503020204020204" pitchFamily="34" charset="-122"/>
              </a:rPr>
              <a:t>同</a:t>
            </a:r>
            <a:r>
              <a:rPr lang="en-US" altLang="zh-CN" sz="2400" dirty="0">
                <a:solidFill>
                  <a:schemeClr val="tx1"/>
                </a:solidFill>
                <a:latin typeface="微软雅黑" panose="020B0503020204020204" pitchFamily="34" charset="-122"/>
                <a:ea typeface="微软雅黑" panose="020B0503020204020204" pitchFamily="34" charset="-122"/>
              </a:rPr>
              <a:t>2000</a:t>
            </a:r>
            <a:r>
              <a:rPr lang="zh-CN" altLang="en-US" sz="2400" dirty="0">
                <a:solidFill>
                  <a:schemeClr val="tx1"/>
                </a:solidFill>
                <a:latin typeface="微软雅黑" panose="020B0503020204020204" pitchFamily="34" charset="-122"/>
                <a:ea typeface="微软雅黑" panose="020B0503020204020204" pitchFamily="34" charset="-122"/>
              </a:rPr>
              <a:t>年第五次全国人口普查相比：</a:t>
            </a:r>
            <a:endParaRPr lang="en-US" altLang="zh-CN" sz="2400" dirty="0">
              <a:solidFill>
                <a:schemeClr val="tx1"/>
              </a:solidFill>
              <a:latin typeface="微软雅黑" panose="020B0503020204020204" pitchFamily="34" charset="-122"/>
              <a:ea typeface="微软雅黑" panose="020B0503020204020204" pitchFamily="34" charset="-122"/>
            </a:endParaRPr>
          </a:p>
          <a:p>
            <a:pPr lvl="1" eaLnBrk="1" hangingPunct="1">
              <a:lnSpc>
                <a:spcPct val="120000"/>
              </a:lnSpc>
              <a:spcBef>
                <a:spcPct val="0"/>
              </a:spcBef>
              <a:buClrTx/>
              <a:buFont typeface="Wingdings" panose="05000000000000000000" pitchFamily="2" charset="2"/>
              <a:buChar char="Ø"/>
            </a:pPr>
            <a:r>
              <a:rPr lang="en-US" altLang="zh-CN" b="1" dirty="0">
                <a:latin typeface="微软雅黑" panose="020B0503020204020204" pitchFamily="34" charset="-122"/>
                <a:ea typeface="微软雅黑" panose="020B0503020204020204" pitchFamily="34" charset="-122"/>
              </a:rPr>
              <a:t>0-14</a:t>
            </a:r>
            <a:r>
              <a:rPr lang="zh-CN" altLang="en-US" b="1" dirty="0">
                <a:latin typeface="微软雅黑" panose="020B0503020204020204" pitchFamily="34" charset="-122"/>
                <a:ea typeface="微软雅黑" panose="020B0503020204020204" pitchFamily="34" charset="-122"/>
              </a:rPr>
              <a:t>岁人口的比重下降</a:t>
            </a:r>
            <a:r>
              <a:rPr lang="en-US" altLang="zh-CN" b="1" dirty="0">
                <a:latin typeface="微软雅黑" panose="020B0503020204020204" pitchFamily="34" charset="-122"/>
                <a:ea typeface="微软雅黑" panose="020B0503020204020204" pitchFamily="34" charset="-122"/>
              </a:rPr>
              <a:t>6.29</a:t>
            </a:r>
            <a:r>
              <a:rPr lang="zh-CN" altLang="en-US" b="1" dirty="0">
                <a:latin typeface="微软雅黑" panose="020B0503020204020204" pitchFamily="34" charset="-122"/>
                <a:ea typeface="微软雅黑" panose="020B0503020204020204" pitchFamily="34" charset="-122"/>
              </a:rPr>
              <a:t>个百分点，</a:t>
            </a:r>
            <a:endParaRPr lang="en-US" altLang="zh-CN" b="1" dirty="0">
              <a:latin typeface="微软雅黑" panose="020B0503020204020204" pitchFamily="34" charset="-122"/>
              <a:ea typeface="微软雅黑" panose="020B0503020204020204" pitchFamily="34" charset="-122"/>
            </a:endParaRPr>
          </a:p>
          <a:p>
            <a:pPr lvl="1" eaLnBrk="1" hangingPunct="1">
              <a:lnSpc>
                <a:spcPct val="120000"/>
              </a:lnSpc>
              <a:spcBef>
                <a:spcPct val="0"/>
              </a:spcBef>
              <a:buClrTx/>
              <a:buFont typeface="Wingdings" panose="05000000000000000000" pitchFamily="2" charset="2"/>
              <a:buChar char="Ø"/>
            </a:pPr>
            <a:r>
              <a:rPr lang="en-US" altLang="zh-CN" b="1" dirty="0">
                <a:latin typeface="微软雅黑" panose="020B0503020204020204" pitchFamily="34" charset="-122"/>
                <a:ea typeface="微软雅黑" panose="020B0503020204020204" pitchFamily="34" charset="-122"/>
              </a:rPr>
              <a:t>15-59</a:t>
            </a:r>
            <a:r>
              <a:rPr lang="zh-CN" altLang="en-US" b="1" dirty="0">
                <a:latin typeface="微软雅黑" panose="020B0503020204020204" pitchFamily="34" charset="-122"/>
                <a:ea typeface="微软雅黑" panose="020B0503020204020204" pitchFamily="34" charset="-122"/>
              </a:rPr>
              <a:t>岁人口的比重上升</a:t>
            </a:r>
            <a:r>
              <a:rPr lang="en-US" altLang="zh-CN" b="1" dirty="0">
                <a:latin typeface="微软雅黑" panose="020B0503020204020204" pitchFamily="34" charset="-122"/>
                <a:ea typeface="微软雅黑" panose="020B0503020204020204" pitchFamily="34" charset="-122"/>
              </a:rPr>
              <a:t>3.36</a:t>
            </a:r>
            <a:r>
              <a:rPr lang="zh-CN" altLang="en-US" b="1" dirty="0">
                <a:latin typeface="微软雅黑" panose="020B0503020204020204" pitchFamily="34" charset="-122"/>
                <a:ea typeface="微软雅黑" panose="020B0503020204020204" pitchFamily="34" charset="-122"/>
              </a:rPr>
              <a:t>个百分点，</a:t>
            </a:r>
            <a:endParaRPr lang="en-US" altLang="zh-CN" b="1" dirty="0">
              <a:latin typeface="微软雅黑" panose="020B0503020204020204" pitchFamily="34" charset="-122"/>
              <a:ea typeface="微软雅黑" panose="020B0503020204020204" pitchFamily="34" charset="-122"/>
            </a:endParaRPr>
          </a:p>
          <a:p>
            <a:pPr lvl="1" eaLnBrk="1" hangingPunct="1">
              <a:lnSpc>
                <a:spcPct val="120000"/>
              </a:lnSpc>
              <a:spcBef>
                <a:spcPct val="0"/>
              </a:spcBef>
              <a:buClrTx/>
              <a:buFont typeface="Wingdings" panose="05000000000000000000" pitchFamily="2" charset="2"/>
              <a:buChar char="Ø"/>
            </a:pPr>
            <a:r>
              <a:rPr lang="en-US" altLang="zh-CN" b="1" dirty="0">
                <a:latin typeface="微软雅黑" panose="020B0503020204020204" pitchFamily="34" charset="-122"/>
                <a:ea typeface="微软雅黑" panose="020B0503020204020204" pitchFamily="34" charset="-122"/>
              </a:rPr>
              <a:t>60</a:t>
            </a:r>
            <a:r>
              <a:rPr lang="zh-CN" altLang="en-US" b="1" dirty="0">
                <a:latin typeface="微软雅黑" panose="020B0503020204020204" pitchFamily="34" charset="-122"/>
                <a:ea typeface="微软雅黑" panose="020B0503020204020204" pitchFamily="34" charset="-122"/>
              </a:rPr>
              <a:t>岁及以上人口的比重上升</a:t>
            </a:r>
            <a:r>
              <a:rPr lang="en-US" altLang="zh-CN" b="1" dirty="0">
                <a:latin typeface="微软雅黑" panose="020B0503020204020204" pitchFamily="34" charset="-122"/>
                <a:ea typeface="微软雅黑" panose="020B0503020204020204" pitchFamily="34" charset="-122"/>
              </a:rPr>
              <a:t>2.93</a:t>
            </a:r>
            <a:r>
              <a:rPr lang="zh-CN" altLang="en-US" b="1" dirty="0">
                <a:latin typeface="微软雅黑" panose="020B0503020204020204" pitchFamily="34" charset="-122"/>
                <a:ea typeface="微软雅黑" panose="020B0503020204020204" pitchFamily="34" charset="-122"/>
              </a:rPr>
              <a:t>个百分点，</a:t>
            </a:r>
            <a:endParaRPr lang="en-US" altLang="zh-CN" b="1" dirty="0">
              <a:latin typeface="微软雅黑" panose="020B0503020204020204" pitchFamily="34" charset="-122"/>
              <a:ea typeface="微软雅黑" panose="020B0503020204020204" pitchFamily="34" charset="-122"/>
            </a:endParaRPr>
          </a:p>
          <a:p>
            <a:pPr lvl="1" eaLnBrk="1" hangingPunct="1">
              <a:lnSpc>
                <a:spcPct val="120000"/>
              </a:lnSpc>
              <a:spcBef>
                <a:spcPct val="0"/>
              </a:spcBef>
              <a:buClrTx/>
              <a:buFont typeface="Wingdings" panose="05000000000000000000" pitchFamily="2" charset="2"/>
              <a:buChar char="Ø"/>
            </a:pPr>
            <a:r>
              <a:rPr lang="en-US" altLang="zh-CN" b="1" dirty="0">
                <a:latin typeface="微软雅黑" panose="020B0503020204020204" pitchFamily="34" charset="-122"/>
                <a:ea typeface="微软雅黑" panose="020B0503020204020204" pitchFamily="34" charset="-122"/>
              </a:rPr>
              <a:t>65</a:t>
            </a:r>
            <a:r>
              <a:rPr lang="zh-CN" altLang="en-US" b="1" dirty="0">
                <a:latin typeface="微软雅黑" panose="020B0503020204020204" pitchFamily="34" charset="-122"/>
                <a:ea typeface="微软雅黑" panose="020B0503020204020204" pitchFamily="34" charset="-122"/>
              </a:rPr>
              <a:t>岁及以上人口的比重上升</a:t>
            </a:r>
            <a:r>
              <a:rPr lang="en-US" altLang="zh-CN" b="1" dirty="0">
                <a:latin typeface="微软雅黑" panose="020B0503020204020204" pitchFamily="34" charset="-122"/>
                <a:ea typeface="微软雅黑" panose="020B0503020204020204" pitchFamily="34" charset="-122"/>
              </a:rPr>
              <a:t>1.91</a:t>
            </a:r>
            <a:r>
              <a:rPr lang="zh-CN" altLang="en-US" b="1" dirty="0">
                <a:latin typeface="微软雅黑" panose="020B0503020204020204" pitchFamily="34" charset="-122"/>
                <a:ea typeface="微软雅黑" panose="020B0503020204020204" pitchFamily="34" charset="-122"/>
              </a:rPr>
              <a:t>个百分点。</a:t>
            </a:r>
          </a:p>
        </p:txBody>
      </p:sp>
      <p:sp>
        <p:nvSpPr>
          <p:cNvPr id="2" name="灯片编号占位符 1">
            <a:extLst>
              <a:ext uri="{FF2B5EF4-FFF2-40B4-BE49-F238E27FC236}">
                <a16:creationId xmlns:a16="http://schemas.microsoft.com/office/drawing/2014/main" id="{A7D14C9A-6EFC-4BF5-AB0D-0A650734CBB0}"/>
              </a:ext>
            </a:extLst>
          </p:cNvPr>
          <p:cNvSpPr>
            <a:spLocks noGrp="1"/>
          </p:cNvSpPr>
          <p:nvPr>
            <p:ph type="sldNum" sz="quarter" idx="4"/>
          </p:nvPr>
        </p:nvSpPr>
        <p:spPr/>
        <p:txBody>
          <a:bodyPr/>
          <a:lstStyle/>
          <a:p>
            <a:fld id="{93DF7D58-C163-484A-9F19-E649904DD7E3}" type="slidenum">
              <a:rPr lang="zh-CN" altLang="en-US" smtClean="0"/>
              <a:pPr/>
              <a:t>57</a:t>
            </a:fld>
            <a:endParaRPr lang="en-US" altLang="zh-CN" sz="9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a:extLst>
              <a:ext uri="{FF2B5EF4-FFF2-40B4-BE49-F238E27FC236}">
                <a16:creationId xmlns:a16="http://schemas.microsoft.com/office/drawing/2014/main" id="{22F624F7-3DDB-4F03-BFAB-A44A5F5708AB}"/>
              </a:ext>
            </a:extLst>
          </p:cNvPr>
          <p:cNvSpPr>
            <a:spLocks noGrp="1" noChangeArrowheads="1"/>
          </p:cNvSpPr>
          <p:nvPr>
            <p:ph type="body" idx="4294967295"/>
          </p:nvPr>
        </p:nvSpPr>
        <p:spPr>
          <a:xfrm>
            <a:off x="395536" y="1268760"/>
            <a:ext cx="8432800" cy="2448940"/>
          </a:xfrm>
        </p:spPr>
        <p:txBody>
          <a:bodyPr/>
          <a:lstStyle/>
          <a:p>
            <a:pPr eaLnBrk="1" hangingPunct="1">
              <a:lnSpc>
                <a:spcPct val="120000"/>
              </a:lnSpc>
              <a:spcBef>
                <a:spcPts val="1200"/>
              </a:spcBef>
            </a:pPr>
            <a:r>
              <a:rPr lang="zh-CN" altLang="en-US" sz="3600" dirty="0">
                <a:solidFill>
                  <a:srgbClr val="000099"/>
                </a:solidFill>
                <a:latin typeface="微软雅黑" panose="020B0503020204020204" pitchFamily="34" charset="-122"/>
                <a:ea typeface="微软雅黑" panose="020B0503020204020204" pitchFamily="34" charset="-122"/>
              </a:rPr>
              <a:t>性别比例：种群中雄性个体和雌性个体所占的比例。</a:t>
            </a:r>
          </a:p>
          <a:p>
            <a:pPr lvl="1" eaLnBrk="1" hangingPunct="1">
              <a:lnSpc>
                <a:spcPct val="120000"/>
              </a:lnSpc>
              <a:spcBef>
                <a:spcPts val="2400"/>
              </a:spcBef>
              <a:buClrTx/>
              <a:buFont typeface="Wingdings" panose="05000000000000000000" pitchFamily="2" charset="2"/>
              <a:buChar char="Ø"/>
            </a:pPr>
            <a:r>
              <a:rPr lang="zh-CN" altLang="en-US" sz="3600" b="1" dirty="0">
                <a:latin typeface="微软雅黑" panose="020B0503020204020204" pitchFamily="34" charset="-122"/>
                <a:ea typeface="微软雅黑" panose="020B0503020204020204" pitchFamily="34" charset="-122"/>
              </a:rPr>
              <a:t>类型：</a:t>
            </a:r>
          </a:p>
        </p:txBody>
      </p:sp>
      <p:pic>
        <p:nvPicPr>
          <p:cNvPr id="41987" name="Picture 14" descr="zq011">
            <a:extLst>
              <a:ext uri="{FF2B5EF4-FFF2-40B4-BE49-F238E27FC236}">
                <a16:creationId xmlns:a16="http://schemas.microsoft.com/office/drawing/2014/main" id="{08F6982E-0B36-401E-8A1A-B3080139A5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6589" y="2409006"/>
            <a:ext cx="3312368" cy="223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Text Box 15">
            <a:extLst>
              <a:ext uri="{FF2B5EF4-FFF2-40B4-BE49-F238E27FC236}">
                <a16:creationId xmlns:a16="http://schemas.microsoft.com/office/drawing/2014/main" id="{A6996424-68F3-4858-941C-4F7A2A95A65E}"/>
              </a:ext>
            </a:extLst>
          </p:cNvPr>
          <p:cNvSpPr txBox="1">
            <a:spLocks noChangeArrowheads="1"/>
          </p:cNvSpPr>
          <p:nvPr/>
        </p:nvSpPr>
        <p:spPr bwMode="auto">
          <a:xfrm>
            <a:off x="1075162" y="4047147"/>
            <a:ext cx="3312368" cy="57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wrap="square" lIns="0" tIns="0" rIns="0" bIns="0">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30000"/>
              </a:lnSpc>
              <a:spcBef>
                <a:spcPts val="1200"/>
              </a:spcBef>
              <a:buClrTx/>
              <a:buFontTx/>
              <a:buNone/>
            </a:pPr>
            <a:r>
              <a:rPr lang="zh-CN" altLang="en-US" sz="3200" dirty="0">
                <a:solidFill>
                  <a:schemeClr val="tx1"/>
                </a:solidFill>
                <a:latin typeface="微软雅黑" panose="020B0503020204020204" pitchFamily="34" charset="-122"/>
                <a:ea typeface="微软雅黑" panose="020B0503020204020204" pitchFamily="34" charset="-122"/>
              </a:rPr>
              <a:t>① </a:t>
            </a:r>
            <a:r>
              <a:rPr lang="zh-CN" altLang="en-US" sz="3200" dirty="0">
                <a:solidFill>
                  <a:srgbClr val="003399"/>
                </a:solidFill>
                <a:latin typeface="微软雅黑" panose="020B0503020204020204" pitchFamily="34" charset="-122"/>
                <a:ea typeface="微软雅黑" panose="020B0503020204020204" pitchFamily="34" charset="-122"/>
              </a:rPr>
              <a:t>雌雄相当型：</a:t>
            </a:r>
            <a:endParaRPr lang="en-US" altLang="zh-CN" sz="3200" dirty="0">
              <a:solidFill>
                <a:srgbClr val="003399"/>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7A4F06C7-F934-4D13-9694-C8F1580AC506}"/>
              </a:ext>
            </a:extLst>
          </p:cNvPr>
          <p:cNvSpPr txBox="1"/>
          <p:nvPr/>
        </p:nvSpPr>
        <p:spPr>
          <a:xfrm>
            <a:off x="1253776" y="4917308"/>
            <a:ext cx="6120680" cy="1107996"/>
          </a:xfrm>
          <a:prstGeom prst="rect">
            <a:avLst/>
          </a:prstGeom>
          <a:noFill/>
        </p:spPr>
        <p:txBody>
          <a:bodyPr wrap="square">
            <a:spAutoFit/>
          </a:bodyPr>
          <a:lstStyle/>
          <a:p>
            <a:pPr marL="342900" indent="-342900" eaLnBrk="1" hangingPunct="1">
              <a:spcBef>
                <a:spcPts val="1200"/>
              </a:spcBef>
              <a:buClrTx/>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rPr>
              <a:t>雌性和雄性个体数目大体相等</a:t>
            </a:r>
            <a:endParaRPr lang="en-US" altLang="zh-CN" sz="2800" b="1" dirty="0">
              <a:solidFill>
                <a:schemeClr val="tx1"/>
              </a:solidFill>
              <a:latin typeface="微软雅黑" panose="020B0503020204020204" pitchFamily="34" charset="-122"/>
              <a:ea typeface="微软雅黑" panose="020B0503020204020204" pitchFamily="34" charset="-122"/>
            </a:endParaRPr>
          </a:p>
          <a:p>
            <a:pPr marL="342900" indent="-342900" eaLnBrk="1" hangingPunct="1">
              <a:spcBef>
                <a:spcPts val="1200"/>
              </a:spcBef>
              <a:buClrTx/>
              <a:buFont typeface="Arial" panose="020B0604020202020204" pitchFamily="34" charset="0"/>
              <a:buChar char="•"/>
            </a:pPr>
            <a:r>
              <a:rPr lang="zh-CN" altLang="en-US" sz="2800" b="1" dirty="0">
                <a:solidFill>
                  <a:schemeClr val="tx1"/>
                </a:solidFill>
                <a:latin typeface="微软雅黑" panose="020B0503020204020204" pitchFamily="34" charset="-122"/>
                <a:ea typeface="微软雅黑" panose="020B0503020204020204" pitchFamily="34" charset="-122"/>
              </a:rPr>
              <a:t>这种类型多见于高等动物</a:t>
            </a:r>
          </a:p>
        </p:txBody>
      </p:sp>
      <p:sp>
        <p:nvSpPr>
          <p:cNvPr id="3" name="Text Box 5">
            <a:extLst>
              <a:ext uri="{FF2B5EF4-FFF2-40B4-BE49-F238E27FC236}">
                <a16:creationId xmlns:a16="http://schemas.microsoft.com/office/drawing/2014/main" id="{A2A9631E-C6CC-410C-819D-32A6DCB3DDBD}"/>
              </a:ext>
            </a:extLst>
          </p:cNvPr>
          <p:cNvSpPr txBox="1">
            <a:spLocks noChangeArrowheads="1"/>
          </p:cNvSpPr>
          <p:nvPr/>
        </p:nvSpPr>
        <p:spPr bwMode="auto">
          <a:xfrm>
            <a:off x="323528" y="116632"/>
            <a:ext cx="58912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zh-CN" sz="4000" dirty="0">
                <a:solidFill>
                  <a:schemeClr val="tx1"/>
                </a:solidFill>
                <a:latin typeface="微软雅黑" panose="020B0503020204020204" pitchFamily="34" charset="-122"/>
                <a:ea typeface="微软雅黑" panose="020B0503020204020204" pitchFamily="34" charset="-122"/>
              </a:rPr>
              <a:t>4. </a:t>
            </a:r>
            <a:r>
              <a:rPr lang="zh-CN" altLang="en-US" sz="4000" dirty="0">
                <a:solidFill>
                  <a:schemeClr val="tx1"/>
                </a:solidFill>
                <a:latin typeface="微软雅黑" panose="020B0503020204020204" pitchFamily="34" charset="-122"/>
                <a:ea typeface="微软雅黑" panose="020B0503020204020204" pitchFamily="34" charset="-122"/>
              </a:rPr>
              <a:t>年龄组成和性别比例</a:t>
            </a:r>
            <a:endParaRPr lang="en-US" altLang="zh-CN" sz="4000" dirty="0">
              <a:solidFill>
                <a:schemeClr val="tx1"/>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56171085-FD2B-402A-A39E-88A396BD4DF7}"/>
              </a:ext>
            </a:extLst>
          </p:cNvPr>
          <p:cNvSpPr>
            <a:spLocks noGrp="1"/>
          </p:cNvSpPr>
          <p:nvPr>
            <p:ph type="sldNum" sz="quarter" idx="4"/>
          </p:nvPr>
        </p:nvSpPr>
        <p:spPr/>
        <p:txBody>
          <a:bodyPr/>
          <a:lstStyle/>
          <a:p>
            <a:fld id="{93DF7D58-C163-484A-9F19-E649904DD7E3}" type="slidenum">
              <a:rPr lang="zh-CN" altLang="en-US" smtClean="0"/>
              <a:pPr/>
              <a:t>58</a:t>
            </a:fld>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a:extLst>
              <a:ext uri="{FF2B5EF4-FFF2-40B4-BE49-F238E27FC236}">
                <a16:creationId xmlns:a16="http://schemas.microsoft.com/office/drawing/2014/main" id="{5B22DCCA-C652-4BC4-BC30-D9E6AD6E5DC2}"/>
              </a:ext>
            </a:extLst>
          </p:cNvPr>
          <p:cNvSpPr txBox="1">
            <a:spLocks noChangeArrowheads="1"/>
          </p:cNvSpPr>
          <p:nvPr/>
        </p:nvSpPr>
        <p:spPr bwMode="auto">
          <a:xfrm>
            <a:off x="423865" y="319088"/>
            <a:ext cx="8351837"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zh-CN" altLang="en-US" sz="3600" dirty="0">
                <a:solidFill>
                  <a:schemeClr val="tx1"/>
                </a:solidFill>
                <a:latin typeface="微软雅黑" panose="020B0503020204020204" pitchFamily="34" charset="-122"/>
                <a:ea typeface="微软雅黑" panose="020B0503020204020204" pitchFamily="34" charset="-122"/>
              </a:rPr>
              <a:t>② </a:t>
            </a:r>
            <a:r>
              <a:rPr lang="zh-CN" altLang="en-US" sz="3600" dirty="0">
                <a:solidFill>
                  <a:srgbClr val="003399"/>
                </a:solidFill>
                <a:latin typeface="微软雅黑" panose="020B0503020204020204" pitchFamily="34" charset="-122"/>
                <a:ea typeface="微软雅黑" panose="020B0503020204020204" pitchFamily="34" charset="-122"/>
              </a:rPr>
              <a:t>雌多雄少型</a:t>
            </a:r>
            <a:r>
              <a:rPr lang="zh-CN" altLang="en-US" sz="3600" dirty="0">
                <a:solidFill>
                  <a:schemeClr val="tx1"/>
                </a:solidFill>
                <a:latin typeface="微软雅黑" panose="020B0503020204020204" pitchFamily="34" charset="-122"/>
                <a:ea typeface="微软雅黑" panose="020B0503020204020204" pitchFamily="34" charset="-122"/>
              </a:rPr>
              <a:t>：雌性个体显著多于雄性个体。常见于人工控制的种群及蜜蜂、象海豹等群体动物。</a:t>
            </a:r>
          </a:p>
        </p:txBody>
      </p:sp>
      <p:pic>
        <p:nvPicPr>
          <p:cNvPr id="43011" name="Picture 5" descr="zq012">
            <a:extLst>
              <a:ext uri="{FF2B5EF4-FFF2-40B4-BE49-F238E27FC236}">
                <a16:creationId xmlns:a16="http://schemas.microsoft.com/office/drawing/2014/main" id="{08F01572-D43B-4B84-BBF3-2D65E6FDB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9325" y="2298702"/>
            <a:ext cx="4032250"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7">
            <a:extLst>
              <a:ext uri="{FF2B5EF4-FFF2-40B4-BE49-F238E27FC236}">
                <a16:creationId xmlns:a16="http://schemas.microsoft.com/office/drawing/2014/main" id="{DFFC70B4-82E9-43E0-BFC7-FD933904D2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577" y="2479677"/>
            <a:ext cx="431641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zq012">
            <a:extLst>
              <a:ext uri="{FF2B5EF4-FFF2-40B4-BE49-F238E27FC236}">
                <a16:creationId xmlns:a16="http://schemas.microsoft.com/office/drawing/2014/main" id="{552C1BA0-A718-4203-AB9A-ED3A6AF64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975" y="2276477"/>
            <a:ext cx="4032250"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3FEAB83B-29F9-4323-B7A0-F7F25439F8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813" y="2457452"/>
            <a:ext cx="4316412"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01F4E09C-B017-4584-9710-F96C153368EB}"/>
              </a:ext>
            </a:extLst>
          </p:cNvPr>
          <p:cNvSpPr>
            <a:spLocks noGrp="1" noChangeArrowheads="1"/>
          </p:cNvSpPr>
          <p:nvPr>
            <p:ph type="title" idx="4294967295"/>
          </p:nvPr>
        </p:nvSpPr>
        <p:spPr>
          <a:xfrm>
            <a:off x="467544" y="188640"/>
            <a:ext cx="4427984" cy="646113"/>
          </a:xfrm>
        </p:spPr>
        <p:txBody>
          <a:bodyPr/>
          <a:lstStyle/>
          <a:p>
            <a:r>
              <a:rPr lang="zh-CN" altLang="en-US" dirty="0"/>
              <a:t>物种形成</a:t>
            </a:r>
          </a:p>
        </p:txBody>
      </p:sp>
      <p:sp>
        <p:nvSpPr>
          <p:cNvPr id="44035" name="内容占位符 2">
            <a:extLst>
              <a:ext uri="{FF2B5EF4-FFF2-40B4-BE49-F238E27FC236}">
                <a16:creationId xmlns:a16="http://schemas.microsoft.com/office/drawing/2014/main" id="{FCED5B74-AE00-4EF7-8C57-B6518B2CD9FF}"/>
              </a:ext>
            </a:extLst>
          </p:cNvPr>
          <p:cNvSpPr>
            <a:spLocks noGrp="1" noChangeArrowheads="1"/>
          </p:cNvSpPr>
          <p:nvPr>
            <p:ph idx="4294967295"/>
          </p:nvPr>
        </p:nvSpPr>
        <p:spPr>
          <a:xfrm>
            <a:off x="435061" y="1196752"/>
            <a:ext cx="8534400" cy="4940300"/>
          </a:xfrm>
        </p:spPr>
        <p:txBody>
          <a:bodyPr/>
          <a:lstStyle/>
          <a:p>
            <a:r>
              <a:rPr lang="zh-CN" altLang="en-US" dirty="0">
                <a:solidFill>
                  <a:srgbClr val="FF0000"/>
                </a:solidFill>
              </a:rPr>
              <a:t>物种形成（</a:t>
            </a:r>
            <a:r>
              <a:rPr lang="en-US" altLang="zh-CN" dirty="0">
                <a:solidFill>
                  <a:srgbClr val="FF0000"/>
                </a:solidFill>
              </a:rPr>
              <a:t>Speciation</a:t>
            </a:r>
            <a:r>
              <a:rPr lang="zh-CN" altLang="en-US" dirty="0">
                <a:solidFill>
                  <a:srgbClr val="FF0000"/>
                </a:solidFill>
              </a:rPr>
              <a:t>）</a:t>
            </a:r>
            <a:r>
              <a:rPr lang="zh-CN" altLang="en-US" dirty="0"/>
              <a:t>是新物种从旧物种中分化出来的过程，即从一个种内产生出另一个新种的过程</a:t>
            </a:r>
            <a:endParaRPr lang="en-US" altLang="zh-CN" dirty="0"/>
          </a:p>
          <a:p>
            <a:r>
              <a:rPr lang="zh-CN" altLang="en-US" dirty="0">
                <a:solidFill>
                  <a:srgbClr val="FF0000"/>
                </a:solidFill>
              </a:rPr>
              <a:t>生殖隔离是物种形成的必要条件</a:t>
            </a:r>
            <a:endParaRPr lang="en-US" altLang="zh-CN" dirty="0">
              <a:solidFill>
                <a:srgbClr val="FF0000"/>
              </a:solidFill>
            </a:endParaRPr>
          </a:p>
          <a:p>
            <a:r>
              <a:rPr lang="zh-CN" altLang="en-US" dirty="0"/>
              <a:t>不能应用于</a:t>
            </a:r>
          </a:p>
          <a:p>
            <a:pPr lvl="1"/>
            <a:r>
              <a:rPr lang="zh-CN" altLang="en-US" dirty="0"/>
              <a:t>无性生物</a:t>
            </a:r>
          </a:p>
          <a:p>
            <a:pPr lvl="1"/>
            <a:r>
              <a:rPr lang="zh-CN" altLang="en-US" dirty="0"/>
              <a:t>化石</a:t>
            </a:r>
          </a:p>
          <a:p>
            <a:pPr lvl="1"/>
            <a:r>
              <a:rPr lang="zh-CN" altLang="en-US" dirty="0"/>
              <a:t>关于其繁殖鲜为人知的生物</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a:extLst>
              <a:ext uri="{FF2B5EF4-FFF2-40B4-BE49-F238E27FC236}">
                <a16:creationId xmlns:a16="http://schemas.microsoft.com/office/drawing/2014/main" id="{8A5B7117-BF15-4A48-8432-7F08F199C71B}"/>
              </a:ext>
            </a:extLst>
          </p:cNvPr>
          <p:cNvSpPr txBox="1">
            <a:spLocks noChangeArrowheads="1"/>
          </p:cNvSpPr>
          <p:nvPr/>
        </p:nvSpPr>
        <p:spPr bwMode="auto">
          <a:xfrm>
            <a:off x="590552" y="260352"/>
            <a:ext cx="8143875"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10000"/>
              </a:spcBef>
              <a:buClrTx/>
              <a:buFontTx/>
              <a:buNone/>
            </a:pPr>
            <a:r>
              <a:rPr lang="zh-CN" altLang="en-US" sz="3600" dirty="0">
                <a:solidFill>
                  <a:schemeClr val="tx1"/>
                </a:solidFill>
                <a:latin typeface="微软雅黑" panose="020B0503020204020204" pitchFamily="34" charset="-122"/>
                <a:ea typeface="微软雅黑" panose="020B0503020204020204" pitchFamily="34" charset="-122"/>
              </a:rPr>
              <a:t>③ </a:t>
            </a:r>
            <a:r>
              <a:rPr lang="zh-CN" altLang="en-US" sz="3600" dirty="0">
                <a:solidFill>
                  <a:srgbClr val="003399"/>
                </a:solidFill>
                <a:latin typeface="微软雅黑" panose="020B0503020204020204" pitchFamily="34" charset="-122"/>
                <a:ea typeface="微软雅黑" panose="020B0503020204020204" pitchFamily="34" charset="-122"/>
              </a:rPr>
              <a:t>雌少雄多型</a:t>
            </a:r>
            <a:r>
              <a:rPr lang="zh-CN" altLang="en-US" sz="3600" dirty="0">
                <a:solidFill>
                  <a:schemeClr val="tx1"/>
                </a:solidFill>
                <a:latin typeface="微软雅黑" panose="020B0503020204020204" pitchFamily="34" charset="-122"/>
                <a:ea typeface="微软雅黑" panose="020B0503020204020204" pitchFamily="34" charset="-122"/>
              </a:rPr>
              <a:t>：雄性个体明显多于雌性个体。这种类型较为罕见。如白蚁等营社会性生活的动物。蜜蜂若考虑有生殖能力的个体，也为雌少雄多型</a:t>
            </a:r>
          </a:p>
        </p:txBody>
      </p:sp>
      <p:sp>
        <p:nvSpPr>
          <p:cNvPr id="106499" name="Rectangle 3">
            <a:extLst>
              <a:ext uri="{FF2B5EF4-FFF2-40B4-BE49-F238E27FC236}">
                <a16:creationId xmlns:a16="http://schemas.microsoft.com/office/drawing/2014/main" id="{9103D219-81D7-47B8-99A7-D7534DB38104}"/>
              </a:ext>
            </a:extLst>
          </p:cNvPr>
          <p:cNvSpPr>
            <a:spLocks noChangeArrowheads="1"/>
          </p:cNvSpPr>
          <p:nvPr/>
        </p:nvSpPr>
        <p:spPr bwMode="auto">
          <a:xfrm>
            <a:off x="1009650" y="5926410"/>
            <a:ext cx="32766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pPr>
            <a:r>
              <a:rPr lang="zh-CN" altLang="en-US" sz="3200">
                <a:solidFill>
                  <a:srgbClr val="FF0000"/>
                </a:solidFill>
                <a:latin typeface="微软雅黑" panose="020B0503020204020204" pitchFamily="34" charset="-122"/>
                <a:ea typeface="微软雅黑" panose="020B0503020204020204" pitchFamily="34" charset="-122"/>
              </a:rPr>
              <a:t>具有生育能力</a:t>
            </a:r>
          </a:p>
        </p:txBody>
      </p:sp>
      <p:pic>
        <p:nvPicPr>
          <p:cNvPr id="44036" name="Picture 5" descr="20041221155653766">
            <a:extLst>
              <a:ext uri="{FF2B5EF4-FFF2-40B4-BE49-F238E27FC236}">
                <a16:creationId xmlns:a16="http://schemas.microsoft.com/office/drawing/2014/main" id="{CE926026-4CEE-4536-9ADF-E7CF3725B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52" y="2799037"/>
            <a:ext cx="4113213" cy="2936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4037" name="Picture 3" descr="蜜蜂的群体">
            <a:extLst>
              <a:ext uri="{FF2B5EF4-FFF2-40B4-BE49-F238E27FC236}">
                <a16:creationId xmlns:a16="http://schemas.microsoft.com/office/drawing/2014/main" id="{D1545C4B-45C1-4B54-8DC8-6DDB607BB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656162"/>
            <a:ext cx="3581400"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Effect transition="in" filter="wipe(left)">
                                      <p:cBhvr>
                                        <p:cTn id="7" dur="500"/>
                                        <p:tgtEl>
                                          <p:spTgt spid="1064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a:extLst>
              <a:ext uri="{FF2B5EF4-FFF2-40B4-BE49-F238E27FC236}">
                <a16:creationId xmlns:a16="http://schemas.microsoft.com/office/drawing/2014/main" id="{0C2D8AD0-6AE4-4AFF-A923-EB4CB6FFCD19}"/>
              </a:ext>
            </a:extLst>
          </p:cNvPr>
          <p:cNvSpPr>
            <a:spLocks noChangeArrowheads="1"/>
          </p:cNvSpPr>
          <p:nvPr/>
        </p:nvSpPr>
        <p:spPr bwMode="auto">
          <a:xfrm>
            <a:off x="555625" y="908050"/>
            <a:ext cx="8032750" cy="367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pPr>
            <a:r>
              <a:rPr lang="zh-CN" altLang="en-US" sz="4000" dirty="0">
                <a:solidFill>
                  <a:srgbClr val="003399"/>
                </a:solidFill>
                <a:latin typeface="微软雅黑" panose="020B0503020204020204" pitchFamily="34" charset="-122"/>
                <a:ea typeface="微软雅黑" panose="020B0503020204020204" pitchFamily="34" charset="-122"/>
              </a:rPr>
              <a:t>性别比例的应用：</a:t>
            </a:r>
            <a:r>
              <a:rPr lang="zh-CN" altLang="en-US" sz="4000" dirty="0">
                <a:solidFill>
                  <a:srgbClr val="FF0000"/>
                </a:solidFill>
                <a:latin typeface="微软雅黑" panose="020B0503020204020204" pitchFamily="34" charset="-122"/>
                <a:ea typeface="微软雅黑" panose="020B0503020204020204" pitchFamily="34" charset="-122"/>
              </a:rPr>
              <a:t>利用人工合成的性引诱剂诱杀某种害虫的雄性个体，破坏害虫种群正常的性别比例，从而达到杀虫效果。</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矩形 1">
            <a:extLst>
              <a:ext uri="{FF2B5EF4-FFF2-40B4-BE49-F238E27FC236}">
                <a16:creationId xmlns:a16="http://schemas.microsoft.com/office/drawing/2014/main" id="{4E419564-CCE3-41F4-9262-1E80B95AA4B6}"/>
              </a:ext>
            </a:extLst>
          </p:cNvPr>
          <p:cNvSpPr>
            <a:spLocks noChangeArrowheads="1"/>
          </p:cNvSpPr>
          <p:nvPr/>
        </p:nvSpPr>
        <p:spPr bwMode="auto">
          <a:xfrm>
            <a:off x="1187450" y="476252"/>
            <a:ext cx="68659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3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2010</a:t>
            </a:r>
            <a:r>
              <a:rPr lang="zh-CN" altLang="en-US" sz="3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年第六次全国人口普查结果</a:t>
            </a:r>
          </a:p>
        </p:txBody>
      </p:sp>
      <p:pic>
        <p:nvPicPr>
          <p:cNvPr id="46083" name="图片 2">
            <a:extLst>
              <a:ext uri="{FF2B5EF4-FFF2-40B4-BE49-F238E27FC236}">
                <a16:creationId xmlns:a16="http://schemas.microsoft.com/office/drawing/2014/main" id="{0D6E7312-AD3B-4BC3-B610-57F001E9F4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6377" y="1341440"/>
            <a:ext cx="6119813"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矩形 3">
            <a:extLst>
              <a:ext uri="{FF2B5EF4-FFF2-40B4-BE49-F238E27FC236}">
                <a16:creationId xmlns:a16="http://schemas.microsoft.com/office/drawing/2014/main" id="{875577E9-FB23-49C1-A733-E5E720A7F5C2}"/>
              </a:ext>
            </a:extLst>
          </p:cNvPr>
          <p:cNvSpPr>
            <a:spLocks noChangeArrowheads="1"/>
          </p:cNvSpPr>
          <p:nvPr/>
        </p:nvSpPr>
        <p:spPr bwMode="auto">
          <a:xfrm>
            <a:off x="611560" y="5157788"/>
            <a:ext cx="80641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dirty="0">
                <a:solidFill>
                  <a:schemeClr val="tx1"/>
                </a:solidFill>
                <a:latin typeface="微软雅黑" panose="020B0503020204020204" pitchFamily="34" charset="-122"/>
                <a:ea typeface="微软雅黑" panose="020B0503020204020204" pitchFamily="34" charset="-122"/>
              </a:rPr>
              <a:t>总人口性别比：以女性为</a:t>
            </a:r>
            <a:r>
              <a:rPr lang="en-US" altLang="zh-CN" dirty="0">
                <a:solidFill>
                  <a:schemeClr val="tx1"/>
                </a:solidFill>
                <a:latin typeface="微软雅黑" panose="020B0503020204020204" pitchFamily="34" charset="-122"/>
                <a:ea typeface="微软雅黑" panose="020B0503020204020204" pitchFamily="34" charset="-122"/>
              </a:rPr>
              <a:t>100</a:t>
            </a:r>
            <a:r>
              <a:rPr lang="zh-CN" altLang="en-US" dirty="0">
                <a:solidFill>
                  <a:schemeClr val="tx1"/>
                </a:solidFill>
                <a:latin typeface="微软雅黑" panose="020B0503020204020204" pitchFamily="34" charset="-122"/>
                <a:ea typeface="微软雅黑" panose="020B0503020204020204" pitchFamily="34" charset="-122"/>
              </a:rPr>
              <a:t>，男性对女性的比例</a:t>
            </a:r>
          </a:p>
        </p:txBody>
      </p:sp>
      <p:sp>
        <p:nvSpPr>
          <p:cNvPr id="2" name="灯片编号占位符 1">
            <a:extLst>
              <a:ext uri="{FF2B5EF4-FFF2-40B4-BE49-F238E27FC236}">
                <a16:creationId xmlns:a16="http://schemas.microsoft.com/office/drawing/2014/main" id="{F63E87C6-8073-4471-8E6D-B8A805AE69C5}"/>
              </a:ext>
            </a:extLst>
          </p:cNvPr>
          <p:cNvSpPr>
            <a:spLocks noGrp="1"/>
          </p:cNvSpPr>
          <p:nvPr>
            <p:ph type="sldNum" sz="quarter" idx="4"/>
          </p:nvPr>
        </p:nvSpPr>
        <p:spPr/>
        <p:txBody>
          <a:bodyPr/>
          <a:lstStyle/>
          <a:p>
            <a:fld id="{93DF7D58-C163-484A-9F19-E649904DD7E3}" type="slidenum">
              <a:rPr lang="zh-CN" altLang="en-US" smtClean="0"/>
              <a:pPr/>
              <a:t>62</a:t>
            </a:fld>
            <a:endParaRPr lang="en-US" altLang="zh-CN" sz="9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a:extLst>
              <a:ext uri="{FF2B5EF4-FFF2-40B4-BE49-F238E27FC236}">
                <a16:creationId xmlns:a16="http://schemas.microsoft.com/office/drawing/2014/main" id="{598D436B-9C26-49C7-AFB8-8CD2A2BD4BA0}"/>
              </a:ext>
            </a:extLst>
          </p:cNvPr>
          <p:cNvSpPr txBox="1">
            <a:spLocks noChangeArrowheads="1"/>
          </p:cNvSpPr>
          <p:nvPr/>
        </p:nvSpPr>
        <p:spPr bwMode="auto">
          <a:xfrm>
            <a:off x="395288" y="1196752"/>
            <a:ext cx="8281168"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57200" indent="-457200" eaLnBrk="1" hangingPunct="1">
              <a:lnSpc>
                <a:spcPct val="130000"/>
              </a:lnSpc>
              <a:spcBef>
                <a:spcPts val="1200"/>
              </a:spcBef>
              <a:buClrTx/>
              <a:buFont typeface="Wingdings" panose="05000000000000000000" pitchFamily="2" charset="2"/>
              <a:buChar char="Ø"/>
            </a:pPr>
            <a:r>
              <a:rPr kumimoji="1" lang="zh-CN" altLang="en-US" sz="3000" dirty="0">
                <a:solidFill>
                  <a:schemeClr val="tx1"/>
                </a:solidFill>
                <a:latin typeface="微软雅黑" panose="020B0503020204020204" pitchFamily="34" charset="-122"/>
                <a:ea typeface="微软雅黑" panose="020B0503020204020204" pitchFamily="34" charset="-122"/>
              </a:rPr>
              <a:t>种群数量变化是种群研究的</a:t>
            </a:r>
            <a:r>
              <a:rPr kumimoji="1" lang="zh-CN" altLang="en-US" sz="3000" dirty="0">
                <a:solidFill>
                  <a:srgbClr val="FF0000"/>
                </a:solidFill>
                <a:latin typeface="微软雅黑" panose="020B0503020204020204" pitchFamily="34" charset="-122"/>
                <a:ea typeface="微软雅黑" panose="020B0503020204020204" pitchFamily="34" charset="-122"/>
              </a:rPr>
              <a:t>核心</a:t>
            </a:r>
            <a:r>
              <a:rPr kumimoji="1" lang="zh-CN" altLang="en-US" sz="3000" dirty="0">
                <a:solidFill>
                  <a:schemeClr val="tx1"/>
                </a:solidFill>
                <a:latin typeface="微软雅黑" panose="020B0503020204020204" pitchFamily="34" charset="-122"/>
                <a:ea typeface="微软雅黑" panose="020B0503020204020204" pitchFamily="34" charset="-122"/>
              </a:rPr>
              <a:t>问题，种群密度是种群的重要特征</a:t>
            </a:r>
          </a:p>
          <a:p>
            <a:pPr marL="457200" indent="-457200" eaLnBrk="1" hangingPunct="1">
              <a:lnSpc>
                <a:spcPct val="130000"/>
              </a:lnSpc>
              <a:spcBef>
                <a:spcPts val="1200"/>
              </a:spcBef>
              <a:buClrTx/>
              <a:buFont typeface="Wingdings" panose="05000000000000000000" pitchFamily="2" charset="2"/>
              <a:buChar char="Ø"/>
            </a:pPr>
            <a:r>
              <a:rPr kumimoji="1" lang="zh-CN" altLang="en-US" sz="3000" dirty="0">
                <a:solidFill>
                  <a:schemeClr val="tx1"/>
                </a:solidFill>
                <a:latin typeface="微软雅黑" panose="020B0503020204020204" pitchFamily="34" charset="-122"/>
                <a:ea typeface="微软雅黑" panose="020B0503020204020204" pitchFamily="34" charset="-122"/>
              </a:rPr>
              <a:t>出生率和死亡率、迁入率和迁出率是决定种群数量变化的</a:t>
            </a:r>
            <a:r>
              <a:rPr kumimoji="1" lang="zh-CN" altLang="en-US" sz="3000" dirty="0">
                <a:solidFill>
                  <a:srgbClr val="FF0000"/>
                </a:solidFill>
                <a:latin typeface="微软雅黑" panose="020B0503020204020204" pitchFamily="34" charset="-122"/>
                <a:ea typeface="微软雅黑" panose="020B0503020204020204" pitchFamily="34" charset="-122"/>
              </a:rPr>
              <a:t>主要因素</a:t>
            </a:r>
            <a:endParaRPr kumimoji="1" lang="en-US" altLang="zh-CN" sz="3000" dirty="0">
              <a:solidFill>
                <a:schemeClr val="tx1"/>
              </a:solidFill>
              <a:latin typeface="微软雅黑" panose="020B0503020204020204" pitchFamily="34" charset="-122"/>
              <a:ea typeface="微软雅黑" panose="020B0503020204020204" pitchFamily="34" charset="-122"/>
            </a:endParaRPr>
          </a:p>
          <a:p>
            <a:pPr marL="457200" indent="-457200" eaLnBrk="1" hangingPunct="1">
              <a:lnSpc>
                <a:spcPct val="130000"/>
              </a:lnSpc>
              <a:spcBef>
                <a:spcPts val="1200"/>
              </a:spcBef>
              <a:buClrTx/>
              <a:buFont typeface="Wingdings" panose="05000000000000000000" pitchFamily="2" charset="2"/>
              <a:buChar char="Ø"/>
            </a:pPr>
            <a:r>
              <a:rPr kumimoji="1" lang="zh-CN" altLang="en-US" sz="3000" dirty="0">
                <a:solidFill>
                  <a:schemeClr val="tx1"/>
                </a:solidFill>
                <a:latin typeface="微软雅黑" panose="020B0503020204020204" pitchFamily="34" charset="-122"/>
                <a:ea typeface="微软雅黑" panose="020B0503020204020204" pitchFamily="34" charset="-122"/>
              </a:rPr>
              <a:t>年龄组成，性别比例可以</a:t>
            </a:r>
            <a:r>
              <a:rPr kumimoji="1" lang="zh-CN" altLang="en-US" sz="3000" dirty="0">
                <a:solidFill>
                  <a:srgbClr val="FF0000"/>
                </a:solidFill>
                <a:latin typeface="微软雅黑" panose="020B0503020204020204" pitchFamily="34" charset="-122"/>
                <a:ea typeface="微软雅黑" panose="020B0503020204020204" pitchFamily="34" charset="-122"/>
              </a:rPr>
              <a:t>影响</a:t>
            </a:r>
            <a:r>
              <a:rPr kumimoji="1" lang="zh-CN" altLang="en-US" sz="3000" dirty="0">
                <a:solidFill>
                  <a:schemeClr val="tx1"/>
                </a:solidFill>
                <a:latin typeface="微软雅黑" panose="020B0503020204020204" pitchFamily="34" charset="-122"/>
                <a:ea typeface="微软雅黑" panose="020B0503020204020204" pitchFamily="34" charset="-122"/>
              </a:rPr>
              <a:t>种群的数量变化</a:t>
            </a:r>
          </a:p>
          <a:p>
            <a:pPr marL="457200" indent="-457200" eaLnBrk="1" hangingPunct="1">
              <a:lnSpc>
                <a:spcPct val="130000"/>
              </a:lnSpc>
              <a:spcBef>
                <a:spcPts val="1200"/>
              </a:spcBef>
              <a:buClrTx/>
              <a:buFont typeface="Wingdings" panose="05000000000000000000" pitchFamily="2" charset="2"/>
              <a:buChar char="Ø"/>
            </a:pPr>
            <a:r>
              <a:rPr kumimoji="1" lang="zh-CN" altLang="en-US" sz="3000" dirty="0">
                <a:solidFill>
                  <a:schemeClr val="tx1"/>
                </a:solidFill>
                <a:latin typeface="微软雅黑" panose="020B0503020204020204" pitchFamily="34" charset="-122"/>
                <a:ea typeface="微软雅黑" panose="020B0503020204020204" pitchFamily="34" charset="-122"/>
              </a:rPr>
              <a:t>年龄组成是</a:t>
            </a:r>
            <a:r>
              <a:rPr kumimoji="1" lang="zh-CN" altLang="en-US" sz="3000" dirty="0">
                <a:solidFill>
                  <a:srgbClr val="FF0000"/>
                </a:solidFill>
                <a:latin typeface="微软雅黑" panose="020B0503020204020204" pitchFamily="34" charset="-122"/>
                <a:ea typeface="微软雅黑" panose="020B0503020204020204" pitchFamily="34" charset="-122"/>
              </a:rPr>
              <a:t>预测</a:t>
            </a:r>
            <a:r>
              <a:rPr kumimoji="1" lang="zh-CN" altLang="en-US" sz="3000" dirty="0">
                <a:solidFill>
                  <a:schemeClr val="tx1"/>
                </a:solidFill>
                <a:latin typeface="微软雅黑" panose="020B0503020204020204" pitchFamily="34" charset="-122"/>
                <a:ea typeface="微软雅黑" panose="020B0503020204020204" pitchFamily="34" charset="-122"/>
              </a:rPr>
              <a:t>种群数量变化的主要依据</a:t>
            </a:r>
          </a:p>
        </p:txBody>
      </p:sp>
      <p:sp>
        <p:nvSpPr>
          <p:cNvPr id="5" name="文本框 4">
            <a:extLst>
              <a:ext uri="{FF2B5EF4-FFF2-40B4-BE49-F238E27FC236}">
                <a16:creationId xmlns:a16="http://schemas.microsoft.com/office/drawing/2014/main" id="{4392B29A-B75F-4194-843E-C8F71A3CFE51}"/>
              </a:ext>
            </a:extLst>
          </p:cNvPr>
          <p:cNvSpPr txBox="1"/>
          <p:nvPr/>
        </p:nvSpPr>
        <p:spPr>
          <a:xfrm>
            <a:off x="467544" y="188640"/>
            <a:ext cx="4816642" cy="707886"/>
          </a:xfrm>
          <a:prstGeom prst="rect">
            <a:avLst/>
          </a:prstGeom>
          <a:noFill/>
        </p:spPr>
        <p:txBody>
          <a:bodyPr wrap="square">
            <a:spAutoFit/>
          </a:bodyPr>
          <a:lstStyle/>
          <a:p>
            <a:r>
              <a:rPr lang="zh-CN" altLang="en-US" sz="4000" b="1" dirty="0">
                <a:latin typeface="微软雅黑" pitchFamily="34" charset="-122"/>
                <a:ea typeface="微软雅黑" pitchFamily="34" charset="-122"/>
              </a:rPr>
              <a:t>小结</a:t>
            </a:r>
            <a:endParaRPr lang="zh-CN" altLang="en-US" sz="4000" dirty="0"/>
          </a:p>
        </p:txBody>
      </p:sp>
      <p:sp>
        <p:nvSpPr>
          <p:cNvPr id="2" name="灯片编号占位符 1">
            <a:extLst>
              <a:ext uri="{FF2B5EF4-FFF2-40B4-BE49-F238E27FC236}">
                <a16:creationId xmlns:a16="http://schemas.microsoft.com/office/drawing/2014/main" id="{4D7D5431-5783-4501-BE04-7931C95C05AA}"/>
              </a:ext>
            </a:extLst>
          </p:cNvPr>
          <p:cNvSpPr>
            <a:spLocks noGrp="1"/>
          </p:cNvSpPr>
          <p:nvPr>
            <p:ph type="sldNum" sz="quarter" idx="4"/>
          </p:nvPr>
        </p:nvSpPr>
        <p:spPr/>
        <p:txBody>
          <a:bodyPr/>
          <a:lstStyle/>
          <a:p>
            <a:fld id="{93DF7D58-C163-484A-9F19-E649904DD7E3}" type="slidenum">
              <a:rPr lang="zh-CN" altLang="en-US" smtClean="0"/>
              <a:pPr/>
              <a:t>63</a:t>
            </a:fld>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1">
            <a:extLst>
              <a:ext uri="{FF2B5EF4-FFF2-40B4-BE49-F238E27FC236}">
                <a16:creationId xmlns:a16="http://schemas.microsoft.com/office/drawing/2014/main" id="{535CDC95-63C3-4A43-862B-EB382E887773}"/>
              </a:ext>
            </a:extLst>
          </p:cNvPr>
          <p:cNvSpPr txBox="1">
            <a:spLocks noChangeArrowheads="1"/>
          </p:cNvSpPr>
          <p:nvPr/>
        </p:nvSpPr>
        <p:spPr bwMode="auto">
          <a:xfrm>
            <a:off x="285752" y="285752"/>
            <a:ext cx="377539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4000" dirty="0">
                <a:latin typeface="微软雅黑" panose="020B0503020204020204" pitchFamily="34" charset="-122"/>
                <a:ea typeface="微软雅黑" panose="020B0503020204020204" pitchFamily="34" charset="-122"/>
              </a:rPr>
              <a:t>种群的数量特征</a:t>
            </a:r>
          </a:p>
        </p:txBody>
      </p:sp>
      <p:sp>
        <p:nvSpPr>
          <p:cNvPr id="3" name="圆角矩形 2">
            <a:extLst>
              <a:ext uri="{FF2B5EF4-FFF2-40B4-BE49-F238E27FC236}">
                <a16:creationId xmlns:a16="http://schemas.microsoft.com/office/drawing/2014/main" id="{97818769-9505-4FFB-8E04-1865D85F1E0D}"/>
              </a:ext>
            </a:extLst>
          </p:cNvPr>
          <p:cNvSpPr/>
          <p:nvPr/>
        </p:nvSpPr>
        <p:spPr>
          <a:xfrm>
            <a:off x="1495448" y="2576919"/>
            <a:ext cx="1152000" cy="1071570"/>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zh-CN" altLang="en-US" sz="2800" b="1">
                <a:solidFill>
                  <a:schemeClr val="tx1"/>
                </a:solidFill>
                <a:latin typeface="微软雅黑" pitchFamily="34" charset="-122"/>
                <a:ea typeface="微软雅黑" pitchFamily="34" charset="-122"/>
              </a:rPr>
              <a:t>种群特征</a:t>
            </a:r>
          </a:p>
        </p:txBody>
      </p:sp>
      <p:cxnSp>
        <p:nvCxnSpPr>
          <p:cNvPr id="5" name="直接连接符 4">
            <a:extLst>
              <a:ext uri="{FF2B5EF4-FFF2-40B4-BE49-F238E27FC236}">
                <a16:creationId xmlns:a16="http://schemas.microsoft.com/office/drawing/2014/main" id="{C495D5E2-3047-4CA6-A378-E057BC0E1892}"/>
              </a:ext>
            </a:extLst>
          </p:cNvPr>
          <p:cNvCxnSpPr/>
          <p:nvPr/>
        </p:nvCxnSpPr>
        <p:spPr>
          <a:xfrm>
            <a:off x="2678584" y="3076575"/>
            <a:ext cx="288925" cy="1588"/>
          </a:xfrm>
          <a:prstGeom prst="line">
            <a:avLst/>
          </a:prstGeom>
        </p:spPr>
        <p:style>
          <a:lnRef idx="3">
            <a:schemeClr val="dk1"/>
          </a:lnRef>
          <a:fillRef idx="0">
            <a:schemeClr val="dk1"/>
          </a:fillRef>
          <a:effectRef idx="2">
            <a:schemeClr val="dk1"/>
          </a:effectRef>
          <a:fontRef idx="minor">
            <a:schemeClr val="tx1"/>
          </a:fontRef>
        </p:style>
      </p:cxnSp>
      <p:sp>
        <p:nvSpPr>
          <p:cNvPr id="7" name="圆角矩形 6">
            <a:extLst>
              <a:ext uri="{FF2B5EF4-FFF2-40B4-BE49-F238E27FC236}">
                <a16:creationId xmlns:a16="http://schemas.microsoft.com/office/drawing/2014/main" id="{35E2FD24-ACAF-4301-95F7-43BD813CCA6A}"/>
              </a:ext>
            </a:extLst>
          </p:cNvPr>
          <p:cNvSpPr/>
          <p:nvPr/>
        </p:nvSpPr>
        <p:spPr>
          <a:xfrm>
            <a:off x="2995646" y="2648357"/>
            <a:ext cx="1000132" cy="857256"/>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zh-CN" altLang="en-US" sz="2400" b="1" dirty="0">
                <a:solidFill>
                  <a:schemeClr val="tx1"/>
                </a:solidFill>
                <a:latin typeface="微软雅黑" pitchFamily="34" charset="-122"/>
                <a:ea typeface="微软雅黑" pitchFamily="34" charset="-122"/>
              </a:rPr>
              <a:t>数量特征</a:t>
            </a:r>
          </a:p>
        </p:txBody>
      </p:sp>
      <p:sp>
        <p:nvSpPr>
          <p:cNvPr id="9" name="左大括号 8">
            <a:extLst>
              <a:ext uri="{FF2B5EF4-FFF2-40B4-BE49-F238E27FC236}">
                <a16:creationId xmlns:a16="http://schemas.microsoft.com/office/drawing/2014/main" id="{8F02B7DC-DF31-4DCB-9A04-CED87B2EA559}"/>
              </a:ext>
            </a:extLst>
          </p:cNvPr>
          <p:cNvSpPr/>
          <p:nvPr/>
        </p:nvSpPr>
        <p:spPr>
          <a:xfrm>
            <a:off x="3996207" y="1838327"/>
            <a:ext cx="323850" cy="2447925"/>
          </a:xfrm>
          <a:prstGeom prst="leftBrace">
            <a:avLst>
              <a:gd name="adj1" fmla="val 70318"/>
              <a:gd name="adj2" fmla="val 50000"/>
            </a:avLst>
          </a:prstGeom>
        </p:spPr>
        <p:style>
          <a:lnRef idx="3">
            <a:schemeClr val="dk1"/>
          </a:lnRef>
          <a:fillRef idx="0">
            <a:schemeClr val="dk1"/>
          </a:fillRef>
          <a:effectRef idx="2">
            <a:schemeClr val="dk1"/>
          </a:effectRef>
          <a:fontRef idx="minor">
            <a:schemeClr val="tx1"/>
          </a:fontRef>
        </p:style>
        <p:txBody>
          <a:bodyPr anchor="ctr"/>
          <a:lstStyle/>
          <a:p>
            <a:pPr algn="ctr" eaLnBrk="1" hangingPunct="1">
              <a:defRPr/>
            </a:pPr>
            <a:endParaRPr lang="zh-CN" altLang="en-US">
              <a:latin typeface="微软雅黑" pitchFamily="34" charset="-122"/>
              <a:ea typeface="微软雅黑" pitchFamily="34" charset="-122"/>
            </a:endParaRPr>
          </a:p>
        </p:txBody>
      </p:sp>
      <p:sp>
        <p:nvSpPr>
          <p:cNvPr id="12" name="TextBox 11">
            <a:extLst>
              <a:ext uri="{FF2B5EF4-FFF2-40B4-BE49-F238E27FC236}">
                <a16:creationId xmlns:a16="http://schemas.microsoft.com/office/drawing/2014/main" id="{43CB7D2A-2424-4F30-BB3A-8A30E353845D}"/>
              </a:ext>
            </a:extLst>
          </p:cNvPr>
          <p:cNvSpPr txBox="1">
            <a:spLocks noChangeArrowheads="1"/>
          </p:cNvSpPr>
          <p:nvPr/>
        </p:nvSpPr>
        <p:spPr bwMode="auto">
          <a:xfrm>
            <a:off x="4281959" y="1500188"/>
            <a:ext cx="2954337"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200000"/>
              </a:lnSpc>
              <a:spcBef>
                <a:spcPct val="0"/>
              </a:spcBef>
              <a:buClrTx/>
              <a:buFontTx/>
              <a:buNone/>
            </a:pPr>
            <a:r>
              <a:rPr lang="zh-CN" altLang="en-US" sz="2400">
                <a:solidFill>
                  <a:schemeClr val="tx1"/>
                </a:solidFill>
                <a:latin typeface="微软雅黑" panose="020B0503020204020204" pitchFamily="34" charset="-122"/>
                <a:ea typeface="微软雅黑" panose="020B0503020204020204" pitchFamily="34" charset="-122"/>
              </a:rPr>
              <a:t>种群密度</a:t>
            </a:r>
            <a:endParaRPr lang="en-US" altLang="zh-CN" sz="2400">
              <a:solidFill>
                <a:schemeClr val="tx1"/>
              </a:solidFill>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None/>
            </a:pPr>
            <a:r>
              <a:rPr lang="zh-CN" altLang="en-US" sz="2400">
                <a:solidFill>
                  <a:schemeClr val="tx1"/>
                </a:solidFill>
                <a:latin typeface="微软雅黑" panose="020B0503020204020204" pitchFamily="34" charset="-122"/>
                <a:ea typeface="微软雅黑" panose="020B0503020204020204" pitchFamily="34" charset="-122"/>
              </a:rPr>
              <a:t>出生率和死亡率</a:t>
            </a:r>
            <a:endParaRPr lang="en-US" altLang="zh-CN" sz="2400">
              <a:solidFill>
                <a:schemeClr val="tx1"/>
              </a:solidFill>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None/>
            </a:pPr>
            <a:r>
              <a:rPr lang="zh-CN" altLang="en-US" sz="2400">
                <a:solidFill>
                  <a:schemeClr val="tx1"/>
                </a:solidFill>
                <a:latin typeface="微软雅黑" panose="020B0503020204020204" pitchFamily="34" charset="-122"/>
                <a:ea typeface="微软雅黑" panose="020B0503020204020204" pitchFamily="34" charset="-122"/>
              </a:rPr>
              <a:t>迁入率和迁出率</a:t>
            </a:r>
            <a:endParaRPr lang="en-US" altLang="zh-CN" sz="2400">
              <a:solidFill>
                <a:schemeClr val="tx1"/>
              </a:solidFill>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None/>
            </a:pPr>
            <a:r>
              <a:rPr lang="zh-CN" altLang="en-US" sz="2400">
                <a:solidFill>
                  <a:schemeClr val="tx1"/>
                </a:solidFill>
                <a:latin typeface="微软雅黑" panose="020B0503020204020204" pitchFamily="34" charset="-122"/>
                <a:ea typeface="微软雅黑" panose="020B0503020204020204" pitchFamily="34" charset="-122"/>
              </a:rPr>
              <a:t>年龄组成和性别比例</a:t>
            </a:r>
          </a:p>
        </p:txBody>
      </p:sp>
      <p:sp>
        <p:nvSpPr>
          <p:cNvPr id="2" name="灯片编号占位符 1">
            <a:extLst>
              <a:ext uri="{FF2B5EF4-FFF2-40B4-BE49-F238E27FC236}">
                <a16:creationId xmlns:a16="http://schemas.microsoft.com/office/drawing/2014/main" id="{4F5823BB-2C53-4366-A427-3645E16F7638}"/>
              </a:ext>
            </a:extLst>
          </p:cNvPr>
          <p:cNvSpPr>
            <a:spLocks noGrp="1"/>
          </p:cNvSpPr>
          <p:nvPr>
            <p:ph type="sldNum" sz="quarter" idx="4"/>
          </p:nvPr>
        </p:nvSpPr>
        <p:spPr/>
        <p:txBody>
          <a:bodyPr/>
          <a:lstStyle/>
          <a:p>
            <a:fld id="{93DF7D58-C163-484A-9F19-E649904DD7E3}" type="slidenum">
              <a:rPr lang="zh-CN" altLang="en-US" smtClean="0"/>
              <a:pPr/>
              <a:t>64</a:t>
            </a:fld>
            <a:endParaRPr lang="en-US" altLang="zh-CN" sz="900"/>
          </a:p>
        </p:txBody>
      </p:sp>
    </p:spTree>
    <p:extLst>
      <p:ext uri="{BB962C8B-B14F-4D97-AF65-F5344CB8AC3E}">
        <p14:creationId xmlns:p14="http://schemas.microsoft.com/office/powerpoint/2010/main" val="30259199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AutoShape 4">
            <a:extLst>
              <a:ext uri="{FF2B5EF4-FFF2-40B4-BE49-F238E27FC236}">
                <a16:creationId xmlns:a16="http://schemas.microsoft.com/office/drawing/2014/main" id="{65467EB4-1F49-44E2-9A5F-EDC2D54B5FE5}"/>
              </a:ext>
            </a:extLst>
          </p:cNvPr>
          <p:cNvSpPr>
            <a:spLocks noChangeArrowheads="1"/>
          </p:cNvSpPr>
          <p:nvPr/>
        </p:nvSpPr>
        <p:spPr bwMode="gray">
          <a:xfrm rot="10800000">
            <a:off x="5831681" y="5584497"/>
            <a:ext cx="792163" cy="288925"/>
          </a:xfrm>
          <a:prstGeom prst="rightArrow">
            <a:avLst>
              <a:gd name="adj1" fmla="val 35167"/>
              <a:gd name="adj2" fmla="val 111029"/>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eaLnBrk="1" hangingPunct="1">
              <a:defRPr/>
            </a:pPr>
            <a:endParaRPr lang="zh-CN" altLang="en-US">
              <a:ea typeface="宋体" pitchFamily="2" charset="-122"/>
            </a:endParaRPr>
          </a:p>
        </p:txBody>
      </p:sp>
      <p:sp>
        <p:nvSpPr>
          <p:cNvPr id="49157" name="AutoShape 5">
            <a:extLst>
              <a:ext uri="{FF2B5EF4-FFF2-40B4-BE49-F238E27FC236}">
                <a16:creationId xmlns:a16="http://schemas.microsoft.com/office/drawing/2014/main" id="{2F80017D-3A8F-4F3C-8ED0-DCD4CD57C43C}"/>
              </a:ext>
            </a:extLst>
          </p:cNvPr>
          <p:cNvSpPr>
            <a:spLocks noChangeArrowheads="1"/>
          </p:cNvSpPr>
          <p:nvPr/>
        </p:nvSpPr>
        <p:spPr bwMode="gray">
          <a:xfrm rot="-5400000">
            <a:off x="3983832" y="1974056"/>
            <a:ext cx="792162" cy="288925"/>
          </a:xfrm>
          <a:prstGeom prst="rightArrow">
            <a:avLst>
              <a:gd name="adj1" fmla="val 50000"/>
              <a:gd name="adj2" fmla="val 68544"/>
            </a:avLst>
          </a:prstGeom>
          <a:solidFill>
            <a:srgbClr val="FF0000"/>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43012" name="AutoShape 6">
            <a:extLst>
              <a:ext uri="{FF2B5EF4-FFF2-40B4-BE49-F238E27FC236}">
                <a16:creationId xmlns:a16="http://schemas.microsoft.com/office/drawing/2014/main" id="{FFBD3E79-E279-4B9B-8F21-E76661B0B447}"/>
              </a:ext>
            </a:extLst>
          </p:cNvPr>
          <p:cNvSpPr>
            <a:spLocks noChangeArrowheads="1"/>
          </p:cNvSpPr>
          <p:nvPr/>
        </p:nvSpPr>
        <p:spPr bwMode="gray">
          <a:xfrm rot="-5400000">
            <a:off x="4033044" y="4423569"/>
            <a:ext cx="792163" cy="288925"/>
          </a:xfrm>
          <a:prstGeom prst="rightArrow">
            <a:avLst>
              <a:gd name="adj1" fmla="val 35167"/>
              <a:gd name="adj2" fmla="val 111029"/>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eaLnBrk="1" hangingPunct="1">
              <a:defRPr/>
            </a:pPr>
            <a:endParaRPr lang="zh-CN" altLang="en-US">
              <a:ea typeface="宋体" pitchFamily="2" charset="-122"/>
            </a:endParaRPr>
          </a:p>
        </p:txBody>
      </p:sp>
      <p:sp>
        <p:nvSpPr>
          <p:cNvPr id="2" name="AutoShape 7">
            <a:extLst>
              <a:ext uri="{FF2B5EF4-FFF2-40B4-BE49-F238E27FC236}">
                <a16:creationId xmlns:a16="http://schemas.microsoft.com/office/drawing/2014/main" id="{A61669A2-F918-458C-9F13-E05B46AE9577}"/>
              </a:ext>
            </a:extLst>
          </p:cNvPr>
          <p:cNvSpPr>
            <a:spLocks noChangeArrowheads="1"/>
          </p:cNvSpPr>
          <p:nvPr/>
        </p:nvSpPr>
        <p:spPr bwMode="gray">
          <a:xfrm rot="10800000">
            <a:off x="5219700" y="3201988"/>
            <a:ext cx="1152525" cy="249237"/>
          </a:xfrm>
          <a:prstGeom prst="rightArrow">
            <a:avLst>
              <a:gd name="adj1" fmla="val 35167"/>
              <a:gd name="adj2" fmla="val 187259"/>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eaLnBrk="1" hangingPunct="1">
              <a:defRPr/>
            </a:pPr>
            <a:endParaRPr lang="zh-CN" altLang="en-US">
              <a:ea typeface="宋体" pitchFamily="2" charset="-122"/>
            </a:endParaRPr>
          </a:p>
        </p:txBody>
      </p:sp>
      <p:sp>
        <p:nvSpPr>
          <p:cNvPr id="43014" name="AutoShape 8">
            <a:extLst>
              <a:ext uri="{FF2B5EF4-FFF2-40B4-BE49-F238E27FC236}">
                <a16:creationId xmlns:a16="http://schemas.microsoft.com/office/drawing/2014/main" id="{C0CED450-2D50-41AA-A447-265A31B3BE7F}"/>
              </a:ext>
            </a:extLst>
          </p:cNvPr>
          <p:cNvSpPr>
            <a:spLocks noChangeArrowheads="1"/>
          </p:cNvSpPr>
          <p:nvPr/>
        </p:nvSpPr>
        <p:spPr bwMode="gray">
          <a:xfrm>
            <a:off x="2339975" y="3195638"/>
            <a:ext cx="1223963" cy="255587"/>
          </a:xfrm>
          <a:prstGeom prst="rightArrow">
            <a:avLst>
              <a:gd name="adj1" fmla="val 35167"/>
              <a:gd name="adj2" fmla="val 193925"/>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eaLnBrk="1" hangingPunct="1">
              <a:defRPr/>
            </a:pPr>
            <a:endParaRPr lang="zh-CN" altLang="en-US">
              <a:ea typeface="宋体" pitchFamily="2" charset="-122"/>
            </a:endParaRPr>
          </a:p>
        </p:txBody>
      </p:sp>
      <p:sp>
        <p:nvSpPr>
          <p:cNvPr id="49167" name="Oval 9">
            <a:extLst>
              <a:ext uri="{FF2B5EF4-FFF2-40B4-BE49-F238E27FC236}">
                <a16:creationId xmlns:a16="http://schemas.microsoft.com/office/drawing/2014/main" id="{0FA0ABF0-83F4-4365-8633-8A6114D6A294}"/>
              </a:ext>
            </a:extLst>
          </p:cNvPr>
          <p:cNvSpPr>
            <a:spLocks noChangeArrowheads="1"/>
          </p:cNvSpPr>
          <p:nvPr/>
        </p:nvSpPr>
        <p:spPr bwMode="auto">
          <a:xfrm>
            <a:off x="2124075" y="1444625"/>
            <a:ext cx="4464050" cy="3744913"/>
          </a:xfrm>
          <a:prstGeom prst="ellipse">
            <a:avLst/>
          </a:prstGeom>
          <a:noFill/>
          <a:ln w="38100"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80906" name="Text Box 10">
            <a:extLst>
              <a:ext uri="{FF2B5EF4-FFF2-40B4-BE49-F238E27FC236}">
                <a16:creationId xmlns:a16="http://schemas.microsoft.com/office/drawing/2014/main" id="{B57FE5A4-CA88-4FDD-8026-4DC18836A855}"/>
              </a:ext>
            </a:extLst>
          </p:cNvPr>
          <p:cNvSpPr txBox="1">
            <a:spLocks noChangeArrowheads="1"/>
          </p:cNvSpPr>
          <p:nvPr/>
        </p:nvSpPr>
        <p:spPr bwMode="auto">
          <a:xfrm>
            <a:off x="6708775" y="5467350"/>
            <a:ext cx="1620838" cy="523875"/>
          </a:xfrm>
          <a:prstGeom prst="rect">
            <a:avLst/>
          </a:prstGeom>
          <a:gradFill rotWithShape="1">
            <a:gsLst>
              <a:gs pos="0">
                <a:schemeClr val="accent1"/>
              </a:gs>
              <a:gs pos="50000">
                <a:schemeClr val="bg1"/>
              </a:gs>
              <a:gs pos="100000">
                <a:schemeClr val="accent1"/>
              </a:gs>
            </a:gsLst>
            <a:lin ang="5400000" scaled="1"/>
          </a:gradFill>
          <a:ln w="9525" algn="ctr">
            <a:solidFill>
              <a:srgbClr val="008000"/>
            </a:solidFill>
            <a:miter lim="800000"/>
            <a:headEnd/>
            <a:tailEnd/>
          </a:ln>
          <a:effectLst/>
        </p:spPr>
        <p:txBody>
          <a:bodyPr wrap="none">
            <a:spAutoFit/>
          </a:bodyPr>
          <a:lstStyle/>
          <a:p>
            <a:pPr algn="ctr">
              <a:defRPr/>
            </a:pPr>
            <a:r>
              <a:rPr lang="zh-CN" altLang="en-US" sz="2800" b="1" dirty="0">
                <a:latin typeface="微软雅黑" pitchFamily="34" charset="-122"/>
                <a:ea typeface="微软雅黑" pitchFamily="34" charset="-122"/>
              </a:rPr>
              <a:t>外界环境</a:t>
            </a:r>
            <a:endParaRPr lang="en-US" altLang="zh-CN" sz="2800" b="1" dirty="0">
              <a:latin typeface="微软雅黑" pitchFamily="34" charset="-122"/>
              <a:ea typeface="微软雅黑" pitchFamily="34" charset="-122"/>
            </a:endParaRPr>
          </a:p>
        </p:txBody>
      </p:sp>
      <p:sp>
        <p:nvSpPr>
          <p:cNvPr id="80908" name="Text Box 12">
            <a:extLst>
              <a:ext uri="{FF2B5EF4-FFF2-40B4-BE49-F238E27FC236}">
                <a16:creationId xmlns:a16="http://schemas.microsoft.com/office/drawing/2014/main" id="{4A4DC8A8-F028-47B5-A1AF-A561E26B65CB}"/>
              </a:ext>
            </a:extLst>
          </p:cNvPr>
          <p:cNvSpPr txBox="1">
            <a:spLocks noChangeArrowheads="1"/>
          </p:cNvSpPr>
          <p:nvPr/>
        </p:nvSpPr>
        <p:spPr bwMode="auto">
          <a:xfrm>
            <a:off x="6773863" y="3090863"/>
            <a:ext cx="1622425" cy="523875"/>
          </a:xfrm>
          <a:prstGeom prst="rect">
            <a:avLst/>
          </a:prstGeom>
          <a:gradFill rotWithShape="1">
            <a:gsLst>
              <a:gs pos="0">
                <a:schemeClr val="accent2"/>
              </a:gs>
              <a:gs pos="50000">
                <a:schemeClr val="bg1"/>
              </a:gs>
              <a:gs pos="100000">
                <a:schemeClr val="accent2"/>
              </a:gs>
            </a:gsLst>
            <a:lin ang="5400000" scaled="1"/>
          </a:gradFill>
          <a:ln w="25400" algn="ctr">
            <a:solidFill>
              <a:schemeClr val="folHlink"/>
            </a:solidFill>
            <a:miter lim="800000"/>
            <a:headEnd/>
            <a:tailEnd/>
          </a:ln>
          <a:effectLst/>
        </p:spPr>
        <p:txBody>
          <a:bodyPr wrap="none">
            <a:spAutoFit/>
          </a:bodyPr>
          <a:lstStyle/>
          <a:p>
            <a:pPr algn="ctr">
              <a:defRPr/>
            </a:pPr>
            <a:r>
              <a:rPr lang="zh-CN" altLang="en-US" sz="2800" b="1" dirty="0">
                <a:latin typeface="微软雅黑" pitchFamily="34" charset="-122"/>
                <a:ea typeface="微软雅黑" pitchFamily="34" charset="-122"/>
              </a:rPr>
              <a:t>性别比例</a:t>
            </a:r>
            <a:endParaRPr lang="en-US" altLang="zh-CN" sz="2800" b="1" dirty="0">
              <a:latin typeface="微软雅黑" pitchFamily="34" charset="-122"/>
              <a:ea typeface="微软雅黑" pitchFamily="34" charset="-122"/>
            </a:endParaRPr>
          </a:p>
        </p:txBody>
      </p:sp>
      <p:sp>
        <p:nvSpPr>
          <p:cNvPr id="80909" name="Text Box 13">
            <a:extLst>
              <a:ext uri="{FF2B5EF4-FFF2-40B4-BE49-F238E27FC236}">
                <a16:creationId xmlns:a16="http://schemas.microsoft.com/office/drawing/2014/main" id="{D6CF63DB-8D6C-4851-8C41-ED4A0BBFE6E4}"/>
              </a:ext>
            </a:extLst>
          </p:cNvPr>
          <p:cNvSpPr txBox="1">
            <a:spLocks noChangeArrowheads="1"/>
          </p:cNvSpPr>
          <p:nvPr/>
        </p:nvSpPr>
        <p:spPr bwMode="auto">
          <a:xfrm>
            <a:off x="3041650" y="5356225"/>
            <a:ext cx="2697163" cy="954088"/>
          </a:xfrm>
          <a:prstGeom prst="rect">
            <a:avLst/>
          </a:prstGeom>
          <a:gradFill rotWithShape="1">
            <a:gsLst>
              <a:gs pos="0">
                <a:schemeClr val="accent2"/>
              </a:gs>
              <a:gs pos="50000">
                <a:schemeClr val="bg1"/>
              </a:gs>
              <a:gs pos="100000">
                <a:schemeClr val="accent2"/>
              </a:gs>
            </a:gsLst>
            <a:lin ang="5400000" scaled="1"/>
          </a:gradFill>
          <a:ln w="25400" algn="ctr">
            <a:solidFill>
              <a:schemeClr val="folHlink"/>
            </a:solidFill>
            <a:miter lim="800000"/>
            <a:headEnd/>
            <a:tailEnd/>
          </a:ln>
          <a:effectLst/>
        </p:spPr>
        <p:txBody>
          <a:bodyPr wrap="none">
            <a:spAutoFit/>
          </a:bodyPr>
          <a:lstStyle/>
          <a:p>
            <a:pPr algn="ctr">
              <a:defRPr/>
            </a:pPr>
            <a:r>
              <a:rPr lang="zh-CN" altLang="en-US" sz="2800" b="1" dirty="0">
                <a:latin typeface="微软雅黑" pitchFamily="34" charset="-122"/>
                <a:ea typeface="微软雅黑" pitchFamily="34" charset="-122"/>
              </a:rPr>
              <a:t>出生率、死亡率</a:t>
            </a:r>
          </a:p>
          <a:p>
            <a:pPr algn="ctr">
              <a:defRPr/>
            </a:pPr>
            <a:r>
              <a:rPr lang="zh-CN" altLang="en-US" sz="2800" b="1" dirty="0">
                <a:latin typeface="微软雅黑" pitchFamily="34" charset="-122"/>
                <a:ea typeface="微软雅黑" pitchFamily="34" charset="-122"/>
              </a:rPr>
              <a:t>迁入率、迁出率</a:t>
            </a:r>
            <a:endParaRPr lang="en-US" altLang="zh-CN" sz="2800" b="1" dirty="0">
              <a:latin typeface="微软雅黑" pitchFamily="34" charset="-122"/>
              <a:ea typeface="微软雅黑" pitchFamily="34" charset="-122"/>
            </a:endParaRPr>
          </a:p>
        </p:txBody>
      </p:sp>
      <p:sp>
        <p:nvSpPr>
          <p:cNvPr id="80910" name="Text Box 14">
            <a:extLst>
              <a:ext uri="{FF2B5EF4-FFF2-40B4-BE49-F238E27FC236}">
                <a16:creationId xmlns:a16="http://schemas.microsoft.com/office/drawing/2014/main" id="{3528C421-6B15-49C9-8024-3CBB2108B4F0}"/>
              </a:ext>
            </a:extLst>
          </p:cNvPr>
          <p:cNvSpPr txBox="1">
            <a:spLocks noChangeArrowheads="1"/>
          </p:cNvSpPr>
          <p:nvPr/>
        </p:nvSpPr>
        <p:spPr bwMode="auto">
          <a:xfrm>
            <a:off x="179388" y="3090863"/>
            <a:ext cx="1620837" cy="523875"/>
          </a:xfrm>
          <a:prstGeom prst="rect">
            <a:avLst/>
          </a:prstGeom>
          <a:gradFill rotWithShape="1">
            <a:gsLst>
              <a:gs pos="0">
                <a:schemeClr val="accent2"/>
              </a:gs>
              <a:gs pos="50000">
                <a:schemeClr val="bg1"/>
              </a:gs>
              <a:gs pos="100000">
                <a:schemeClr val="accent2"/>
              </a:gs>
            </a:gsLst>
            <a:lin ang="5400000" scaled="1"/>
          </a:gradFill>
          <a:ln w="25400" algn="ctr">
            <a:solidFill>
              <a:schemeClr val="folHlink"/>
            </a:solidFill>
            <a:miter lim="800000"/>
            <a:headEnd/>
            <a:tailEnd/>
          </a:ln>
          <a:effectLst/>
        </p:spPr>
        <p:txBody>
          <a:bodyPr wrap="none">
            <a:spAutoFit/>
          </a:bodyPr>
          <a:lstStyle/>
          <a:p>
            <a:pPr algn="ctr">
              <a:defRPr/>
            </a:pPr>
            <a:r>
              <a:rPr lang="zh-CN" altLang="en-US" sz="2800" b="1" dirty="0">
                <a:latin typeface="微软雅黑" pitchFamily="34" charset="-122"/>
                <a:ea typeface="微软雅黑" pitchFamily="34" charset="-122"/>
              </a:rPr>
              <a:t>年龄组成</a:t>
            </a:r>
            <a:endParaRPr lang="en-US" altLang="zh-CN" sz="2800" b="1" dirty="0">
              <a:latin typeface="微软雅黑" pitchFamily="34" charset="-122"/>
              <a:ea typeface="微软雅黑" pitchFamily="34" charset="-122"/>
            </a:endParaRPr>
          </a:p>
        </p:txBody>
      </p:sp>
      <p:sp>
        <p:nvSpPr>
          <p:cNvPr id="49172" name="Text Box 15">
            <a:extLst>
              <a:ext uri="{FF2B5EF4-FFF2-40B4-BE49-F238E27FC236}">
                <a16:creationId xmlns:a16="http://schemas.microsoft.com/office/drawing/2014/main" id="{A4A0DD24-BF01-4CA5-BB97-F93102D66283}"/>
              </a:ext>
            </a:extLst>
          </p:cNvPr>
          <p:cNvSpPr txBox="1">
            <a:spLocks noChangeArrowheads="1"/>
          </p:cNvSpPr>
          <p:nvPr/>
        </p:nvSpPr>
        <p:spPr bwMode="auto">
          <a:xfrm>
            <a:off x="3395663" y="4335463"/>
            <a:ext cx="960437"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sz="2000" dirty="0">
                <a:solidFill>
                  <a:schemeClr val="tx1"/>
                </a:solidFill>
                <a:latin typeface="微软雅黑" panose="020B0503020204020204" pitchFamily="34" charset="-122"/>
                <a:ea typeface="微软雅黑" panose="020B0503020204020204" pitchFamily="34" charset="-122"/>
              </a:rPr>
              <a:t>决定密度大小</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80912" name="Oval 16">
            <a:extLst>
              <a:ext uri="{FF2B5EF4-FFF2-40B4-BE49-F238E27FC236}">
                <a16:creationId xmlns:a16="http://schemas.microsoft.com/office/drawing/2014/main" id="{F1DCA443-D899-4D35-A4EC-B5AE588C44D1}"/>
              </a:ext>
            </a:extLst>
          </p:cNvPr>
          <p:cNvSpPr>
            <a:spLocks noChangeArrowheads="1"/>
          </p:cNvSpPr>
          <p:nvPr/>
        </p:nvSpPr>
        <p:spPr bwMode="gray">
          <a:xfrm>
            <a:off x="1908175" y="3222625"/>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pPr eaLnBrk="1" hangingPunct="1">
              <a:defRPr/>
            </a:pPr>
            <a:endParaRPr lang="zh-CN" altLang="en-US">
              <a:latin typeface="Arial" charset="0"/>
              <a:ea typeface="宋体" pitchFamily="2" charset="-122"/>
            </a:endParaRPr>
          </a:p>
        </p:txBody>
      </p:sp>
      <p:sp>
        <p:nvSpPr>
          <p:cNvPr id="49174" name="Oval 17">
            <a:extLst>
              <a:ext uri="{FF2B5EF4-FFF2-40B4-BE49-F238E27FC236}">
                <a16:creationId xmlns:a16="http://schemas.microsoft.com/office/drawing/2014/main" id="{8E22A9BE-B6B1-4708-9636-EA2D00025E9B}"/>
              </a:ext>
            </a:extLst>
          </p:cNvPr>
          <p:cNvSpPr>
            <a:spLocks noChangeArrowheads="1"/>
          </p:cNvSpPr>
          <p:nvPr/>
        </p:nvSpPr>
        <p:spPr bwMode="gray">
          <a:xfrm>
            <a:off x="4219575" y="1290638"/>
            <a:ext cx="304800" cy="304800"/>
          </a:xfrm>
          <a:prstGeom prst="ellipse">
            <a:avLst/>
          </a:prstGeom>
          <a:gradFill rotWithShape="1">
            <a:gsLst>
              <a:gs pos="0">
                <a:schemeClr val="bg1"/>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80916" name="Oval 20">
            <a:extLst>
              <a:ext uri="{FF2B5EF4-FFF2-40B4-BE49-F238E27FC236}">
                <a16:creationId xmlns:a16="http://schemas.microsoft.com/office/drawing/2014/main" id="{0535762C-1290-41ED-BB6F-235EE76877A0}"/>
              </a:ext>
            </a:extLst>
          </p:cNvPr>
          <p:cNvSpPr>
            <a:spLocks noChangeArrowheads="1"/>
          </p:cNvSpPr>
          <p:nvPr/>
        </p:nvSpPr>
        <p:spPr bwMode="gray">
          <a:xfrm>
            <a:off x="4268788" y="5035550"/>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pPr eaLnBrk="1" hangingPunct="1">
              <a:defRPr/>
            </a:pPr>
            <a:endParaRPr lang="zh-CN" altLang="en-US">
              <a:latin typeface="Arial" charset="0"/>
              <a:ea typeface="宋体" pitchFamily="2" charset="-122"/>
            </a:endParaRPr>
          </a:p>
        </p:txBody>
      </p:sp>
      <p:sp>
        <p:nvSpPr>
          <p:cNvPr id="80917" name="Oval 21">
            <a:extLst>
              <a:ext uri="{FF2B5EF4-FFF2-40B4-BE49-F238E27FC236}">
                <a16:creationId xmlns:a16="http://schemas.microsoft.com/office/drawing/2014/main" id="{5A85B1AF-DE53-4310-A174-F3926C1DABF9}"/>
              </a:ext>
            </a:extLst>
          </p:cNvPr>
          <p:cNvSpPr>
            <a:spLocks noChangeArrowheads="1"/>
          </p:cNvSpPr>
          <p:nvPr/>
        </p:nvSpPr>
        <p:spPr bwMode="gray">
          <a:xfrm>
            <a:off x="6427788" y="3209925"/>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pPr eaLnBrk="1" hangingPunct="1">
              <a:defRPr/>
            </a:pPr>
            <a:endParaRPr lang="zh-CN" altLang="en-US">
              <a:latin typeface="Arial" charset="0"/>
              <a:ea typeface="宋体" pitchFamily="2" charset="-122"/>
            </a:endParaRPr>
          </a:p>
        </p:txBody>
      </p:sp>
      <p:sp>
        <p:nvSpPr>
          <p:cNvPr id="80918" name="Oval 22">
            <a:extLst>
              <a:ext uri="{FF2B5EF4-FFF2-40B4-BE49-F238E27FC236}">
                <a16:creationId xmlns:a16="http://schemas.microsoft.com/office/drawing/2014/main" id="{F7FF21AE-5F18-454E-A170-AC4B492C15C0}"/>
              </a:ext>
            </a:extLst>
          </p:cNvPr>
          <p:cNvSpPr>
            <a:spLocks noChangeArrowheads="1"/>
          </p:cNvSpPr>
          <p:nvPr/>
        </p:nvSpPr>
        <p:spPr bwMode="gray">
          <a:xfrm>
            <a:off x="3544888" y="2474913"/>
            <a:ext cx="1703387" cy="168751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Arial" charset="0"/>
              <a:ea typeface="宋体" pitchFamily="2" charset="-122"/>
            </a:endParaRPr>
          </a:p>
        </p:txBody>
      </p:sp>
      <p:sp>
        <p:nvSpPr>
          <p:cNvPr id="80919" name="Oval 23">
            <a:extLst>
              <a:ext uri="{FF2B5EF4-FFF2-40B4-BE49-F238E27FC236}">
                <a16:creationId xmlns:a16="http://schemas.microsoft.com/office/drawing/2014/main" id="{4C0F10F1-FD7D-46E9-A292-7E7615D938C9}"/>
              </a:ext>
            </a:extLst>
          </p:cNvPr>
          <p:cNvSpPr>
            <a:spLocks noChangeArrowheads="1"/>
          </p:cNvSpPr>
          <p:nvPr/>
        </p:nvSpPr>
        <p:spPr bwMode="gray">
          <a:xfrm>
            <a:off x="3543300" y="2482850"/>
            <a:ext cx="1703388" cy="1687513"/>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eaLnBrk="1" hangingPunct="1">
              <a:defRPr/>
            </a:pPr>
            <a:endParaRPr lang="zh-CN" altLang="en-US">
              <a:latin typeface="Arial" charset="0"/>
              <a:ea typeface="宋体" pitchFamily="2" charset="-122"/>
            </a:endParaRPr>
          </a:p>
        </p:txBody>
      </p:sp>
      <p:sp>
        <p:nvSpPr>
          <p:cNvPr id="80920" name="Oval 24">
            <a:extLst>
              <a:ext uri="{FF2B5EF4-FFF2-40B4-BE49-F238E27FC236}">
                <a16:creationId xmlns:a16="http://schemas.microsoft.com/office/drawing/2014/main" id="{B3A62073-CC82-4898-B8C2-7569298306EF}"/>
              </a:ext>
            </a:extLst>
          </p:cNvPr>
          <p:cNvSpPr>
            <a:spLocks noChangeArrowheads="1"/>
          </p:cNvSpPr>
          <p:nvPr/>
        </p:nvSpPr>
        <p:spPr bwMode="gray">
          <a:xfrm>
            <a:off x="3656013" y="2584450"/>
            <a:ext cx="1481137" cy="1466850"/>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zh-CN" altLang="en-US">
              <a:latin typeface="Arial" charset="0"/>
              <a:ea typeface="宋体" pitchFamily="2" charset="-122"/>
            </a:endParaRPr>
          </a:p>
        </p:txBody>
      </p:sp>
      <p:sp>
        <p:nvSpPr>
          <p:cNvPr id="80921" name="Oval 25">
            <a:extLst>
              <a:ext uri="{FF2B5EF4-FFF2-40B4-BE49-F238E27FC236}">
                <a16:creationId xmlns:a16="http://schemas.microsoft.com/office/drawing/2014/main" id="{8841932D-72C3-4A80-8AAF-CE80F970ECEC}"/>
              </a:ext>
            </a:extLst>
          </p:cNvPr>
          <p:cNvSpPr>
            <a:spLocks noChangeArrowheads="1"/>
          </p:cNvSpPr>
          <p:nvPr/>
        </p:nvSpPr>
        <p:spPr bwMode="gray">
          <a:xfrm>
            <a:off x="3700463" y="2619375"/>
            <a:ext cx="1481137" cy="1466850"/>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eaLnBrk="1" hangingPunct="1">
              <a:defRPr/>
            </a:pPr>
            <a:endParaRPr lang="zh-CN" altLang="en-US">
              <a:latin typeface="Arial" charset="0"/>
              <a:ea typeface="宋体" pitchFamily="2" charset="-122"/>
            </a:endParaRPr>
          </a:p>
        </p:txBody>
      </p:sp>
      <p:sp>
        <p:nvSpPr>
          <p:cNvPr id="49181" name="Oval 26">
            <a:extLst>
              <a:ext uri="{FF2B5EF4-FFF2-40B4-BE49-F238E27FC236}">
                <a16:creationId xmlns:a16="http://schemas.microsoft.com/office/drawing/2014/main" id="{F73EEAE5-C369-4EE5-9B02-A231A759BEF5}"/>
              </a:ext>
            </a:extLst>
          </p:cNvPr>
          <p:cNvSpPr>
            <a:spLocks noChangeArrowheads="1"/>
          </p:cNvSpPr>
          <p:nvPr/>
        </p:nvSpPr>
        <p:spPr bwMode="gray">
          <a:xfrm>
            <a:off x="3730625" y="2659063"/>
            <a:ext cx="1333500" cy="13208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nvGrpSpPr>
          <p:cNvPr id="49182" name="Group 27">
            <a:extLst>
              <a:ext uri="{FF2B5EF4-FFF2-40B4-BE49-F238E27FC236}">
                <a16:creationId xmlns:a16="http://schemas.microsoft.com/office/drawing/2014/main" id="{4CDF0923-EE1F-487E-8061-81BD97D74270}"/>
              </a:ext>
            </a:extLst>
          </p:cNvPr>
          <p:cNvGrpSpPr>
            <a:grpSpLocks/>
          </p:cNvGrpSpPr>
          <p:nvPr/>
        </p:nvGrpSpPr>
        <p:grpSpPr bwMode="auto">
          <a:xfrm>
            <a:off x="3751263" y="2678113"/>
            <a:ext cx="1290637" cy="1277937"/>
            <a:chOff x="4166" y="1706"/>
            <a:chExt cx="1252" cy="1252"/>
          </a:xfrm>
        </p:grpSpPr>
        <p:sp>
          <p:nvSpPr>
            <p:cNvPr id="49189" name="Oval 28">
              <a:extLst>
                <a:ext uri="{FF2B5EF4-FFF2-40B4-BE49-F238E27FC236}">
                  <a16:creationId xmlns:a16="http://schemas.microsoft.com/office/drawing/2014/main" id="{592A28D7-1BDD-4C66-963A-616D63E183FF}"/>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49190" name="Oval 29">
              <a:extLst>
                <a:ext uri="{FF2B5EF4-FFF2-40B4-BE49-F238E27FC236}">
                  <a16:creationId xmlns:a16="http://schemas.microsoft.com/office/drawing/2014/main" id="{E0C417B8-D426-4EEE-A679-5E8C7B9255F7}"/>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49191" name="Oval 30">
              <a:extLst>
                <a:ext uri="{FF2B5EF4-FFF2-40B4-BE49-F238E27FC236}">
                  <a16:creationId xmlns:a16="http://schemas.microsoft.com/office/drawing/2014/main" id="{C8DC26DE-CEEE-4116-AFDC-E7929EF87E7B}"/>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49192" name="Oval 31">
              <a:extLst>
                <a:ext uri="{FF2B5EF4-FFF2-40B4-BE49-F238E27FC236}">
                  <a16:creationId xmlns:a16="http://schemas.microsoft.com/office/drawing/2014/main" id="{F5B0D25F-87BF-479C-8185-84E0B4C7D443}"/>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sp>
        <p:nvSpPr>
          <p:cNvPr id="49183" name="Text Box 32">
            <a:extLst>
              <a:ext uri="{FF2B5EF4-FFF2-40B4-BE49-F238E27FC236}">
                <a16:creationId xmlns:a16="http://schemas.microsoft.com/office/drawing/2014/main" id="{F021DADB-27D4-4A84-AFF4-A8DCC030017B}"/>
              </a:ext>
            </a:extLst>
          </p:cNvPr>
          <p:cNvSpPr txBox="1">
            <a:spLocks noChangeArrowheads="1"/>
          </p:cNvSpPr>
          <p:nvPr/>
        </p:nvSpPr>
        <p:spPr bwMode="gray">
          <a:xfrm>
            <a:off x="3841750" y="2884488"/>
            <a:ext cx="119856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a:solidFill>
                  <a:srgbClr val="000000"/>
                </a:solidFill>
                <a:latin typeface="微软雅黑" panose="020B0503020204020204" pitchFamily="34" charset="-122"/>
                <a:ea typeface="微软雅黑" panose="020B0503020204020204" pitchFamily="34" charset="-122"/>
              </a:rPr>
              <a:t>种群密度</a:t>
            </a:r>
            <a:endParaRPr lang="en-US" altLang="zh-CN">
              <a:solidFill>
                <a:srgbClr val="000000"/>
              </a:solidFill>
              <a:latin typeface="微软雅黑" panose="020B0503020204020204" pitchFamily="34" charset="-122"/>
              <a:ea typeface="微软雅黑" panose="020B0503020204020204" pitchFamily="34" charset="-122"/>
            </a:endParaRPr>
          </a:p>
        </p:txBody>
      </p:sp>
      <p:sp>
        <p:nvSpPr>
          <p:cNvPr id="49184" name="AutoShape 34">
            <a:extLst>
              <a:ext uri="{FF2B5EF4-FFF2-40B4-BE49-F238E27FC236}">
                <a16:creationId xmlns:a16="http://schemas.microsoft.com/office/drawing/2014/main" id="{19D5B1EB-4CC6-4A02-A961-29E0646F943F}"/>
              </a:ext>
            </a:extLst>
          </p:cNvPr>
          <p:cNvSpPr>
            <a:spLocks noChangeArrowheads="1"/>
          </p:cNvSpPr>
          <p:nvPr/>
        </p:nvSpPr>
        <p:spPr bwMode="gray">
          <a:xfrm>
            <a:off x="2554288" y="476250"/>
            <a:ext cx="3673475" cy="685800"/>
          </a:xfrm>
          <a:prstGeom prst="roundRect">
            <a:avLst>
              <a:gd name="adj" fmla="val 50000"/>
            </a:avLst>
          </a:prstGeom>
          <a:solidFill>
            <a:srgbClr val="C00000"/>
          </a:solidFill>
          <a:ln w="38100" algn="ctr">
            <a:solidFill>
              <a:srgbClr val="FFFFFF"/>
            </a:solidFill>
            <a:round/>
            <a:headEnd/>
            <a:tailEnd/>
          </a:ln>
          <a:effectLst>
            <a:outerShdw dist="63500" dir="3187806" algn="ctr" rotWithShape="0">
              <a:srgbClr val="001D3A"/>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endParaRPr lang="en-US" altLang="zh-CN">
              <a:solidFill>
                <a:schemeClr val="tx1"/>
              </a:solidFill>
              <a:ea typeface="楷体_GB2312" pitchFamily="49" charset="-122"/>
            </a:endParaRPr>
          </a:p>
        </p:txBody>
      </p:sp>
      <p:sp>
        <p:nvSpPr>
          <p:cNvPr id="49185" name="Text Box 35">
            <a:extLst>
              <a:ext uri="{FF2B5EF4-FFF2-40B4-BE49-F238E27FC236}">
                <a16:creationId xmlns:a16="http://schemas.microsoft.com/office/drawing/2014/main" id="{02CE3CFE-7583-41E7-8E10-67F56CD72514}"/>
              </a:ext>
            </a:extLst>
          </p:cNvPr>
          <p:cNvSpPr txBox="1">
            <a:spLocks noChangeArrowheads="1"/>
          </p:cNvSpPr>
          <p:nvPr/>
        </p:nvSpPr>
        <p:spPr bwMode="auto">
          <a:xfrm>
            <a:off x="2332038" y="2582863"/>
            <a:ext cx="11604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sz="2000" dirty="0">
                <a:solidFill>
                  <a:schemeClr val="tx1"/>
                </a:solidFill>
                <a:latin typeface="微软雅黑" panose="020B0503020204020204" pitchFamily="34" charset="-122"/>
                <a:ea typeface="微软雅黑" panose="020B0503020204020204" pitchFamily="34" charset="-122"/>
              </a:rPr>
              <a:t>预测变化方向</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49186" name="Text Box 36">
            <a:extLst>
              <a:ext uri="{FF2B5EF4-FFF2-40B4-BE49-F238E27FC236}">
                <a16:creationId xmlns:a16="http://schemas.microsoft.com/office/drawing/2014/main" id="{CF5EC757-9374-4208-9A96-09BD23998F28}"/>
              </a:ext>
            </a:extLst>
          </p:cNvPr>
          <p:cNvSpPr txBox="1">
            <a:spLocks noChangeArrowheads="1"/>
          </p:cNvSpPr>
          <p:nvPr/>
        </p:nvSpPr>
        <p:spPr bwMode="auto">
          <a:xfrm>
            <a:off x="5476875" y="2597150"/>
            <a:ext cx="10937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sz="2000" dirty="0">
                <a:solidFill>
                  <a:schemeClr val="tx1"/>
                </a:solidFill>
                <a:latin typeface="微软雅黑" panose="020B0503020204020204" pitchFamily="34" charset="-122"/>
                <a:ea typeface="微软雅黑" panose="020B0503020204020204" pitchFamily="34" charset="-122"/>
              </a:rPr>
              <a:t>影响数量变动</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49187" name="WordArt 38">
            <a:extLst>
              <a:ext uri="{FF2B5EF4-FFF2-40B4-BE49-F238E27FC236}">
                <a16:creationId xmlns:a16="http://schemas.microsoft.com/office/drawing/2014/main" id="{25DA6D27-4BAE-49F3-A188-987C629407A4}"/>
              </a:ext>
            </a:extLst>
          </p:cNvPr>
          <p:cNvSpPr>
            <a:spLocks noChangeArrowheads="1" noChangeShapeType="1" noTextEdit="1"/>
          </p:cNvSpPr>
          <p:nvPr/>
        </p:nvSpPr>
        <p:spPr bwMode="auto">
          <a:xfrm>
            <a:off x="4572000" y="1914525"/>
            <a:ext cx="1403350" cy="407988"/>
          </a:xfrm>
          <a:prstGeom prst="rect">
            <a:avLst/>
          </a:prstGeom>
        </p:spPr>
        <p:txBody>
          <a:bodyPr wrap="none" fromWordArt="1">
            <a:prstTxWarp prst="textPlain">
              <a:avLst>
                <a:gd name="adj" fmla="val 50000"/>
              </a:avLst>
            </a:prstTxWarp>
          </a:bodyPr>
          <a:lstStyle/>
          <a:p>
            <a:pPr algn="ctr"/>
            <a:r>
              <a:rPr lang="zh-CN" altLang="en-US" sz="2800" b="1" kern="10" dirty="0">
                <a:ln w="9525">
                  <a:solidFill>
                    <a:srgbClr val="660033"/>
                  </a:solidFill>
                  <a:round/>
                  <a:headEnd/>
                  <a:tailEnd/>
                </a:ln>
                <a:solidFill>
                  <a:srgbClr val="C00000"/>
                </a:solidFill>
                <a:latin typeface="微软雅黑" panose="020B0503020204020204" pitchFamily="34" charset="-122"/>
                <a:ea typeface="微软雅黑" panose="020B0503020204020204" pitchFamily="34" charset="-122"/>
              </a:rPr>
              <a:t>直接影响</a:t>
            </a:r>
          </a:p>
        </p:txBody>
      </p:sp>
      <p:sp>
        <p:nvSpPr>
          <p:cNvPr id="49188" name="WordArt 39">
            <a:extLst>
              <a:ext uri="{FF2B5EF4-FFF2-40B4-BE49-F238E27FC236}">
                <a16:creationId xmlns:a16="http://schemas.microsoft.com/office/drawing/2014/main" id="{3CB9E36A-8310-4A2C-8A26-0E5EC51CA0FE}"/>
              </a:ext>
            </a:extLst>
          </p:cNvPr>
          <p:cNvSpPr>
            <a:spLocks noChangeArrowheads="1" noChangeShapeType="1" noTextEdit="1"/>
          </p:cNvSpPr>
          <p:nvPr/>
        </p:nvSpPr>
        <p:spPr bwMode="auto">
          <a:xfrm>
            <a:off x="3500438" y="587375"/>
            <a:ext cx="1857375" cy="463550"/>
          </a:xfrm>
          <a:prstGeom prst="rect">
            <a:avLst/>
          </a:prstGeom>
        </p:spPr>
        <p:txBody>
          <a:bodyPr wrap="none" fromWordArt="1">
            <a:prstTxWarp prst="textPlain">
              <a:avLst>
                <a:gd name="adj" fmla="val 50000"/>
              </a:avLst>
            </a:prstTxWarp>
          </a:bodyPr>
          <a:lstStyle/>
          <a:p>
            <a:pPr algn="ctr"/>
            <a:r>
              <a:rPr lang="zh-CN" altLang="en-US" sz="2800" kern="10" dirty="0">
                <a:ln w="18415">
                  <a:solidFill>
                    <a:srgbClr val="FFFFFF"/>
                  </a:solidFill>
                  <a:round/>
                  <a:headEnd/>
                  <a:tailEnd/>
                </a:ln>
                <a:solidFill>
                  <a:srgbClr val="FFFFFF"/>
                </a:solidFill>
                <a:effectLst>
                  <a:outerShdw algn="tl" rotWithShape="0">
                    <a:srgbClr val="000000">
                      <a:alpha val="70000"/>
                    </a:srgbClr>
                  </a:outerShdw>
                </a:effectLst>
                <a:latin typeface="微软雅黑" panose="020B0503020204020204" pitchFamily="34" charset="-122"/>
                <a:ea typeface="微软雅黑" panose="020B0503020204020204" pitchFamily="34" charset="-122"/>
              </a:rPr>
              <a:t>种群数量</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072697F-5952-4AC9-B7C6-37016278283A}"/>
              </a:ext>
            </a:extLst>
          </p:cNvPr>
          <p:cNvSpPr txBox="1"/>
          <p:nvPr>
            <p:custDataLst>
              <p:tags r:id="rId2"/>
            </p:custDataLst>
          </p:nvPr>
        </p:nvSpPr>
        <p:spPr>
          <a:xfrm>
            <a:off x="755576" y="1206500"/>
            <a:ext cx="7315200" cy="642938"/>
          </a:xfrm>
          <a:prstGeom prst="rect">
            <a:avLst/>
          </a:prstGeom>
          <a:noFill/>
        </p:spPr>
        <p:txBody>
          <a:bodyPr vert="horz" wrap="square" rtlCol="0" anchor="ctr" anchorCtr="0">
            <a:noAutofit/>
          </a:bodyPr>
          <a:lstStyle/>
          <a:p>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 </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下列因素能引起种群密度增大的有</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6DFE8405-F47C-4BA7-ABAF-6974BE479FC1}"/>
              </a:ext>
            </a:extLst>
          </p:cNvPr>
          <p:cNvSpPr txBox="1"/>
          <p:nvPr>
            <p:custDataLst>
              <p:tags r:id="rId3"/>
            </p:custDataLst>
          </p:nvPr>
        </p:nvSpPr>
        <p:spPr>
          <a:xfrm>
            <a:off x="1364196" y="2238200"/>
            <a:ext cx="4975448"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种群中幼年个体增多　</a:t>
            </a:r>
          </a:p>
        </p:txBody>
      </p:sp>
      <p:sp>
        <p:nvSpPr>
          <p:cNvPr id="8" name="文本框 7">
            <a:extLst>
              <a:ext uri="{FF2B5EF4-FFF2-40B4-BE49-F238E27FC236}">
                <a16:creationId xmlns:a16="http://schemas.microsoft.com/office/drawing/2014/main" id="{190E61E5-7C08-4246-BDC6-E7E013D43857}"/>
              </a:ext>
            </a:extLst>
          </p:cNvPr>
          <p:cNvSpPr txBox="1"/>
          <p:nvPr>
            <p:custDataLst>
              <p:tags r:id="rId4"/>
            </p:custDataLst>
          </p:nvPr>
        </p:nvSpPr>
        <p:spPr>
          <a:xfrm>
            <a:off x="1364196" y="3002086"/>
            <a:ext cx="3207804"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种群性别比例改变　　</a:t>
            </a:r>
          </a:p>
        </p:txBody>
      </p:sp>
      <p:sp>
        <p:nvSpPr>
          <p:cNvPr id="9" name="文本框 8">
            <a:extLst>
              <a:ext uri="{FF2B5EF4-FFF2-40B4-BE49-F238E27FC236}">
                <a16:creationId xmlns:a16="http://schemas.microsoft.com/office/drawing/2014/main" id="{1AAF021A-6F1B-48F3-800F-4D4F092A27F6}"/>
              </a:ext>
            </a:extLst>
          </p:cNvPr>
          <p:cNvSpPr txBox="1"/>
          <p:nvPr>
            <p:custDataLst>
              <p:tags r:id="rId5"/>
            </p:custDataLst>
          </p:nvPr>
        </p:nvSpPr>
        <p:spPr>
          <a:xfrm>
            <a:off x="1364196" y="3797672"/>
            <a:ext cx="3351820"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环境中水热条件适宜　</a:t>
            </a:r>
          </a:p>
        </p:txBody>
      </p:sp>
      <p:sp>
        <p:nvSpPr>
          <p:cNvPr id="10" name="文本框 9">
            <a:extLst>
              <a:ext uri="{FF2B5EF4-FFF2-40B4-BE49-F238E27FC236}">
                <a16:creationId xmlns:a16="http://schemas.microsoft.com/office/drawing/2014/main" id="{FED05774-1E86-4CA8-81E9-6FE8B2047463}"/>
              </a:ext>
            </a:extLst>
          </p:cNvPr>
          <p:cNvSpPr txBox="1"/>
          <p:nvPr>
            <p:custDataLst>
              <p:tags r:id="rId6"/>
            </p:custDataLst>
          </p:nvPr>
        </p:nvSpPr>
        <p:spPr>
          <a:xfrm>
            <a:off x="1364196" y="4514254"/>
            <a:ext cx="3423828"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种群中幼年个体减少</a:t>
            </a:r>
          </a:p>
        </p:txBody>
      </p:sp>
      <p:sp>
        <p:nvSpPr>
          <p:cNvPr id="11" name="矩形 10">
            <a:extLst>
              <a:ext uri="{FF2B5EF4-FFF2-40B4-BE49-F238E27FC236}">
                <a16:creationId xmlns:a16="http://schemas.microsoft.com/office/drawing/2014/main" id="{5333219C-06C6-41FE-873D-A0DE23987EB5}"/>
              </a:ext>
            </a:extLst>
          </p:cNvPr>
          <p:cNvSpPr>
            <a:spLocks noChangeAspect="1"/>
          </p:cNvSpPr>
          <p:nvPr>
            <p:custDataLst>
              <p:tags r:id="rId7"/>
            </p:custDataLst>
          </p:nvPr>
        </p:nvSpPr>
        <p:spPr>
          <a:xfrm>
            <a:off x="649821" y="2302493"/>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409FD78A-E3F4-4368-9143-82C8CC3759D8}"/>
              </a:ext>
            </a:extLst>
          </p:cNvPr>
          <p:cNvSpPr>
            <a:spLocks noChangeAspect="1"/>
          </p:cNvSpPr>
          <p:nvPr>
            <p:custDataLst>
              <p:tags r:id="rId8"/>
            </p:custDataLst>
          </p:nvPr>
        </p:nvSpPr>
        <p:spPr>
          <a:xfrm>
            <a:off x="649821" y="3066379"/>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5E9F6C43-7C62-4C9A-AA72-D8593531A42A}"/>
              </a:ext>
            </a:extLst>
          </p:cNvPr>
          <p:cNvSpPr>
            <a:spLocks noChangeAspect="1"/>
          </p:cNvSpPr>
          <p:nvPr>
            <p:custDataLst>
              <p:tags r:id="rId9"/>
            </p:custDataLst>
          </p:nvPr>
        </p:nvSpPr>
        <p:spPr>
          <a:xfrm>
            <a:off x="649821" y="3837930"/>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A910D77F-7ED6-43D5-B495-9F68F82E7B3D}"/>
              </a:ext>
            </a:extLst>
          </p:cNvPr>
          <p:cNvSpPr>
            <a:spLocks noChangeAspect="1"/>
          </p:cNvSpPr>
          <p:nvPr>
            <p:custDataLst>
              <p:tags r:id="rId10"/>
            </p:custDataLst>
          </p:nvPr>
        </p:nvSpPr>
        <p:spPr>
          <a:xfrm>
            <a:off x="649821" y="4578547"/>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05F8E03D-26F9-4ACD-B617-C3A39F61CE48}"/>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2" name="文本框 21">
            <a:extLst>
              <a:ext uri="{FF2B5EF4-FFF2-40B4-BE49-F238E27FC236}">
                <a16:creationId xmlns:a16="http://schemas.microsoft.com/office/drawing/2014/main" id="{314194FE-CACE-4C51-B436-3A1FD5383D1A}"/>
              </a:ext>
            </a:extLst>
          </p:cNvPr>
          <p:cNvSpPr txBox="1"/>
          <p:nvPr>
            <p:custDataLst>
              <p:tags r:id="rId12"/>
            </p:custDataLst>
          </p:nvPr>
        </p:nvSpPr>
        <p:spPr>
          <a:xfrm>
            <a:off x="5796136" y="2196940"/>
            <a:ext cx="2953798"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环境中天敌增多 </a:t>
            </a:r>
          </a:p>
        </p:txBody>
      </p:sp>
      <p:sp>
        <p:nvSpPr>
          <p:cNvPr id="23" name="矩形 22">
            <a:extLst>
              <a:ext uri="{FF2B5EF4-FFF2-40B4-BE49-F238E27FC236}">
                <a16:creationId xmlns:a16="http://schemas.microsoft.com/office/drawing/2014/main" id="{2FFF6F91-FDD7-48AC-8FFB-15CEA05EDFCB}"/>
              </a:ext>
            </a:extLst>
          </p:cNvPr>
          <p:cNvSpPr>
            <a:spLocks noChangeAspect="1"/>
          </p:cNvSpPr>
          <p:nvPr>
            <p:custDataLst>
              <p:tags r:id="rId13"/>
            </p:custDataLst>
          </p:nvPr>
        </p:nvSpPr>
        <p:spPr>
          <a:xfrm>
            <a:off x="5152299" y="2249855"/>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5" name="文本框 24">
            <a:extLst>
              <a:ext uri="{FF2B5EF4-FFF2-40B4-BE49-F238E27FC236}">
                <a16:creationId xmlns:a16="http://schemas.microsoft.com/office/drawing/2014/main" id="{A46AF4A7-C766-4A21-8596-2C92C0442BA8}"/>
              </a:ext>
            </a:extLst>
          </p:cNvPr>
          <p:cNvSpPr txBox="1"/>
          <p:nvPr>
            <p:custDataLst>
              <p:tags r:id="rId14"/>
            </p:custDataLst>
          </p:nvPr>
        </p:nvSpPr>
        <p:spPr>
          <a:xfrm>
            <a:off x="5812414" y="2922398"/>
            <a:ext cx="2775756"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环境中阳光不足 </a:t>
            </a:r>
          </a:p>
        </p:txBody>
      </p:sp>
      <p:sp>
        <p:nvSpPr>
          <p:cNvPr id="26" name="矩形 25">
            <a:extLst>
              <a:ext uri="{FF2B5EF4-FFF2-40B4-BE49-F238E27FC236}">
                <a16:creationId xmlns:a16="http://schemas.microsoft.com/office/drawing/2014/main" id="{221DB05C-F093-4579-962F-A0F06F7CC6A8}"/>
              </a:ext>
            </a:extLst>
          </p:cNvPr>
          <p:cNvSpPr>
            <a:spLocks noChangeAspect="1"/>
          </p:cNvSpPr>
          <p:nvPr>
            <p:custDataLst>
              <p:tags r:id="rId15"/>
            </p:custDataLst>
          </p:nvPr>
        </p:nvSpPr>
        <p:spPr>
          <a:xfrm>
            <a:off x="5152299" y="3017017"/>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F</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 name="文本框 26">
            <a:extLst>
              <a:ext uri="{FF2B5EF4-FFF2-40B4-BE49-F238E27FC236}">
                <a16:creationId xmlns:a16="http://schemas.microsoft.com/office/drawing/2014/main" id="{DBEDC274-A9D8-41B3-A3EE-F42EB3210207}"/>
              </a:ext>
            </a:extLst>
          </p:cNvPr>
          <p:cNvSpPr txBox="1"/>
          <p:nvPr>
            <p:custDataLst>
              <p:tags r:id="rId16"/>
            </p:custDataLst>
          </p:nvPr>
        </p:nvSpPr>
        <p:spPr>
          <a:xfrm>
            <a:off x="5796136" y="3736899"/>
            <a:ext cx="2415716"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寄生生物增多</a:t>
            </a:r>
          </a:p>
        </p:txBody>
      </p:sp>
      <p:sp>
        <p:nvSpPr>
          <p:cNvPr id="28" name="矩形 27">
            <a:extLst>
              <a:ext uri="{FF2B5EF4-FFF2-40B4-BE49-F238E27FC236}">
                <a16:creationId xmlns:a16="http://schemas.microsoft.com/office/drawing/2014/main" id="{2A9E024F-AD55-42DA-B898-2CCA700AA7F0}"/>
              </a:ext>
            </a:extLst>
          </p:cNvPr>
          <p:cNvSpPr>
            <a:spLocks noChangeAspect="1"/>
          </p:cNvSpPr>
          <p:nvPr>
            <p:custDataLst>
              <p:tags r:id="rId17"/>
            </p:custDataLst>
          </p:nvPr>
        </p:nvSpPr>
        <p:spPr>
          <a:xfrm>
            <a:off x="5152299" y="3805682"/>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G</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9" name="文本框 28">
            <a:extLst>
              <a:ext uri="{FF2B5EF4-FFF2-40B4-BE49-F238E27FC236}">
                <a16:creationId xmlns:a16="http://schemas.microsoft.com/office/drawing/2014/main" id="{3747281E-A972-4818-A06A-781ABB332AB3}"/>
              </a:ext>
            </a:extLst>
          </p:cNvPr>
          <p:cNvSpPr txBox="1"/>
          <p:nvPr>
            <p:custDataLst>
              <p:tags r:id="rId18"/>
            </p:custDataLst>
          </p:nvPr>
        </p:nvSpPr>
        <p:spPr>
          <a:xfrm>
            <a:off x="5796136" y="4522475"/>
            <a:ext cx="2383160"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寄生生物减少</a:t>
            </a:r>
          </a:p>
        </p:txBody>
      </p:sp>
      <p:sp>
        <p:nvSpPr>
          <p:cNvPr id="30" name="矩形 29">
            <a:extLst>
              <a:ext uri="{FF2B5EF4-FFF2-40B4-BE49-F238E27FC236}">
                <a16:creationId xmlns:a16="http://schemas.microsoft.com/office/drawing/2014/main" id="{6FAF10A4-7B07-46AC-B98B-67FDC76EFB37}"/>
              </a:ext>
            </a:extLst>
          </p:cNvPr>
          <p:cNvSpPr>
            <a:spLocks noChangeAspect="1"/>
          </p:cNvSpPr>
          <p:nvPr>
            <p:custDataLst>
              <p:tags r:id="rId19"/>
            </p:custDataLst>
          </p:nvPr>
        </p:nvSpPr>
        <p:spPr>
          <a:xfrm>
            <a:off x="5152299" y="4578547"/>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H</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 name="灯片编号占位符 1">
            <a:extLst>
              <a:ext uri="{FF2B5EF4-FFF2-40B4-BE49-F238E27FC236}">
                <a16:creationId xmlns:a16="http://schemas.microsoft.com/office/drawing/2014/main" id="{4C03C3B7-D9EA-45E3-A5D7-5791DD9127AD}"/>
              </a:ext>
            </a:extLst>
          </p:cNvPr>
          <p:cNvSpPr>
            <a:spLocks noGrp="1"/>
          </p:cNvSpPr>
          <p:nvPr>
            <p:ph type="sldNum" sz="quarter" idx="4"/>
          </p:nvPr>
        </p:nvSpPr>
        <p:spPr/>
        <p:txBody>
          <a:bodyPr/>
          <a:lstStyle/>
          <a:p>
            <a:fld id="{93DF7D58-C163-484A-9F19-E649904DD7E3}" type="slidenum">
              <a:rPr lang="zh-CN" altLang="en-US" smtClean="0"/>
              <a:pPr/>
              <a:t>66</a:t>
            </a:fld>
            <a:endParaRPr lang="en-US" altLang="zh-CN" sz="900"/>
          </a:p>
        </p:txBody>
      </p:sp>
      <p:grpSp>
        <p:nvGrpSpPr>
          <p:cNvPr id="20" name="组合 19">
            <a:extLst>
              <a:ext uri="{FF2B5EF4-FFF2-40B4-BE49-F238E27FC236}">
                <a16:creationId xmlns:a16="http://schemas.microsoft.com/office/drawing/2014/main" id="{DD04A008-8040-4428-8393-5CDEDCB8DDCD}"/>
              </a:ext>
            </a:extLst>
          </p:cNvPr>
          <p:cNvGrpSpPr/>
          <p:nvPr>
            <p:custDataLst>
              <p:tags r:id="rId20"/>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6EC69939-E572-4DFE-86E3-4E3E1871059E}"/>
                </a:ext>
              </a:extLst>
            </p:cNvPr>
            <p:cNvSpPr/>
            <p:nvPr>
              <p:custDataLst>
                <p:tags r:id="rId22"/>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CD532AFB-4D36-4593-B23F-C74591C1D2D8}"/>
                </a:ext>
              </a:extLst>
            </p:cNvPr>
            <p:cNvSpPr/>
            <p:nvPr>
              <p:custDataLst>
                <p:tags r:id="rId23"/>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4183926D-AF66-4CBB-81A7-05C9E88065C3}"/>
                </a:ext>
              </a:extLst>
            </p:cNvPr>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9" name="TipText">
              <a:extLst>
                <a:ext uri="{FF2B5EF4-FFF2-40B4-BE49-F238E27FC236}">
                  <a16:creationId xmlns:a16="http://schemas.microsoft.com/office/drawing/2014/main" id="{B8AB1547-B4AD-480D-ABD4-71F0D04EDE73}"/>
                </a:ext>
              </a:extLst>
            </p:cNvPr>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2EB87146-BEA4-4AF8-AC02-7DFB89E00F5B}"/>
              </a:ext>
            </a:extLst>
          </p:cNvPr>
          <p:cNvPicPr>
            <a:picLocks/>
          </p:cNvPicPr>
          <p:nvPr>
            <p:custDataLst>
              <p:tags r:id="rId21"/>
            </p:custDataLst>
          </p:nvPr>
        </p:nvPicPr>
        <p:blipFill>
          <a:blip r:embed="rId2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5514752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072697F-5952-4AC9-B7C6-37016278283A}"/>
              </a:ext>
            </a:extLst>
          </p:cNvPr>
          <p:cNvSpPr txBox="1"/>
          <p:nvPr>
            <p:custDataLst>
              <p:tags r:id="rId2"/>
            </p:custDataLst>
          </p:nvPr>
        </p:nvSpPr>
        <p:spPr>
          <a:xfrm>
            <a:off x="755576" y="1206500"/>
            <a:ext cx="7315200" cy="642938"/>
          </a:xfrm>
          <a:prstGeom prst="rect">
            <a:avLst/>
          </a:prstGeom>
          <a:noFill/>
        </p:spPr>
        <p:txBody>
          <a:bodyPr vert="horz" wrap="square" rtlCol="0" anchor="ctr" anchorCtr="0">
            <a:noAutofit/>
          </a:bodyPr>
          <a:lstStyle/>
          <a:p>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下列各项属于种群的有</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6DFE8405-F47C-4BA7-ABAF-6974BE479FC1}"/>
              </a:ext>
            </a:extLst>
          </p:cNvPr>
          <p:cNvSpPr txBox="1"/>
          <p:nvPr>
            <p:custDataLst>
              <p:tags r:id="rId3"/>
            </p:custDataLst>
          </p:nvPr>
        </p:nvSpPr>
        <p:spPr>
          <a:xfrm>
            <a:off x="1206500" y="1999457"/>
            <a:ext cx="3806838"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一片农田中的全部水稻　　</a:t>
            </a:r>
          </a:p>
        </p:txBody>
      </p:sp>
      <p:sp>
        <p:nvSpPr>
          <p:cNvPr id="8" name="文本框 7">
            <a:extLst>
              <a:ext uri="{FF2B5EF4-FFF2-40B4-BE49-F238E27FC236}">
                <a16:creationId xmlns:a16="http://schemas.microsoft.com/office/drawing/2014/main" id="{190E61E5-7C08-4246-BDC6-E7E013D43857}"/>
              </a:ext>
            </a:extLst>
          </p:cNvPr>
          <p:cNvSpPr txBox="1"/>
          <p:nvPr>
            <p:custDataLst>
              <p:tags r:id="rId4"/>
            </p:custDataLst>
          </p:nvPr>
        </p:nvSpPr>
        <p:spPr>
          <a:xfrm>
            <a:off x="1256184" y="2706688"/>
            <a:ext cx="3603848"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一片森林中的全部蕨类</a:t>
            </a:r>
          </a:p>
        </p:txBody>
      </p:sp>
      <p:sp>
        <p:nvSpPr>
          <p:cNvPr id="9" name="文本框 8">
            <a:extLst>
              <a:ext uri="{FF2B5EF4-FFF2-40B4-BE49-F238E27FC236}">
                <a16:creationId xmlns:a16="http://schemas.microsoft.com/office/drawing/2014/main" id="{1AAF021A-6F1B-48F3-800F-4D4F092A27F6}"/>
              </a:ext>
            </a:extLst>
          </p:cNvPr>
          <p:cNvSpPr txBox="1"/>
          <p:nvPr>
            <p:custDataLst>
              <p:tags r:id="rId5"/>
            </p:custDataLst>
          </p:nvPr>
        </p:nvSpPr>
        <p:spPr>
          <a:xfrm>
            <a:off x="1292188" y="3536156"/>
            <a:ext cx="3351820"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一口池塘中全部鲫鱼</a:t>
            </a:r>
          </a:p>
        </p:txBody>
      </p:sp>
      <p:sp>
        <p:nvSpPr>
          <p:cNvPr id="10" name="文本框 9">
            <a:extLst>
              <a:ext uri="{FF2B5EF4-FFF2-40B4-BE49-F238E27FC236}">
                <a16:creationId xmlns:a16="http://schemas.microsoft.com/office/drawing/2014/main" id="{FED05774-1E86-4CA8-81E9-6FE8B2047463}"/>
              </a:ext>
            </a:extLst>
          </p:cNvPr>
          <p:cNvSpPr txBox="1"/>
          <p:nvPr>
            <p:custDataLst>
              <p:tags r:id="rId6"/>
            </p:custDataLst>
          </p:nvPr>
        </p:nvSpPr>
        <p:spPr>
          <a:xfrm>
            <a:off x="1256184" y="4187743"/>
            <a:ext cx="3603848" cy="642938"/>
          </a:xfrm>
          <a:prstGeom prst="rect">
            <a:avLst/>
          </a:prstGeom>
          <a:noFill/>
        </p:spPr>
        <p:txBody>
          <a:bodyPr vert="horz" rtlCol="0" anchor="ctr" anchorCtr="0">
            <a:noAutofit/>
          </a:bodyPr>
          <a:lstStyle/>
          <a:p>
            <a:r>
              <a:rPr lang="zh-CN" altLang="en-US" sz="260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一个院子里的全部葡萄　　</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5333219C-06C6-41FE-873D-A0DE23987EB5}"/>
              </a:ext>
            </a:extLst>
          </p:cNvPr>
          <p:cNvSpPr>
            <a:spLocks noChangeAspect="1"/>
          </p:cNvSpPr>
          <p:nvPr>
            <p:custDataLst>
              <p:tags r:id="rId7"/>
            </p:custDataLst>
          </p:nvPr>
        </p:nvSpPr>
        <p:spPr>
          <a:xfrm>
            <a:off x="649821" y="2057399"/>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409FD78A-E3F4-4368-9143-82C8CC3759D8}"/>
              </a:ext>
            </a:extLst>
          </p:cNvPr>
          <p:cNvSpPr>
            <a:spLocks noChangeAspect="1"/>
          </p:cNvSpPr>
          <p:nvPr>
            <p:custDataLst>
              <p:tags r:id="rId8"/>
            </p:custDataLst>
          </p:nvPr>
        </p:nvSpPr>
        <p:spPr>
          <a:xfrm>
            <a:off x="643034" y="2771378"/>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5E9F6C43-7C62-4C9A-AA72-D8593531A42A}"/>
              </a:ext>
            </a:extLst>
          </p:cNvPr>
          <p:cNvSpPr>
            <a:spLocks noChangeAspect="1"/>
          </p:cNvSpPr>
          <p:nvPr>
            <p:custDataLst>
              <p:tags r:id="rId9"/>
            </p:custDataLst>
          </p:nvPr>
        </p:nvSpPr>
        <p:spPr>
          <a:xfrm>
            <a:off x="649821" y="35361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A910D77F-7ED6-43D5-B495-9F68F82E7B3D}"/>
              </a:ext>
            </a:extLst>
          </p:cNvPr>
          <p:cNvSpPr>
            <a:spLocks noChangeAspect="1"/>
          </p:cNvSpPr>
          <p:nvPr>
            <p:custDataLst>
              <p:tags r:id="rId10"/>
            </p:custDataLst>
          </p:nvPr>
        </p:nvSpPr>
        <p:spPr>
          <a:xfrm>
            <a:off x="649821" y="4212807"/>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05F8E03D-26F9-4ACD-B617-C3A39F61CE48}"/>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2" name="文本框 21">
            <a:extLst>
              <a:ext uri="{FF2B5EF4-FFF2-40B4-BE49-F238E27FC236}">
                <a16:creationId xmlns:a16="http://schemas.microsoft.com/office/drawing/2014/main" id="{314194FE-CACE-4C51-B436-3A1FD5383D1A}"/>
              </a:ext>
            </a:extLst>
          </p:cNvPr>
          <p:cNvSpPr txBox="1"/>
          <p:nvPr>
            <p:custDataLst>
              <p:tags r:id="rId12"/>
            </p:custDataLst>
          </p:nvPr>
        </p:nvSpPr>
        <p:spPr>
          <a:xfrm>
            <a:off x="1263044" y="4907757"/>
            <a:ext cx="3524980" cy="642938"/>
          </a:xfrm>
          <a:prstGeom prst="rect">
            <a:avLst/>
          </a:prstGeom>
          <a:noFill/>
        </p:spPr>
        <p:txBody>
          <a:bodyPr vert="horz" rtlCol="0" anchor="ctr" anchorCtr="0">
            <a:noAutofit/>
          </a:bodyPr>
          <a:lstStyle/>
          <a:p>
            <a:r>
              <a:rPr lang="zh-CN" altLang="en-US" sz="260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一片森林中的全部蛇</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 name="矩形 22">
            <a:extLst>
              <a:ext uri="{FF2B5EF4-FFF2-40B4-BE49-F238E27FC236}">
                <a16:creationId xmlns:a16="http://schemas.microsoft.com/office/drawing/2014/main" id="{2FFF6F91-FDD7-48AC-8FFB-15CEA05EDFCB}"/>
              </a:ext>
            </a:extLst>
          </p:cNvPr>
          <p:cNvSpPr>
            <a:spLocks noChangeAspect="1"/>
          </p:cNvSpPr>
          <p:nvPr>
            <p:custDataLst>
              <p:tags r:id="rId13"/>
            </p:custDataLst>
          </p:nvPr>
        </p:nvSpPr>
        <p:spPr>
          <a:xfrm>
            <a:off x="643034" y="4972051"/>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5" name="文本框 24">
            <a:extLst>
              <a:ext uri="{FF2B5EF4-FFF2-40B4-BE49-F238E27FC236}">
                <a16:creationId xmlns:a16="http://schemas.microsoft.com/office/drawing/2014/main" id="{A46AF4A7-C766-4A21-8596-2C92C0442BA8}"/>
              </a:ext>
            </a:extLst>
          </p:cNvPr>
          <p:cNvSpPr txBox="1"/>
          <p:nvPr>
            <p:custDataLst>
              <p:tags r:id="rId14"/>
            </p:custDataLst>
          </p:nvPr>
        </p:nvSpPr>
        <p:spPr>
          <a:xfrm>
            <a:off x="5796136" y="1967705"/>
            <a:ext cx="3528392"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一个农民种的全部水稻</a:t>
            </a:r>
          </a:p>
        </p:txBody>
      </p:sp>
      <p:sp>
        <p:nvSpPr>
          <p:cNvPr id="26" name="矩形 25">
            <a:extLst>
              <a:ext uri="{FF2B5EF4-FFF2-40B4-BE49-F238E27FC236}">
                <a16:creationId xmlns:a16="http://schemas.microsoft.com/office/drawing/2014/main" id="{221DB05C-F093-4579-962F-A0F06F7CC6A8}"/>
              </a:ext>
            </a:extLst>
          </p:cNvPr>
          <p:cNvSpPr>
            <a:spLocks noChangeAspect="1"/>
          </p:cNvSpPr>
          <p:nvPr>
            <p:custDataLst>
              <p:tags r:id="rId15"/>
            </p:custDataLst>
          </p:nvPr>
        </p:nvSpPr>
        <p:spPr>
          <a:xfrm>
            <a:off x="5147562" y="2057399"/>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F</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 name="文本框 26">
            <a:extLst>
              <a:ext uri="{FF2B5EF4-FFF2-40B4-BE49-F238E27FC236}">
                <a16:creationId xmlns:a16="http://schemas.microsoft.com/office/drawing/2014/main" id="{DBEDC274-A9D8-41B3-A3EE-F42EB3210207}"/>
              </a:ext>
            </a:extLst>
          </p:cNvPr>
          <p:cNvSpPr txBox="1"/>
          <p:nvPr>
            <p:custDataLst>
              <p:tags r:id="rId16"/>
            </p:custDataLst>
          </p:nvPr>
        </p:nvSpPr>
        <p:spPr>
          <a:xfrm>
            <a:off x="5796136" y="2698039"/>
            <a:ext cx="2415716"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一窝蚂蚁</a:t>
            </a:r>
          </a:p>
        </p:txBody>
      </p:sp>
      <p:sp>
        <p:nvSpPr>
          <p:cNvPr id="28" name="矩形 27">
            <a:extLst>
              <a:ext uri="{FF2B5EF4-FFF2-40B4-BE49-F238E27FC236}">
                <a16:creationId xmlns:a16="http://schemas.microsoft.com/office/drawing/2014/main" id="{2A9E024F-AD55-42DA-B898-2CCA700AA7F0}"/>
              </a:ext>
            </a:extLst>
          </p:cNvPr>
          <p:cNvSpPr>
            <a:spLocks noChangeAspect="1"/>
          </p:cNvSpPr>
          <p:nvPr>
            <p:custDataLst>
              <p:tags r:id="rId17"/>
            </p:custDataLst>
          </p:nvPr>
        </p:nvSpPr>
        <p:spPr>
          <a:xfrm>
            <a:off x="5154131" y="2771378"/>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G</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9" name="文本框 28">
            <a:extLst>
              <a:ext uri="{FF2B5EF4-FFF2-40B4-BE49-F238E27FC236}">
                <a16:creationId xmlns:a16="http://schemas.microsoft.com/office/drawing/2014/main" id="{3747281E-A972-4818-A06A-781ABB332AB3}"/>
              </a:ext>
            </a:extLst>
          </p:cNvPr>
          <p:cNvSpPr txBox="1"/>
          <p:nvPr>
            <p:custDataLst>
              <p:tags r:id="rId18"/>
            </p:custDataLst>
          </p:nvPr>
        </p:nvSpPr>
        <p:spPr>
          <a:xfrm>
            <a:off x="5833519" y="3425019"/>
            <a:ext cx="2383160"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一个狼群</a:t>
            </a:r>
          </a:p>
        </p:txBody>
      </p:sp>
      <p:sp>
        <p:nvSpPr>
          <p:cNvPr id="30" name="矩形 29">
            <a:extLst>
              <a:ext uri="{FF2B5EF4-FFF2-40B4-BE49-F238E27FC236}">
                <a16:creationId xmlns:a16="http://schemas.microsoft.com/office/drawing/2014/main" id="{6FAF10A4-7B07-46AC-B98B-67FDC76EFB37}"/>
              </a:ext>
            </a:extLst>
          </p:cNvPr>
          <p:cNvSpPr>
            <a:spLocks noChangeAspect="1"/>
          </p:cNvSpPr>
          <p:nvPr>
            <p:custDataLst>
              <p:tags r:id="rId19"/>
            </p:custDataLst>
          </p:nvPr>
        </p:nvSpPr>
        <p:spPr>
          <a:xfrm>
            <a:off x="5154131" y="3521868"/>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H</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 name="文本框 1">
            <a:extLst>
              <a:ext uri="{FF2B5EF4-FFF2-40B4-BE49-F238E27FC236}">
                <a16:creationId xmlns:a16="http://schemas.microsoft.com/office/drawing/2014/main" id="{8F188396-334D-428E-A9AE-D35AFAA08FDF}"/>
              </a:ext>
            </a:extLst>
          </p:cNvPr>
          <p:cNvSpPr txBox="1"/>
          <p:nvPr>
            <p:custDataLst>
              <p:tags r:id="rId20"/>
            </p:custDataLst>
          </p:nvPr>
        </p:nvSpPr>
        <p:spPr>
          <a:xfrm>
            <a:off x="5833518" y="4125119"/>
            <a:ext cx="3183481"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一片草原上全部老鼠</a:t>
            </a:r>
          </a:p>
        </p:txBody>
      </p:sp>
      <p:sp>
        <p:nvSpPr>
          <p:cNvPr id="3" name="矩形 2">
            <a:extLst>
              <a:ext uri="{FF2B5EF4-FFF2-40B4-BE49-F238E27FC236}">
                <a16:creationId xmlns:a16="http://schemas.microsoft.com/office/drawing/2014/main" id="{2A80862D-E067-47E9-9921-CE412EB63AB3}"/>
              </a:ext>
            </a:extLst>
          </p:cNvPr>
          <p:cNvSpPr>
            <a:spLocks noChangeAspect="1"/>
          </p:cNvSpPr>
          <p:nvPr>
            <p:custDataLst>
              <p:tags r:id="rId21"/>
            </p:custDataLst>
          </p:nvPr>
        </p:nvSpPr>
        <p:spPr>
          <a:xfrm>
            <a:off x="5154131" y="420190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I</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灯片编号占位符 3">
            <a:extLst>
              <a:ext uri="{FF2B5EF4-FFF2-40B4-BE49-F238E27FC236}">
                <a16:creationId xmlns:a16="http://schemas.microsoft.com/office/drawing/2014/main" id="{95639418-69AE-4847-B837-FF9CB623C726}"/>
              </a:ext>
            </a:extLst>
          </p:cNvPr>
          <p:cNvSpPr>
            <a:spLocks noGrp="1"/>
          </p:cNvSpPr>
          <p:nvPr>
            <p:ph type="sldNum" sz="quarter" idx="4"/>
          </p:nvPr>
        </p:nvSpPr>
        <p:spPr/>
        <p:txBody>
          <a:bodyPr/>
          <a:lstStyle/>
          <a:p>
            <a:fld id="{93DF7D58-C163-484A-9F19-E649904DD7E3}" type="slidenum">
              <a:rPr lang="zh-CN" altLang="en-US" smtClean="0"/>
              <a:pPr/>
              <a:t>67</a:t>
            </a:fld>
            <a:endParaRPr lang="en-US" altLang="zh-CN" sz="900"/>
          </a:p>
        </p:txBody>
      </p:sp>
      <p:grpSp>
        <p:nvGrpSpPr>
          <p:cNvPr id="20" name="组合 19">
            <a:extLst>
              <a:ext uri="{FF2B5EF4-FFF2-40B4-BE49-F238E27FC236}">
                <a16:creationId xmlns:a16="http://schemas.microsoft.com/office/drawing/2014/main" id="{DD04A008-8040-4428-8393-5CDEDCB8DDCD}"/>
              </a:ext>
            </a:extLst>
          </p:cNvPr>
          <p:cNvGrpSpPr/>
          <p:nvPr>
            <p:custDataLst>
              <p:tags r:id="rId22"/>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6EC69939-E572-4DFE-86E3-4E3E1871059E}"/>
                </a:ext>
              </a:extLst>
            </p:cNvPr>
            <p:cNvSpPr/>
            <p:nvPr>
              <p:custDataLst>
                <p:tags r:id="rId2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CD532AFB-4D36-4593-B23F-C74591C1D2D8}"/>
                </a:ext>
              </a:extLst>
            </p:cNvPr>
            <p:cNvSpPr/>
            <p:nvPr>
              <p:custDataLst>
                <p:tags r:id="rId2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4183926D-AF66-4CBB-81A7-05C9E88065C3}"/>
                </a:ext>
              </a:extLst>
            </p:cNvPr>
            <p:cNvSpPr txBox="1"/>
            <p:nvPr>
              <p:custDataLst>
                <p:tags r:id="rId2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9" name="TipText">
              <a:extLst>
                <a:ext uri="{FF2B5EF4-FFF2-40B4-BE49-F238E27FC236}">
                  <a16:creationId xmlns:a16="http://schemas.microsoft.com/office/drawing/2014/main" id="{B8AB1547-B4AD-480D-ABD4-71F0D04EDE73}"/>
                </a:ext>
              </a:extLst>
            </p:cNvPr>
            <p:cNvSpPr txBox="1"/>
            <p:nvPr>
              <p:custDataLst>
                <p:tags r:id="rId2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2EB87146-BEA4-4AF8-AC02-7DFB89E00F5B}"/>
              </a:ext>
            </a:extLst>
          </p:cNvPr>
          <p:cNvPicPr>
            <a:picLocks/>
          </p:cNvPicPr>
          <p:nvPr>
            <p:custDataLst>
              <p:tags r:id="rId23"/>
            </p:custDataLst>
          </p:nvPr>
        </p:nvPicPr>
        <p:blipFill>
          <a:blip r:embed="rId2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2786166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31531DA-4AB6-47E2-BFA5-1D1E8DD10C71}"/>
              </a:ext>
            </a:extLst>
          </p:cNvPr>
          <p:cNvSpPr txBox="1"/>
          <p:nvPr>
            <p:custDataLst>
              <p:tags r:id="rId2"/>
            </p:custDataLst>
          </p:nvPr>
        </p:nvSpPr>
        <p:spPr>
          <a:xfrm>
            <a:off x="683568" y="1133895"/>
            <a:ext cx="7315200" cy="1142365"/>
          </a:xfrm>
          <a:prstGeom prst="rect">
            <a:avLst/>
          </a:prstGeom>
          <a:noFill/>
        </p:spPr>
        <p:txBody>
          <a:bodyPr vert="horz" wrap="square" rtlCol="0" anchor="ctr" anchorCtr="0">
            <a:noAutofit/>
          </a:bodyPr>
          <a:lstStyle/>
          <a:p>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 </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下列选项中，不属于对种群数量特征描述的是</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C5B415CF-ECC9-4DF9-ADC3-FFCCF2735976}"/>
              </a:ext>
            </a:extLst>
          </p:cNvPr>
          <p:cNvSpPr txBox="1"/>
          <p:nvPr>
            <p:custDataLst>
              <p:tags r:id="rId3"/>
            </p:custDataLst>
          </p:nvPr>
        </p:nvSpPr>
        <p:spPr>
          <a:xfrm>
            <a:off x="1997810" y="2348880"/>
            <a:ext cx="6400800"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我国的人口将逐渐步人老龄化阶段</a:t>
            </a:r>
          </a:p>
        </p:txBody>
      </p:sp>
      <p:sp>
        <p:nvSpPr>
          <p:cNvPr id="6" name="文本框 5">
            <a:extLst>
              <a:ext uri="{FF2B5EF4-FFF2-40B4-BE49-F238E27FC236}">
                <a16:creationId xmlns:a16="http://schemas.microsoft.com/office/drawing/2014/main" id="{EE4B6E71-8D71-431E-AAA1-F383A8EACE95}"/>
              </a:ext>
            </a:extLst>
          </p:cNvPr>
          <p:cNvSpPr txBox="1"/>
          <p:nvPr>
            <p:custDataLst>
              <p:tags r:id="rId4"/>
            </p:custDataLst>
          </p:nvPr>
        </p:nvSpPr>
        <p:spPr>
          <a:xfrm>
            <a:off x="1997810" y="3206130"/>
            <a:ext cx="6400800" cy="642938"/>
          </a:xfrm>
          <a:prstGeom prst="rect">
            <a:avLst/>
          </a:prstGeom>
          <a:noFill/>
        </p:spPr>
        <p:txBody>
          <a:bodyPr vert="horz" rtlCol="0" anchor="ctr" anchorCtr="0">
            <a:noAutofit/>
          </a:bodyPr>
          <a:lstStyle/>
          <a:p>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2003</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年，广东省人口的出生率为</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1.329%</a:t>
            </a:r>
          </a:p>
        </p:txBody>
      </p:sp>
      <p:sp>
        <p:nvSpPr>
          <p:cNvPr id="7" name="文本框 6">
            <a:extLst>
              <a:ext uri="{FF2B5EF4-FFF2-40B4-BE49-F238E27FC236}">
                <a16:creationId xmlns:a16="http://schemas.microsoft.com/office/drawing/2014/main" id="{D236C10E-9218-467F-9001-23D3447DC51F}"/>
              </a:ext>
            </a:extLst>
          </p:cNvPr>
          <p:cNvSpPr txBox="1"/>
          <p:nvPr>
            <p:custDataLst>
              <p:tags r:id="rId5"/>
            </p:custDataLst>
          </p:nvPr>
        </p:nvSpPr>
        <p:spPr>
          <a:xfrm>
            <a:off x="1997810" y="4063380"/>
            <a:ext cx="7188200"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橡树种子散布能力差，常在母株附近形成集群</a:t>
            </a:r>
          </a:p>
        </p:txBody>
      </p:sp>
      <p:sp>
        <p:nvSpPr>
          <p:cNvPr id="8" name="文本框 7">
            <a:extLst>
              <a:ext uri="{FF2B5EF4-FFF2-40B4-BE49-F238E27FC236}">
                <a16:creationId xmlns:a16="http://schemas.microsoft.com/office/drawing/2014/main" id="{11ECCE13-E7FB-4606-9D77-8F87B7A2313F}"/>
              </a:ext>
            </a:extLst>
          </p:cNvPr>
          <p:cNvSpPr txBox="1"/>
          <p:nvPr>
            <p:custDataLst>
              <p:tags r:id="rId6"/>
            </p:custDataLst>
          </p:nvPr>
        </p:nvSpPr>
        <p:spPr>
          <a:xfrm>
            <a:off x="1997810" y="4920630"/>
            <a:ext cx="6400800"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由于微甘菊人侵，松树种群死亡率较高</a:t>
            </a:r>
          </a:p>
        </p:txBody>
      </p:sp>
      <p:sp>
        <p:nvSpPr>
          <p:cNvPr id="9" name="椭圆 8">
            <a:extLst>
              <a:ext uri="{FF2B5EF4-FFF2-40B4-BE49-F238E27FC236}">
                <a16:creationId xmlns:a16="http://schemas.microsoft.com/office/drawing/2014/main" id="{AB4B7575-D414-4D24-8F8A-D7BFDB0A3399}"/>
              </a:ext>
            </a:extLst>
          </p:cNvPr>
          <p:cNvSpPr>
            <a:spLocks noChangeAspect="1"/>
          </p:cNvSpPr>
          <p:nvPr>
            <p:custDataLst>
              <p:tags r:id="rId7"/>
            </p:custDataLst>
          </p:nvPr>
        </p:nvSpPr>
        <p:spPr>
          <a:xfrm>
            <a:off x="1283435" y="241317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B7F5ABA2-F192-4A24-904D-AC7C15D90CF3}"/>
              </a:ext>
            </a:extLst>
          </p:cNvPr>
          <p:cNvSpPr>
            <a:spLocks noChangeAspect="1"/>
          </p:cNvSpPr>
          <p:nvPr>
            <p:custDataLst>
              <p:tags r:id="rId8"/>
            </p:custDataLst>
          </p:nvPr>
        </p:nvSpPr>
        <p:spPr>
          <a:xfrm>
            <a:off x="1283435" y="327042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5F8AC1A4-908A-4E9C-9B1C-F917752A9C1C}"/>
              </a:ext>
            </a:extLst>
          </p:cNvPr>
          <p:cNvSpPr>
            <a:spLocks noChangeAspect="1"/>
          </p:cNvSpPr>
          <p:nvPr>
            <p:custDataLst>
              <p:tags r:id="rId9"/>
            </p:custDataLst>
          </p:nvPr>
        </p:nvSpPr>
        <p:spPr>
          <a:xfrm>
            <a:off x="1283435" y="4127673"/>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644F2036-582A-43B3-A6D6-A119DCF6BDA0}"/>
              </a:ext>
            </a:extLst>
          </p:cNvPr>
          <p:cNvSpPr>
            <a:spLocks noChangeAspect="1"/>
          </p:cNvSpPr>
          <p:nvPr>
            <p:custDataLst>
              <p:tags r:id="rId10"/>
            </p:custDataLst>
          </p:nvPr>
        </p:nvSpPr>
        <p:spPr>
          <a:xfrm>
            <a:off x="1283435" y="498492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54372729-7473-46E1-B4DE-E63FDABC7455}"/>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 name="灯片编号占位符 1">
            <a:extLst>
              <a:ext uri="{FF2B5EF4-FFF2-40B4-BE49-F238E27FC236}">
                <a16:creationId xmlns:a16="http://schemas.microsoft.com/office/drawing/2014/main" id="{7EF71497-A9AF-46A4-822A-B790F281C167}"/>
              </a:ext>
            </a:extLst>
          </p:cNvPr>
          <p:cNvSpPr>
            <a:spLocks noGrp="1"/>
          </p:cNvSpPr>
          <p:nvPr>
            <p:ph type="sldNum" sz="quarter" idx="4"/>
          </p:nvPr>
        </p:nvSpPr>
        <p:spPr/>
        <p:txBody>
          <a:bodyPr/>
          <a:lstStyle/>
          <a:p>
            <a:fld id="{93DF7D58-C163-484A-9F19-E649904DD7E3}" type="slidenum">
              <a:rPr lang="zh-CN" altLang="en-US" smtClean="0"/>
              <a:pPr/>
              <a:t>68</a:t>
            </a:fld>
            <a:endParaRPr lang="en-US" altLang="zh-CN" sz="900"/>
          </a:p>
        </p:txBody>
      </p:sp>
      <p:grpSp>
        <p:nvGrpSpPr>
          <p:cNvPr id="18" name="组合 17">
            <a:extLst>
              <a:ext uri="{FF2B5EF4-FFF2-40B4-BE49-F238E27FC236}">
                <a16:creationId xmlns:a16="http://schemas.microsoft.com/office/drawing/2014/main" id="{47F43DE6-D3AB-4B3F-BB49-AB897EF3B0B9}"/>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9AF89BD7-167B-466D-97C2-E22C5438108E}"/>
                </a:ext>
              </a:extLst>
            </p:cNvPr>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F1C6ACBD-17E7-41EB-93D5-D98501254588}"/>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31B9DBC6-D7C3-4FDF-9CD8-268E0D78CFD7}"/>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814E48C5-D252-4974-943A-A977CC3583F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64E9E2DD-B4D2-4076-A496-EC9C0EBBA42A}"/>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4177488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7742AC4-4E68-47D9-AA84-608024613659}"/>
              </a:ext>
            </a:extLst>
          </p:cNvPr>
          <p:cNvSpPr txBox="1"/>
          <p:nvPr>
            <p:custDataLst>
              <p:tags r:id="rId2"/>
            </p:custDataLst>
          </p:nvPr>
        </p:nvSpPr>
        <p:spPr>
          <a:xfrm>
            <a:off x="683568" y="1142107"/>
            <a:ext cx="7315200" cy="1365349"/>
          </a:xfrm>
          <a:prstGeom prst="rect">
            <a:avLst/>
          </a:prstGeom>
          <a:noFill/>
        </p:spPr>
        <p:txBody>
          <a:bodyPr vert="horz" wrap="square" rtlCol="0" anchor="ctr" anchorCtr="0">
            <a:noAutofit/>
          </a:bodyPr>
          <a:lstStyle/>
          <a:p>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 </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海洋渔业生产中，合理使用网眼尺寸较大的网具进行捕捞，有利于资源的可持续利用。下列不正确的解释是</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A5729403-A008-48D7-B757-FBC6DC38FB18}"/>
              </a:ext>
            </a:extLst>
          </p:cNvPr>
          <p:cNvSpPr txBox="1"/>
          <p:nvPr>
            <p:custDataLst>
              <p:tags r:id="rId3"/>
            </p:custDataLst>
          </p:nvPr>
        </p:nvSpPr>
        <p:spPr>
          <a:xfrm>
            <a:off x="1828800" y="2786063"/>
            <a:ext cx="7188200"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更多幼小的个体逃脱，得到生长和繁殖的机会 </a:t>
            </a:r>
          </a:p>
        </p:txBody>
      </p:sp>
      <p:sp>
        <p:nvSpPr>
          <p:cNvPr id="6" name="文本框 5">
            <a:extLst>
              <a:ext uri="{FF2B5EF4-FFF2-40B4-BE49-F238E27FC236}">
                <a16:creationId xmlns:a16="http://schemas.microsoft.com/office/drawing/2014/main" id="{D8B77F49-5783-449D-892D-726CE4C47447}"/>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减少捕捞强度，保持足够的种群基数</a:t>
            </a:r>
          </a:p>
        </p:txBody>
      </p:sp>
      <p:sp>
        <p:nvSpPr>
          <p:cNvPr id="7" name="文本框 6">
            <a:extLst>
              <a:ext uri="{FF2B5EF4-FFF2-40B4-BE49-F238E27FC236}">
                <a16:creationId xmlns:a16="http://schemas.microsoft.com/office/drawing/2014/main" id="{0A245C56-6DC2-4495-B3F6-625873A51161}"/>
              </a:ext>
            </a:extLst>
          </p:cNvPr>
          <p:cNvSpPr txBox="1"/>
          <p:nvPr>
            <p:custDataLst>
              <p:tags r:id="rId5"/>
            </p:custDataLst>
          </p:nvPr>
        </p:nvSpPr>
        <p:spPr>
          <a:xfrm>
            <a:off x="1828800" y="4500563"/>
            <a:ext cx="6919664"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维持良好的年龄结构，有利于种群数量的恢复 </a:t>
            </a:r>
          </a:p>
        </p:txBody>
      </p:sp>
      <p:sp>
        <p:nvSpPr>
          <p:cNvPr id="8" name="文本框 7">
            <a:extLst>
              <a:ext uri="{FF2B5EF4-FFF2-40B4-BE49-F238E27FC236}">
                <a16:creationId xmlns:a16="http://schemas.microsoft.com/office/drawing/2014/main" id="{5A010C07-24F0-4B0F-A534-7EED0E116512}"/>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改变性别比例，提高种群出生率</a:t>
            </a:r>
          </a:p>
        </p:txBody>
      </p:sp>
      <p:sp>
        <p:nvSpPr>
          <p:cNvPr id="9" name="椭圆 8">
            <a:extLst>
              <a:ext uri="{FF2B5EF4-FFF2-40B4-BE49-F238E27FC236}">
                <a16:creationId xmlns:a16="http://schemas.microsoft.com/office/drawing/2014/main" id="{367DE120-0C16-4F7E-90A8-756EC21699D1}"/>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0D3ADE13-193A-490E-AE0D-330364424B70}"/>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3E0CC06F-323D-4CBC-917C-97DD8A2F8640}"/>
              </a:ext>
            </a:extLst>
          </p:cNvPr>
          <p:cNvSpPr>
            <a:spLocks noChangeAspect="1"/>
          </p:cNvSpPr>
          <p:nvPr>
            <p:custDataLst>
              <p:tags r:id="rId9"/>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E30BA5A-D855-4E40-ADD9-769D9089BC0D}"/>
              </a:ext>
            </a:extLst>
          </p:cNvPr>
          <p:cNvSpPr>
            <a:spLocks noChangeAspect="1"/>
          </p:cNvSpPr>
          <p:nvPr>
            <p:custDataLst>
              <p:tags r:id="rId10"/>
            </p:custDataLst>
          </p:nvPr>
        </p:nvSpPr>
        <p:spPr>
          <a:xfrm>
            <a:off x="11144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b="1">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D61A3BAB-2ECE-4F37-8E99-A083B8AD4FB9}"/>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 name="灯片编号占位符 1">
            <a:extLst>
              <a:ext uri="{FF2B5EF4-FFF2-40B4-BE49-F238E27FC236}">
                <a16:creationId xmlns:a16="http://schemas.microsoft.com/office/drawing/2014/main" id="{874B7093-3CBC-4FA4-A467-9B57B5FCE2A7}"/>
              </a:ext>
            </a:extLst>
          </p:cNvPr>
          <p:cNvSpPr>
            <a:spLocks noGrp="1"/>
          </p:cNvSpPr>
          <p:nvPr>
            <p:ph type="sldNum" sz="quarter" idx="4"/>
          </p:nvPr>
        </p:nvSpPr>
        <p:spPr/>
        <p:txBody>
          <a:bodyPr/>
          <a:lstStyle/>
          <a:p>
            <a:fld id="{93DF7D58-C163-484A-9F19-E649904DD7E3}" type="slidenum">
              <a:rPr lang="zh-CN" altLang="en-US" smtClean="0"/>
              <a:pPr/>
              <a:t>69</a:t>
            </a:fld>
            <a:endParaRPr lang="en-US" altLang="zh-CN" sz="900"/>
          </a:p>
        </p:txBody>
      </p:sp>
      <p:grpSp>
        <p:nvGrpSpPr>
          <p:cNvPr id="18" name="组合 17">
            <a:extLst>
              <a:ext uri="{FF2B5EF4-FFF2-40B4-BE49-F238E27FC236}">
                <a16:creationId xmlns:a16="http://schemas.microsoft.com/office/drawing/2014/main" id="{76561657-D745-4AAC-8CC9-FBBF9CCF3E40}"/>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EE840D92-E106-4007-BE43-D16273D3FD77}"/>
                </a:ext>
              </a:extLst>
            </p:cNvPr>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52A77EC9-F87A-478C-BFDD-8FA83AB0852F}"/>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0734ED2D-3F0A-4EF8-9576-134EAAB9444C}"/>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3FBCEAC7-3EB7-4F00-BED5-B06D5A98923C}"/>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45D204B-DB3D-4801-B8A3-A60687B591F9}"/>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901861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1EB4DE0D-59EB-4AF5-96BF-0CD440FB95DF}"/>
              </a:ext>
            </a:extLst>
          </p:cNvPr>
          <p:cNvSpPr>
            <a:spLocks noGrp="1" noChangeArrowheads="1"/>
          </p:cNvSpPr>
          <p:nvPr>
            <p:ph type="title" idx="4294967295"/>
          </p:nvPr>
        </p:nvSpPr>
        <p:spPr>
          <a:xfrm>
            <a:off x="467544" y="188640"/>
            <a:ext cx="8534400" cy="646113"/>
          </a:xfrm>
        </p:spPr>
        <p:txBody>
          <a:bodyPr/>
          <a:lstStyle/>
          <a:p>
            <a:r>
              <a:rPr lang="zh-CN" altLang="en-US" dirty="0"/>
              <a:t>生殖隔离</a:t>
            </a:r>
          </a:p>
        </p:txBody>
      </p:sp>
      <p:sp>
        <p:nvSpPr>
          <p:cNvPr id="45059" name="内容占位符 2">
            <a:extLst>
              <a:ext uri="{FF2B5EF4-FFF2-40B4-BE49-F238E27FC236}">
                <a16:creationId xmlns:a16="http://schemas.microsoft.com/office/drawing/2014/main" id="{89AECB0D-1E20-4076-81D9-587F0A5879E8}"/>
              </a:ext>
            </a:extLst>
          </p:cNvPr>
          <p:cNvSpPr>
            <a:spLocks noGrp="1" noChangeArrowheads="1"/>
          </p:cNvSpPr>
          <p:nvPr>
            <p:ph idx="4294967295"/>
          </p:nvPr>
        </p:nvSpPr>
        <p:spPr>
          <a:xfrm>
            <a:off x="490482" y="1268760"/>
            <a:ext cx="8534400" cy="5019675"/>
          </a:xfrm>
        </p:spPr>
        <p:txBody>
          <a:bodyPr/>
          <a:lstStyle/>
          <a:p>
            <a:r>
              <a:rPr lang="zh-CN" altLang="en-US" dirty="0">
                <a:solidFill>
                  <a:srgbClr val="FF0000"/>
                </a:solidFill>
              </a:rPr>
              <a:t>生殖隔离（</a:t>
            </a:r>
            <a:r>
              <a:rPr lang="en-US" altLang="zh-CN" dirty="0">
                <a:solidFill>
                  <a:srgbClr val="FF0000"/>
                </a:solidFill>
                <a:ea typeface="宋体" panose="02010600030101010101" pitchFamily="2" charset="-122"/>
              </a:rPr>
              <a:t>Reproductive isolation</a:t>
            </a:r>
            <a:r>
              <a:rPr lang="zh-CN" altLang="en-US" dirty="0">
                <a:solidFill>
                  <a:srgbClr val="FF0000"/>
                </a:solidFill>
              </a:rPr>
              <a:t>）</a:t>
            </a:r>
            <a:r>
              <a:rPr lang="zh-CN" altLang="en-US" dirty="0"/>
              <a:t>：不同种群的个体间</a:t>
            </a:r>
            <a:r>
              <a:rPr lang="zh-CN" altLang="en-US" dirty="0">
                <a:solidFill>
                  <a:srgbClr val="0070C0"/>
                </a:solidFill>
              </a:rPr>
              <a:t>不能交配</a:t>
            </a:r>
            <a:r>
              <a:rPr lang="zh-CN" altLang="en-US" dirty="0"/>
              <a:t>，或</a:t>
            </a:r>
            <a:r>
              <a:rPr lang="zh-CN" altLang="en-US" dirty="0">
                <a:solidFill>
                  <a:srgbClr val="0070C0"/>
                </a:solidFill>
              </a:rPr>
              <a:t>交配不育</a:t>
            </a:r>
            <a:r>
              <a:rPr lang="zh-CN" altLang="en-US" dirty="0"/>
              <a:t>，或</a:t>
            </a:r>
            <a:r>
              <a:rPr lang="zh-CN" altLang="en-US" dirty="0">
                <a:solidFill>
                  <a:srgbClr val="0070C0"/>
                </a:solidFill>
              </a:rPr>
              <a:t>不能产下有繁殖能力的后代</a:t>
            </a:r>
            <a:r>
              <a:rPr lang="zh-CN" altLang="en-US" dirty="0"/>
              <a:t>，导致种群间不能发生</a:t>
            </a:r>
            <a:r>
              <a:rPr lang="zh-CN" altLang="en-US" dirty="0">
                <a:solidFill>
                  <a:srgbClr val="0070C0"/>
                </a:solidFill>
              </a:rPr>
              <a:t>基因交流</a:t>
            </a:r>
            <a:endParaRPr lang="en-US" altLang="zh-CN" dirty="0">
              <a:solidFill>
                <a:srgbClr val="0070C0"/>
              </a:solidFill>
            </a:endParaRPr>
          </a:p>
          <a:p>
            <a:pPr lvl="1"/>
            <a:r>
              <a:rPr lang="zh-CN" altLang="en-US" dirty="0"/>
              <a:t>物种依靠生殖隔离，保持其遗传的特质</a:t>
            </a:r>
          </a:p>
          <a:p>
            <a:r>
              <a:rPr lang="zh-CN" altLang="en-US" dirty="0"/>
              <a:t>生殖隔离分为两种：</a:t>
            </a:r>
            <a:endParaRPr lang="en-US" altLang="zh-CN" dirty="0"/>
          </a:p>
          <a:p>
            <a:pPr lvl="1"/>
            <a:r>
              <a:rPr lang="zh-CN" altLang="en-US" dirty="0">
                <a:solidFill>
                  <a:srgbClr val="FF0000"/>
                </a:solidFill>
              </a:rPr>
              <a:t>合子前障碍（</a:t>
            </a:r>
            <a:r>
              <a:rPr lang="en-US" altLang="zh-CN" dirty="0">
                <a:solidFill>
                  <a:srgbClr val="FF0000"/>
                </a:solidFill>
              </a:rPr>
              <a:t>Prezygotic barriers </a:t>
            </a:r>
            <a:r>
              <a:rPr lang="zh-CN" altLang="en-US" dirty="0">
                <a:solidFill>
                  <a:srgbClr val="FF0000"/>
                </a:solidFill>
              </a:rPr>
              <a:t>）</a:t>
            </a:r>
            <a:endParaRPr lang="en-US" altLang="zh-CN" dirty="0">
              <a:solidFill>
                <a:srgbClr val="FF0000"/>
              </a:solidFill>
            </a:endParaRPr>
          </a:p>
          <a:p>
            <a:pPr lvl="1"/>
            <a:r>
              <a:rPr lang="zh-CN" altLang="en-US" dirty="0">
                <a:solidFill>
                  <a:srgbClr val="FF0000"/>
                </a:solidFill>
              </a:rPr>
              <a:t>合子后障碍（</a:t>
            </a:r>
            <a:r>
              <a:rPr lang="en-US" altLang="zh-CN" dirty="0">
                <a:solidFill>
                  <a:srgbClr val="FF0000"/>
                </a:solidFill>
              </a:rPr>
              <a:t>Postzygotic barriers</a:t>
            </a:r>
            <a:r>
              <a:rPr lang="en-US" altLang="zh-CN" dirty="0">
                <a:solidFill>
                  <a:srgbClr val="FF0000"/>
                </a:solidFill>
                <a:ea typeface="宋体" panose="02010600030101010101" pitchFamily="2" charset="-122"/>
              </a:rPr>
              <a:t> </a:t>
            </a:r>
            <a:r>
              <a:rPr lang="zh-CN" altLang="en-US" dirty="0">
                <a:solidFill>
                  <a:srgbClr val="FF0000"/>
                </a:solidFill>
              </a:rPr>
              <a: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DB99D98-1FA2-4A88-863D-1F1CEA66E279}"/>
              </a:ext>
            </a:extLst>
          </p:cNvPr>
          <p:cNvSpPr>
            <a:spLocks noGrp="1"/>
          </p:cNvSpPr>
          <p:nvPr>
            <p:ph type="ctrTitle"/>
          </p:nvPr>
        </p:nvSpPr>
        <p:spPr>
          <a:xfrm>
            <a:off x="107504" y="401906"/>
            <a:ext cx="8709025" cy="784830"/>
          </a:xfrm>
        </p:spPr>
        <p:txBody>
          <a:bodyPr/>
          <a:lstStyle/>
          <a:p>
            <a:r>
              <a:rPr lang="zh-CN" altLang="en-US" dirty="0"/>
              <a:t>第六章 种群和群落</a:t>
            </a:r>
          </a:p>
        </p:txBody>
      </p:sp>
      <p:sp>
        <p:nvSpPr>
          <p:cNvPr id="5" name="副标题 2">
            <a:extLst>
              <a:ext uri="{FF2B5EF4-FFF2-40B4-BE49-F238E27FC236}">
                <a16:creationId xmlns:a16="http://schemas.microsoft.com/office/drawing/2014/main" id="{8F662A55-F79F-4EC5-95D1-7D09957B688D}"/>
              </a:ext>
            </a:extLst>
          </p:cNvPr>
          <p:cNvSpPr>
            <a:spLocks noGrp="1"/>
          </p:cNvSpPr>
          <p:nvPr>
            <p:ph type="subTitle" idx="1"/>
          </p:nvPr>
        </p:nvSpPr>
        <p:spPr>
          <a:xfrm>
            <a:off x="611560" y="1837107"/>
            <a:ext cx="6696744" cy="1569660"/>
          </a:xfrm>
        </p:spPr>
        <p:txBody>
          <a:bodyPr/>
          <a:lstStyle/>
          <a:p>
            <a:r>
              <a:rPr lang="zh-CN" altLang="en-US" sz="4800" dirty="0"/>
              <a:t>第二节 </a:t>
            </a:r>
            <a:r>
              <a:rPr lang="zh-CN" altLang="en-US" sz="4800" b="1" dirty="0">
                <a:latin typeface="+mj-ea"/>
                <a:ea typeface="+mj-ea"/>
              </a:rPr>
              <a:t>种群数量的变化</a:t>
            </a:r>
            <a:endParaRPr lang="zh-CN" altLang="en-US" sz="48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a:extLst>
              <a:ext uri="{FF2B5EF4-FFF2-40B4-BE49-F238E27FC236}">
                <a16:creationId xmlns:a16="http://schemas.microsoft.com/office/drawing/2014/main" id="{8540BF8A-A7E2-4E84-892F-A19DE891A47B}"/>
              </a:ext>
            </a:extLst>
          </p:cNvPr>
          <p:cNvSpPr txBox="1">
            <a:spLocks noChangeArrowheads="1"/>
          </p:cNvSpPr>
          <p:nvPr/>
        </p:nvSpPr>
        <p:spPr bwMode="auto">
          <a:xfrm>
            <a:off x="357187" y="571500"/>
            <a:ext cx="7815213" cy="266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marL="457200" indent="-457200" eaLnBrk="1" hangingPunct="1">
              <a:lnSpc>
                <a:spcPct val="150000"/>
              </a:lnSpc>
              <a:spcBef>
                <a:spcPts val="1200"/>
              </a:spcBef>
              <a:buClrTx/>
              <a:buSzTx/>
              <a:buFont typeface="Wingdings" panose="05000000000000000000" pitchFamily="2" charset="2"/>
              <a:buChar char="Ø"/>
            </a:pPr>
            <a:r>
              <a:rPr kumimoji="1" lang="zh-CN" altLang="en-US" sz="2800" b="1" dirty="0">
                <a:latin typeface="微软雅黑" panose="020B0503020204020204" pitchFamily="34" charset="-122"/>
                <a:ea typeface="微软雅黑" panose="020B0503020204020204" pitchFamily="34" charset="-122"/>
              </a:rPr>
              <a:t>例１：一个鱼池中的某一种鱼的所有个体就是一个种群，它是由鱼苗、小鱼和大鱼组成的。</a:t>
            </a:r>
            <a:endParaRPr kumimoji="1" lang="en-US" altLang="zh-CN" sz="2800" b="1" dirty="0">
              <a:latin typeface="微软雅黑" panose="020B0503020204020204" pitchFamily="34" charset="-122"/>
              <a:ea typeface="微软雅黑" panose="020B0503020204020204" pitchFamily="34" charset="-122"/>
            </a:endParaRPr>
          </a:p>
          <a:p>
            <a:pPr marL="457200" indent="-457200" eaLnBrk="1" hangingPunct="1">
              <a:lnSpc>
                <a:spcPct val="150000"/>
              </a:lnSpc>
              <a:spcBef>
                <a:spcPts val="1200"/>
              </a:spcBef>
              <a:buClrTx/>
              <a:buSzTx/>
              <a:buFont typeface="Wingdings" panose="05000000000000000000" pitchFamily="2" charset="2"/>
              <a:buChar char="Ø"/>
            </a:pPr>
            <a:r>
              <a:rPr lang="zh-CN" altLang="en-US" sz="2600" b="1" dirty="0">
                <a:latin typeface="微软雅黑" panose="020B0503020204020204" pitchFamily="34" charset="-122"/>
                <a:ea typeface="微软雅黑" panose="020B0503020204020204" pitchFamily="34" charset="-122"/>
              </a:rPr>
              <a:t>我们</a:t>
            </a:r>
            <a:r>
              <a:rPr lang="zh-CN" altLang="en-US" sz="2600" b="1" dirty="0">
                <a:solidFill>
                  <a:srgbClr val="FF0000"/>
                </a:solidFill>
                <a:latin typeface="微软雅黑" panose="020B0503020204020204" pitchFamily="34" charset="-122"/>
                <a:ea typeface="微软雅黑" panose="020B0503020204020204" pitchFamily="34" charset="-122"/>
              </a:rPr>
              <a:t>何时捕捞，捕捞多少</a:t>
            </a:r>
            <a:r>
              <a:rPr lang="zh-CN" altLang="en-US" sz="2600" b="1" dirty="0">
                <a:latin typeface="微软雅黑" panose="020B0503020204020204" pitchFamily="34" charset="-122"/>
                <a:ea typeface="微软雅黑" panose="020B0503020204020204" pitchFamily="34" charset="-122"/>
              </a:rPr>
              <a:t>才能使我们获得</a:t>
            </a:r>
            <a:r>
              <a:rPr lang="zh-CN" altLang="en-US" sz="2600" b="1" dirty="0">
                <a:solidFill>
                  <a:srgbClr val="FF0000"/>
                </a:solidFill>
                <a:latin typeface="微软雅黑" panose="020B0503020204020204" pitchFamily="34" charset="-122"/>
                <a:ea typeface="微软雅黑" panose="020B0503020204020204" pitchFamily="34" charset="-122"/>
              </a:rPr>
              <a:t>最大的经济效益</a:t>
            </a:r>
            <a:r>
              <a:rPr lang="zh-CN" altLang="en-US" sz="2600" b="1" dirty="0">
                <a:latin typeface="微软雅黑" panose="020B0503020204020204" pitchFamily="34" charset="-122"/>
                <a:ea typeface="微软雅黑" panose="020B0503020204020204" pitchFamily="34" charset="-122"/>
              </a:rPr>
              <a:t>？</a:t>
            </a:r>
          </a:p>
        </p:txBody>
      </p:sp>
      <p:sp>
        <p:nvSpPr>
          <p:cNvPr id="8195" name="Text Box 3">
            <a:extLst>
              <a:ext uri="{FF2B5EF4-FFF2-40B4-BE49-F238E27FC236}">
                <a16:creationId xmlns:a16="http://schemas.microsoft.com/office/drawing/2014/main" id="{096F0803-A073-470C-BECF-73B565CD5213}"/>
              </a:ext>
            </a:extLst>
          </p:cNvPr>
          <p:cNvSpPr txBox="1">
            <a:spLocks noChangeArrowheads="1"/>
          </p:cNvSpPr>
          <p:nvPr/>
        </p:nvSpPr>
        <p:spPr bwMode="auto">
          <a:xfrm>
            <a:off x="974725" y="35258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endParaRPr kumimoji="1" lang="zh-CN" altLang="en-US" sz="2400">
              <a:latin typeface="Times New Roman" panose="02020603050405020304" pitchFamily="18" charset="0"/>
            </a:endParaRPr>
          </a:p>
        </p:txBody>
      </p:sp>
      <p:pic>
        <p:nvPicPr>
          <p:cNvPr id="8196" name="Picture 20" descr="stock photo : School of barracudas underwater. Sipadan. Celebes sea">
            <a:hlinkClick r:id="rId2"/>
            <a:extLst>
              <a:ext uri="{FF2B5EF4-FFF2-40B4-BE49-F238E27FC236}">
                <a16:creationId xmlns:a16="http://schemas.microsoft.com/office/drawing/2014/main" id="{5C421022-96B7-425B-9414-B0F1132F2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557"/>
          <a:stretch>
            <a:fillRect/>
          </a:stretch>
        </p:blipFill>
        <p:spPr bwMode="auto">
          <a:xfrm>
            <a:off x="4067175" y="3178175"/>
            <a:ext cx="485775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CDB6026B-02A0-4421-8B28-29227A8E8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185738"/>
            <a:ext cx="6967538" cy="40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
            <a:extLst>
              <a:ext uri="{FF2B5EF4-FFF2-40B4-BE49-F238E27FC236}">
                <a16:creationId xmlns:a16="http://schemas.microsoft.com/office/drawing/2014/main" id="{FF5A8172-9F72-484A-98ED-3EE6FCC5050A}"/>
              </a:ext>
            </a:extLst>
          </p:cNvPr>
          <p:cNvSpPr>
            <a:spLocks noChangeArrowheads="1"/>
          </p:cNvSpPr>
          <p:nvPr/>
        </p:nvSpPr>
        <p:spPr bwMode="auto">
          <a:xfrm>
            <a:off x="428625" y="4278313"/>
            <a:ext cx="8461375" cy="227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marL="342900" indent="-342900" eaLnBrk="1" hangingPunct="1">
              <a:lnSpc>
                <a:spcPct val="150000"/>
              </a:lnSpc>
              <a:spcBef>
                <a:spcPct val="0"/>
              </a:spcBef>
              <a:buClrTx/>
              <a:buSzTx/>
              <a:buFont typeface="Wingdings" panose="05000000000000000000" pitchFamily="2" charset="2"/>
              <a:buChar char="Ø"/>
            </a:pPr>
            <a:r>
              <a:rPr kumimoji="1" lang="zh-CN" altLang="en-US" sz="2400" b="1" dirty="0">
                <a:solidFill>
                  <a:srgbClr val="000000"/>
                </a:solidFill>
                <a:latin typeface="微软雅黑" panose="020B0503020204020204" pitchFamily="34" charset="-122"/>
                <a:ea typeface="微软雅黑" panose="020B0503020204020204" pitchFamily="34" charset="-122"/>
              </a:rPr>
              <a:t>例２：一块棉田中的全部棉蚜就是一个种群，它是由幼蚜、有翅和无翅的成熟蚜组成的。</a:t>
            </a:r>
          </a:p>
          <a:p>
            <a:pPr marL="342900" indent="-342900" eaLnBrk="1" hangingPunct="1">
              <a:lnSpc>
                <a:spcPct val="150000"/>
              </a:lnSpc>
              <a:spcBef>
                <a:spcPct val="0"/>
              </a:spcBef>
              <a:buClrTx/>
              <a:buSzTx/>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我们</a:t>
            </a:r>
            <a:r>
              <a:rPr lang="zh-CN" altLang="en-US" sz="2400" b="1" dirty="0">
                <a:solidFill>
                  <a:srgbClr val="FF0000"/>
                </a:solidFill>
                <a:latin typeface="微软雅黑" panose="020B0503020204020204" pitchFamily="34" charset="-122"/>
                <a:ea typeface="微软雅黑" panose="020B0503020204020204" pitchFamily="34" charset="-122"/>
              </a:rPr>
              <a:t>何时去灭虫才能</a:t>
            </a:r>
            <a:r>
              <a:rPr lang="zh-CN" altLang="en-US" sz="2400" b="1" dirty="0">
                <a:latin typeface="微软雅黑" panose="020B0503020204020204" pitchFamily="34" charset="-122"/>
                <a:ea typeface="微软雅黑" panose="020B0503020204020204" pitchFamily="34" charset="-122"/>
              </a:rPr>
              <a:t>对农作物取得好的收成，而且</a:t>
            </a:r>
            <a:r>
              <a:rPr lang="zh-CN" altLang="en-US" sz="2400" b="1" dirty="0">
                <a:solidFill>
                  <a:srgbClr val="FF0000"/>
                </a:solidFill>
                <a:latin typeface="微软雅黑" panose="020B0503020204020204" pitchFamily="34" charset="-122"/>
                <a:ea typeface="微软雅黑" panose="020B0503020204020204" pitchFamily="34" charset="-122"/>
              </a:rPr>
              <a:t>投入的成本最少？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5C6B81E1-0AE1-4EC9-9124-566706115796}"/>
              </a:ext>
            </a:extLst>
          </p:cNvPr>
          <p:cNvSpPr txBox="1">
            <a:spLocks noChangeArrowheads="1"/>
          </p:cNvSpPr>
          <p:nvPr/>
        </p:nvSpPr>
        <p:spPr bwMode="auto">
          <a:xfrm>
            <a:off x="285750" y="192087"/>
            <a:ext cx="767062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lang="zh-CN" altLang="en-US" sz="4000" b="1" dirty="0">
                <a:solidFill>
                  <a:schemeClr val="bg2"/>
                </a:solidFill>
                <a:latin typeface="微软雅黑" panose="020B0503020204020204" pitchFamily="34" charset="-122"/>
                <a:ea typeface="微软雅黑" panose="020B0503020204020204" pitchFamily="34" charset="-122"/>
              </a:rPr>
              <a:t>一、建构种群增长模型的方法</a:t>
            </a:r>
          </a:p>
        </p:txBody>
      </p:sp>
      <p:sp>
        <p:nvSpPr>
          <p:cNvPr id="116739" name="Text Box 3">
            <a:extLst>
              <a:ext uri="{FF2B5EF4-FFF2-40B4-BE49-F238E27FC236}">
                <a16:creationId xmlns:a16="http://schemas.microsoft.com/office/drawing/2014/main" id="{AA224A34-C4E7-4575-91F8-CD3D639B6E53}"/>
              </a:ext>
            </a:extLst>
          </p:cNvPr>
          <p:cNvSpPr txBox="1">
            <a:spLocks noChangeArrowheads="1"/>
          </p:cNvSpPr>
          <p:nvPr/>
        </p:nvSpPr>
        <p:spPr bwMode="auto">
          <a:xfrm>
            <a:off x="310855" y="1340768"/>
            <a:ext cx="8675688" cy="4702175"/>
          </a:xfrm>
          <a:prstGeom prst="rect">
            <a:avLst/>
          </a:prstGeom>
          <a:noFill/>
          <a:ln w="9525">
            <a:noFill/>
            <a:miter lim="800000"/>
            <a:headEnd/>
            <a:tailEnd/>
          </a:ln>
          <a:effectLst/>
        </p:spPr>
        <p:txBody>
          <a:bodyPr>
            <a:spAutoFit/>
          </a:bodyPr>
          <a:lstStyle/>
          <a:p>
            <a:pPr marL="457200" indent="-457200" eaLnBrk="1" hangingPunct="1">
              <a:spcBef>
                <a:spcPct val="50000"/>
              </a:spcBef>
              <a:buFont typeface="Wingdings" panose="05000000000000000000" pitchFamily="2" charset="2"/>
              <a:buChar char="Ø"/>
              <a:defRPr/>
            </a:pPr>
            <a:r>
              <a:rPr lang="zh-CN" altLang="en-US" sz="2800" b="1" dirty="0">
                <a:latin typeface="+mj-ea"/>
                <a:ea typeface="+mj-ea"/>
              </a:rPr>
              <a:t>在营养和生存空间没有限制的情况下，某</a:t>
            </a:r>
            <a:r>
              <a:rPr lang="en-US" altLang="zh-CN" sz="2800" b="1" dirty="0">
                <a:latin typeface="+mj-ea"/>
                <a:ea typeface="+mj-ea"/>
              </a:rPr>
              <a:t>1</a:t>
            </a:r>
            <a:r>
              <a:rPr lang="zh-CN" altLang="en-US" sz="2800" b="1" dirty="0">
                <a:latin typeface="+mj-ea"/>
                <a:ea typeface="+mj-ea"/>
              </a:rPr>
              <a:t>个细菌每</a:t>
            </a:r>
            <a:r>
              <a:rPr lang="en-US" altLang="zh-CN" sz="2800" b="1" dirty="0">
                <a:latin typeface="+mj-ea"/>
                <a:ea typeface="+mj-ea"/>
              </a:rPr>
              <a:t>20</a:t>
            </a:r>
            <a:r>
              <a:rPr lang="zh-CN" altLang="en-US" sz="2800" b="1" dirty="0">
                <a:latin typeface="+mj-ea"/>
                <a:ea typeface="+mj-ea"/>
              </a:rPr>
              <a:t>分钟分裂繁殖一代，讨论：</a:t>
            </a:r>
          </a:p>
          <a:p>
            <a:pPr eaLnBrk="1" hangingPunct="1">
              <a:spcBef>
                <a:spcPct val="50000"/>
              </a:spcBef>
              <a:defRPr/>
            </a:pPr>
            <a:r>
              <a:rPr lang="zh-CN" altLang="en-US" sz="2800" b="1" dirty="0">
                <a:latin typeface="+mj-ea"/>
                <a:ea typeface="+mj-ea"/>
              </a:rPr>
              <a:t>    ① </a:t>
            </a:r>
            <a:r>
              <a:rPr lang="en-US" altLang="zh-CN" sz="2800" b="1" dirty="0">
                <a:latin typeface="+mj-ea"/>
                <a:ea typeface="+mj-ea"/>
              </a:rPr>
              <a:t>n</a:t>
            </a:r>
            <a:r>
              <a:rPr lang="zh-CN" altLang="en-US" sz="2800" b="1" dirty="0">
                <a:latin typeface="+mj-ea"/>
                <a:ea typeface="+mj-ea"/>
              </a:rPr>
              <a:t>代细菌数量的计算公式？</a:t>
            </a:r>
          </a:p>
          <a:p>
            <a:pPr eaLnBrk="1" hangingPunct="1">
              <a:spcBef>
                <a:spcPct val="50000"/>
              </a:spcBef>
              <a:defRPr/>
            </a:pPr>
            <a:r>
              <a:rPr lang="zh-CN" altLang="en-US" sz="2800" b="1" dirty="0">
                <a:solidFill>
                  <a:srgbClr val="0000FF"/>
                </a:solidFill>
                <a:latin typeface="+mj-ea"/>
                <a:ea typeface="+mj-ea"/>
              </a:rPr>
              <a:t>    ② </a:t>
            </a:r>
            <a:r>
              <a:rPr lang="en-US" altLang="zh-CN" sz="2800" b="1" dirty="0">
                <a:solidFill>
                  <a:srgbClr val="0000FF"/>
                </a:solidFill>
                <a:latin typeface="+mj-ea"/>
                <a:ea typeface="+mj-ea"/>
              </a:rPr>
              <a:t>72</a:t>
            </a:r>
            <a:r>
              <a:rPr lang="zh-CN" altLang="en-US" sz="2800" b="1" dirty="0">
                <a:solidFill>
                  <a:srgbClr val="0000FF"/>
                </a:solidFill>
                <a:latin typeface="+mj-ea"/>
                <a:ea typeface="+mj-ea"/>
              </a:rPr>
              <a:t>小时后由一个细菌分裂产生的细菌数量是多少？</a:t>
            </a:r>
          </a:p>
          <a:p>
            <a:pPr eaLnBrk="1" hangingPunct="1">
              <a:spcBef>
                <a:spcPct val="50000"/>
              </a:spcBef>
              <a:defRPr/>
            </a:pPr>
            <a:endParaRPr lang="zh-CN" altLang="en-US" sz="2800" b="1" dirty="0">
              <a:latin typeface="+mj-ea"/>
              <a:ea typeface="+mj-ea"/>
            </a:endParaRPr>
          </a:p>
          <a:p>
            <a:pPr eaLnBrk="1" hangingPunct="1">
              <a:spcBef>
                <a:spcPct val="60000"/>
              </a:spcBef>
              <a:defRPr/>
            </a:pPr>
            <a:endParaRPr lang="en-US" altLang="zh-CN" sz="2800" b="1" dirty="0">
              <a:latin typeface="+mj-ea"/>
              <a:ea typeface="+mj-ea"/>
            </a:endParaRPr>
          </a:p>
          <a:p>
            <a:pPr eaLnBrk="1" hangingPunct="1">
              <a:spcBef>
                <a:spcPct val="60000"/>
              </a:spcBef>
              <a:defRPr/>
            </a:pPr>
            <a:r>
              <a:rPr lang="zh-CN" altLang="en-US" sz="2800" b="1" dirty="0">
                <a:latin typeface="+mj-ea"/>
                <a:ea typeface="+mj-ea"/>
              </a:rPr>
              <a:t>    ③ 在一个培养基中，细菌的数量会一直按照这个公式增长吗？</a:t>
            </a:r>
          </a:p>
        </p:txBody>
      </p:sp>
      <p:sp>
        <p:nvSpPr>
          <p:cNvPr id="116741" name="Rectangle 5">
            <a:extLst>
              <a:ext uri="{FF2B5EF4-FFF2-40B4-BE49-F238E27FC236}">
                <a16:creationId xmlns:a16="http://schemas.microsoft.com/office/drawing/2014/main" id="{63CBB95E-B578-4A3A-B492-C21F074FF0F6}"/>
              </a:ext>
            </a:extLst>
          </p:cNvPr>
          <p:cNvSpPr>
            <a:spLocks noChangeArrowheads="1"/>
          </p:cNvSpPr>
          <p:nvPr/>
        </p:nvSpPr>
        <p:spPr bwMode="auto">
          <a:xfrm>
            <a:off x="5508104" y="2359148"/>
            <a:ext cx="2592388" cy="579437"/>
          </a:xfrm>
          <a:prstGeom prst="rect">
            <a:avLst/>
          </a:prstGeom>
          <a:noFill/>
          <a:ln w="9525">
            <a:noFill/>
            <a:miter lim="800000"/>
            <a:headEnd/>
            <a:tailEnd/>
          </a:ln>
          <a:effectLst/>
        </p:spPr>
        <p:txBody>
          <a:bodyPr>
            <a:spAutoFit/>
          </a:bodyPr>
          <a:lstStyle/>
          <a:p>
            <a:pPr eaLnBrk="1" hangingPunct="1">
              <a:defRPr/>
            </a:pPr>
            <a:r>
              <a:rPr lang="en-US" altLang="zh-CN" sz="3200" b="1" dirty="0" err="1">
                <a:solidFill>
                  <a:srgbClr val="FF0000"/>
                </a:solidFill>
                <a:latin typeface="+mj-ea"/>
                <a:ea typeface="+mj-ea"/>
              </a:rPr>
              <a:t>N</a:t>
            </a:r>
            <a:r>
              <a:rPr lang="en-US" altLang="zh-CN" sz="3200" b="1" baseline="-25000" dirty="0" err="1">
                <a:solidFill>
                  <a:srgbClr val="FF0000"/>
                </a:solidFill>
                <a:latin typeface="+mj-ea"/>
                <a:ea typeface="+mj-ea"/>
              </a:rPr>
              <a:t>n</a:t>
            </a:r>
            <a:r>
              <a:rPr lang="zh-CN" altLang="en-US" sz="3200" b="1" dirty="0">
                <a:solidFill>
                  <a:srgbClr val="FF0000"/>
                </a:solidFill>
                <a:latin typeface="+mj-ea"/>
                <a:ea typeface="+mj-ea"/>
              </a:rPr>
              <a:t>＝２</a:t>
            </a:r>
            <a:r>
              <a:rPr lang="en-US" altLang="zh-CN" sz="3200" b="1" baseline="30000" dirty="0">
                <a:solidFill>
                  <a:srgbClr val="FF0000"/>
                </a:solidFill>
                <a:latin typeface="+mj-ea"/>
                <a:ea typeface="+mj-ea"/>
              </a:rPr>
              <a:t>n</a:t>
            </a:r>
          </a:p>
        </p:txBody>
      </p:sp>
      <p:sp>
        <p:nvSpPr>
          <p:cNvPr id="116742" name="Rectangle 6">
            <a:extLst>
              <a:ext uri="{FF2B5EF4-FFF2-40B4-BE49-F238E27FC236}">
                <a16:creationId xmlns:a16="http://schemas.microsoft.com/office/drawing/2014/main" id="{7B3E6DCE-7C29-4E51-8F85-2EE450B63EC5}"/>
              </a:ext>
            </a:extLst>
          </p:cNvPr>
          <p:cNvSpPr>
            <a:spLocks noRot="1" noChangeArrowheads="1"/>
          </p:cNvSpPr>
          <p:nvPr/>
        </p:nvSpPr>
        <p:spPr bwMode="auto">
          <a:xfrm>
            <a:off x="1596730" y="3698205"/>
            <a:ext cx="72009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
                <a:schemeClr val="hlink"/>
              </a:buClr>
              <a:buSzTx/>
              <a:buFont typeface="Wingdings" panose="05000000000000000000" pitchFamily="2" charset="2"/>
              <a:buNone/>
            </a:pPr>
            <a:r>
              <a:rPr lang="zh-CN" altLang="en-US" sz="2800"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解：</a:t>
            </a:r>
            <a:r>
              <a:rPr lang="en-US" altLang="zh-CN"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n=60min×72</a:t>
            </a:r>
            <a:r>
              <a:rPr lang="zh-CN" altLang="en-US"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20=216</a:t>
            </a:r>
          </a:p>
          <a:p>
            <a:pPr eaLnBrk="1" hangingPunct="1">
              <a:spcBef>
                <a:spcPct val="20000"/>
              </a:spcBef>
              <a:buClr>
                <a:schemeClr val="hlink"/>
              </a:buClr>
              <a:buSzTx/>
              <a:buFont typeface="Wingdings" panose="05000000000000000000" pitchFamily="2" charset="2"/>
              <a:buNone/>
            </a:pPr>
            <a:r>
              <a:rPr lang="zh-CN" altLang="en-US"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800" b="1"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sz="2800" b="1" baseline="-250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2800" b="1" baseline="30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n </a:t>
            </a:r>
            <a:r>
              <a:rPr lang="en-US" altLang="zh-CN"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2800" b="1" baseline="30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216</a:t>
            </a:r>
          </a:p>
        </p:txBody>
      </p:sp>
      <p:sp>
        <p:nvSpPr>
          <p:cNvPr id="7" name="TextBox 6">
            <a:extLst>
              <a:ext uri="{FF2B5EF4-FFF2-40B4-BE49-F238E27FC236}">
                <a16:creationId xmlns:a16="http://schemas.microsoft.com/office/drawing/2014/main" id="{94471656-6E8E-4E2E-8AAD-CDE70BC6E58F}"/>
              </a:ext>
            </a:extLst>
          </p:cNvPr>
          <p:cNvSpPr txBox="1"/>
          <p:nvPr/>
        </p:nvSpPr>
        <p:spPr>
          <a:xfrm>
            <a:off x="1143498" y="6042943"/>
            <a:ext cx="906463" cy="523875"/>
          </a:xfrm>
          <a:prstGeom prst="rect">
            <a:avLst/>
          </a:prstGeom>
          <a:noFill/>
        </p:spPr>
        <p:txBody>
          <a:bodyPr wrap="none">
            <a:spAutoFit/>
          </a:bodyPr>
          <a:lstStyle/>
          <a:p>
            <a:pPr eaLnBrk="1" hangingPunct="1">
              <a:defRPr/>
            </a:pPr>
            <a:r>
              <a:rPr lang="zh-CN" altLang="en-US" sz="2800" b="1" dirty="0">
                <a:solidFill>
                  <a:srgbClr val="FF0000"/>
                </a:solidFill>
                <a:latin typeface="+mj-ea"/>
                <a:ea typeface="+mj-ea"/>
              </a:rPr>
              <a:t>不会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6739"/>
                                        </p:tgtEl>
                                        <p:attrNameLst>
                                          <p:attrName>style.visibility</p:attrName>
                                        </p:attrNameLst>
                                      </p:cBhvr>
                                      <p:to>
                                        <p:strVal val="visible"/>
                                      </p:to>
                                    </p:set>
                                    <p:animEffect transition="in" filter="blinds(horizontal)">
                                      <p:cBhvr>
                                        <p:cTn id="7" dur="500"/>
                                        <p:tgtEl>
                                          <p:spTgt spid="1167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674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116742"/>
                                        </p:tgtEl>
                                        <p:attrNameLst>
                                          <p:attrName>style.visibility</p:attrName>
                                        </p:attrNameLst>
                                      </p:cBhvr>
                                      <p:to>
                                        <p:strVal val="visible"/>
                                      </p:to>
                                    </p:set>
                                    <p:animEffect transition="in" filter="slide(fromBottom)">
                                      <p:cBhvr>
                                        <p:cTn id="16" dur="500"/>
                                        <p:tgtEl>
                                          <p:spTgt spid="11674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p:bldP spid="116741" grpId="0"/>
      <p:bldP spid="116742" grpId="0"/>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2F967BE-5BFF-412C-B857-2AF0E27593AA}"/>
              </a:ext>
            </a:extLst>
          </p:cNvPr>
          <p:cNvSpPr txBox="1">
            <a:spLocks noChangeArrowheads="1"/>
          </p:cNvSpPr>
          <p:nvPr/>
        </p:nvSpPr>
        <p:spPr>
          <a:xfrm>
            <a:off x="285750" y="500063"/>
            <a:ext cx="8318500" cy="571500"/>
          </a:xfrm>
          <a:prstGeom prst="rect">
            <a:avLst/>
          </a:prstGeom>
          <a:solidFill>
            <a:srgbClr val="C00000"/>
          </a:solidFill>
          <a:ln/>
        </p:spPr>
        <p:style>
          <a:lnRef idx="1">
            <a:schemeClr val="accent1"/>
          </a:lnRef>
          <a:fillRef idx="3">
            <a:schemeClr val="accent1"/>
          </a:fillRef>
          <a:effectRef idx="2">
            <a:schemeClr val="accent1"/>
          </a:effectRef>
          <a:fontRef idx="minor">
            <a:schemeClr val="lt1"/>
          </a:fontRef>
        </p:style>
        <p:txBody>
          <a:bodyPr bIns="91440" anchor="b">
            <a:normAutofit fontScale="92500" lnSpcReduction="10000"/>
          </a:bodyPr>
          <a:lstStyle/>
          <a:p>
            <a:pPr eaLnBrk="1" fontAlgn="auto" hangingPunct="1">
              <a:spcAft>
                <a:spcPts val="0"/>
              </a:spcAft>
              <a:defRPr/>
            </a:pPr>
            <a:r>
              <a:rPr lang="zh-CN" altLang="en-US" sz="3200" b="1" dirty="0">
                <a:solidFill>
                  <a:schemeClr val="bg1"/>
                </a:solidFill>
                <a:latin typeface="+mj-ea"/>
                <a:ea typeface="+mj-ea"/>
                <a:cs typeface="+mj-cs"/>
              </a:rPr>
              <a:t>数学模型：</a:t>
            </a:r>
            <a:r>
              <a:rPr lang="zh-CN" altLang="en-US" sz="2800" b="1" dirty="0">
                <a:solidFill>
                  <a:schemeClr val="bg1"/>
                </a:solidFill>
                <a:latin typeface="+mj-ea"/>
                <a:ea typeface="+mj-ea"/>
                <a:cs typeface="+mj-cs"/>
              </a:rPr>
              <a:t>用来描述一个系统或它的性质的数学形式</a:t>
            </a:r>
          </a:p>
        </p:txBody>
      </p:sp>
      <p:sp>
        <p:nvSpPr>
          <p:cNvPr id="11267" name="TextBox 2">
            <a:extLst>
              <a:ext uri="{FF2B5EF4-FFF2-40B4-BE49-F238E27FC236}">
                <a16:creationId xmlns:a16="http://schemas.microsoft.com/office/drawing/2014/main" id="{3FC2F0B7-A8D9-4F59-9EB5-4B013FD3FD28}"/>
              </a:ext>
            </a:extLst>
          </p:cNvPr>
          <p:cNvSpPr txBox="1">
            <a:spLocks noChangeArrowheads="1"/>
          </p:cNvSpPr>
          <p:nvPr/>
        </p:nvSpPr>
        <p:spPr bwMode="auto">
          <a:xfrm>
            <a:off x="467544" y="1412776"/>
            <a:ext cx="8280920" cy="4794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lnSpc>
                <a:spcPct val="120000"/>
              </a:lnSpc>
              <a:spcBef>
                <a:spcPts val="600"/>
              </a:spcBef>
              <a:buClrTx/>
              <a:buSzTx/>
              <a:buFontTx/>
              <a:buNone/>
            </a:pPr>
            <a:r>
              <a:rPr lang="zh-CN" altLang="en-US" sz="2400" b="1" dirty="0">
                <a:latin typeface="微软雅黑" panose="020B0503020204020204" pitchFamily="34" charset="-122"/>
                <a:ea typeface="微软雅黑" panose="020B0503020204020204" pitchFamily="34" charset="-122"/>
              </a:rPr>
              <a:t>数学模型并非是近年来才出现的新方法。在科学史上，牛顿等很多伟大的科学家都是建立和应用数学模型的大师，他们将各个不同的科学领域同数学有机的结合起来，在不同的学科中取得了巨大的成就。</a:t>
            </a:r>
            <a:endParaRPr lang="en-US" altLang="zh-CN" sz="2400" b="1" dirty="0">
              <a:latin typeface="微软雅黑" panose="020B0503020204020204" pitchFamily="34" charset="-122"/>
              <a:ea typeface="微软雅黑" panose="020B0503020204020204" pitchFamily="34" charset="-122"/>
            </a:endParaRPr>
          </a:p>
          <a:p>
            <a:pPr eaLnBrk="1" hangingPunct="1">
              <a:lnSpc>
                <a:spcPct val="120000"/>
              </a:lnSpc>
              <a:spcBef>
                <a:spcPts val="600"/>
              </a:spcBef>
              <a:buClrTx/>
              <a:buSzTx/>
              <a:buFontTx/>
              <a:buNone/>
            </a:pPr>
            <a:endParaRPr lang="en-US" altLang="zh-CN" sz="2400" b="1" dirty="0">
              <a:latin typeface="微软雅黑" panose="020B0503020204020204" pitchFamily="34" charset="-122"/>
              <a:ea typeface="微软雅黑" panose="020B0503020204020204" pitchFamily="34" charset="-122"/>
            </a:endParaRPr>
          </a:p>
          <a:p>
            <a:pPr eaLnBrk="1" hangingPunct="1">
              <a:lnSpc>
                <a:spcPct val="120000"/>
              </a:lnSpc>
              <a:spcBef>
                <a:spcPts val="600"/>
              </a:spcBef>
              <a:buClrTx/>
              <a:buSzTx/>
              <a:buFontTx/>
              <a:buNone/>
            </a:pPr>
            <a:r>
              <a:rPr lang="zh-CN" altLang="en-US" sz="2400" b="1" dirty="0">
                <a:latin typeface="微软雅黑" panose="020B0503020204020204" pitchFamily="34" charset="-122"/>
                <a:ea typeface="微软雅黑" panose="020B0503020204020204" pitchFamily="34" charset="-122"/>
              </a:rPr>
              <a:t>力学中的牛顿定律、电磁学中的麦克斯韦方程、化学中的门捷列夫周期表，都是经典的应用数学模型的光辉范例。</a:t>
            </a:r>
            <a:endParaRPr lang="en-US" altLang="zh-CN" sz="2400" b="1" dirty="0">
              <a:latin typeface="微软雅黑" panose="020B0503020204020204" pitchFamily="34" charset="-122"/>
              <a:ea typeface="微软雅黑" panose="020B0503020204020204" pitchFamily="34" charset="-122"/>
            </a:endParaRPr>
          </a:p>
          <a:p>
            <a:pPr eaLnBrk="1" hangingPunct="1">
              <a:lnSpc>
                <a:spcPct val="120000"/>
              </a:lnSpc>
              <a:spcBef>
                <a:spcPts val="600"/>
              </a:spcBef>
              <a:buClrTx/>
              <a:buSzTx/>
              <a:buFontTx/>
              <a:buNone/>
            </a:pPr>
            <a:endParaRPr lang="en-US" altLang="zh-CN" sz="2400" b="1" dirty="0">
              <a:latin typeface="微软雅黑" panose="020B0503020204020204" pitchFamily="34" charset="-122"/>
              <a:ea typeface="微软雅黑" panose="020B0503020204020204" pitchFamily="34" charset="-122"/>
            </a:endParaRPr>
          </a:p>
          <a:p>
            <a:pPr eaLnBrk="1" hangingPunct="1">
              <a:lnSpc>
                <a:spcPct val="120000"/>
              </a:lnSpc>
              <a:spcBef>
                <a:spcPts val="600"/>
              </a:spcBef>
              <a:buClrTx/>
              <a:buSzTx/>
              <a:buFontTx/>
              <a:buNone/>
            </a:pPr>
            <a:r>
              <a:rPr lang="zh-CN" altLang="en-US" sz="2400" b="1" dirty="0">
                <a:latin typeface="微软雅黑" panose="020B0503020204020204" pitchFamily="34" charset="-122"/>
                <a:ea typeface="微软雅黑" panose="020B0503020204020204" pitchFamily="34" charset="-122"/>
              </a:rPr>
              <a:t>在当代，由于计算机的运用，数学模型在生态、地质、航空等方面有了更加广泛和深入的应用。</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6" name="Line 6">
            <a:extLst>
              <a:ext uri="{FF2B5EF4-FFF2-40B4-BE49-F238E27FC236}">
                <a16:creationId xmlns:a16="http://schemas.microsoft.com/office/drawing/2014/main" id="{A95B279B-BD43-4030-AEC8-CA3555936E53}"/>
              </a:ext>
            </a:extLst>
          </p:cNvPr>
          <p:cNvSpPr>
            <a:spLocks noChangeShapeType="1"/>
          </p:cNvSpPr>
          <p:nvPr/>
        </p:nvSpPr>
        <p:spPr bwMode="auto">
          <a:xfrm>
            <a:off x="2123728" y="1928066"/>
            <a:ext cx="3358" cy="433387"/>
          </a:xfrm>
          <a:prstGeom prst="line">
            <a:avLst/>
          </a:prstGeom>
          <a:noFill/>
          <a:ln w="762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sz="2400">
              <a:solidFill>
                <a:schemeClr val="bg2"/>
              </a:solidFill>
            </a:endParaRPr>
          </a:p>
        </p:txBody>
      </p:sp>
      <p:sp>
        <p:nvSpPr>
          <p:cNvPr id="118802" name="Line 18">
            <a:extLst>
              <a:ext uri="{FF2B5EF4-FFF2-40B4-BE49-F238E27FC236}">
                <a16:creationId xmlns:a16="http://schemas.microsoft.com/office/drawing/2014/main" id="{FAE3501B-A4F7-46A1-8D29-230B45E9CD5B}"/>
              </a:ext>
            </a:extLst>
          </p:cNvPr>
          <p:cNvSpPr>
            <a:spLocks noChangeShapeType="1"/>
          </p:cNvSpPr>
          <p:nvPr/>
        </p:nvSpPr>
        <p:spPr bwMode="auto">
          <a:xfrm>
            <a:off x="6828931" y="3146786"/>
            <a:ext cx="0" cy="646112"/>
          </a:xfrm>
          <a:prstGeom prst="line">
            <a:avLst/>
          </a:prstGeom>
          <a:noFill/>
          <a:ln w="666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a:p>
        </p:txBody>
      </p:sp>
      <p:sp>
        <p:nvSpPr>
          <p:cNvPr id="118804" name="Line 20">
            <a:extLst>
              <a:ext uri="{FF2B5EF4-FFF2-40B4-BE49-F238E27FC236}">
                <a16:creationId xmlns:a16="http://schemas.microsoft.com/office/drawing/2014/main" id="{8D7FA6B4-988B-4DED-BB7E-D6126A6493A5}"/>
              </a:ext>
            </a:extLst>
          </p:cNvPr>
          <p:cNvSpPr>
            <a:spLocks noChangeShapeType="1"/>
          </p:cNvSpPr>
          <p:nvPr/>
        </p:nvSpPr>
        <p:spPr bwMode="auto">
          <a:xfrm>
            <a:off x="6828931" y="4265973"/>
            <a:ext cx="0" cy="714375"/>
          </a:xfrm>
          <a:prstGeom prst="line">
            <a:avLst/>
          </a:prstGeom>
          <a:noFill/>
          <a:ln w="666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a:p>
        </p:txBody>
      </p:sp>
      <p:sp>
        <p:nvSpPr>
          <p:cNvPr id="118787" name="Text Box 3">
            <a:extLst>
              <a:ext uri="{FF2B5EF4-FFF2-40B4-BE49-F238E27FC236}">
                <a16:creationId xmlns:a16="http://schemas.microsoft.com/office/drawing/2014/main" id="{FBE6620A-34F7-4205-AAE5-536913328F72}"/>
              </a:ext>
            </a:extLst>
          </p:cNvPr>
          <p:cNvSpPr txBox="1">
            <a:spLocks noChangeArrowheads="1"/>
          </p:cNvSpPr>
          <p:nvPr/>
        </p:nvSpPr>
        <p:spPr bwMode="auto">
          <a:xfrm>
            <a:off x="667275" y="1077539"/>
            <a:ext cx="2880314" cy="830997"/>
          </a:xfrm>
          <a:prstGeom prst="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wrap="square">
            <a:spAutoFit/>
          </a:bodyPr>
          <a:lstStyle/>
          <a:p>
            <a:pPr eaLnBrk="1" hangingPunct="1">
              <a:defRPr/>
            </a:pPr>
            <a:r>
              <a:rPr kumimoji="1" lang="zh-CN" altLang="en-US" sz="2400" b="1" dirty="0">
                <a:solidFill>
                  <a:schemeClr val="bg2"/>
                </a:solidFill>
                <a:latin typeface="Times New Roman" pitchFamily="18" charset="0"/>
                <a:ea typeface="黑体" pitchFamily="2" charset="-122"/>
              </a:rPr>
              <a:t>观察研究对象，提出问题</a:t>
            </a:r>
          </a:p>
        </p:txBody>
      </p:sp>
      <p:sp>
        <p:nvSpPr>
          <p:cNvPr id="118789" name="Text Box 5">
            <a:extLst>
              <a:ext uri="{FF2B5EF4-FFF2-40B4-BE49-F238E27FC236}">
                <a16:creationId xmlns:a16="http://schemas.microsoft.com/office/drawing/2014/main" id="{C8CF4291-40EC-4E4F-BE16-49108B092FCE}"/>
              </a:ext>
            </a:extLst>
          </p:cNvPr>
          <p:cNvSpPr txBox="1">
            <a:spLocks noChangeArrowheads="1"/>
          </p:cNvSpPr>
          <p:nvPr/>
        </p:nvSpPr>
        <p:spPr bwMode="auto">
          <a:xfrm>
            <a:off x="658217" y="2361453"/>
            <a:ext cx="2974314" cy="461665"/>
          </a:xfrm>
          <a:prstGeom prst="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wrap="square">
            <a:spAutoFit/>
          </a:bodyPr>
          <a:lstStyle/>
          <a:p>
            <a:pPr eaLnBrk="1" hangingPunct="1">
              <a:defRPr/>
            </a:pPr>
            <a:r>
              <a:rPr kumimoji="1" lang="zh-CN" altLang="en-US" sz="2400" b="1" dirty="0">
                <a:solidFill>
                  <a:schemeClr val="bg2"/>
                </a:solidFill>
                <a:latin typeface="Times New Roman" pitchFamily="18" charset="0"/>
                <a:ea typeface="黑体" pitchFamily="2" charset="-122"/>
              </a:rPr>
              <a:t>提出合理的假设</a:t>
            </a:r>
          </a:p>
        </p:txBody>
      </p:sp>
      <p:sp>
        <p:nvSpPr>
          <p:cNvPr id="118792" name="Text Box 8">
            <a:extLst>
              <a:ext uri="{FF2B5EF4-FFF2-40B4-BE49-F238E27FC236}">
                <a16:creationId xmlns:a16="http://schemas.microsoft.com/office/drawing/2014/main" id="{33793922-3974-4897-885B-50BCFAB8BBF2}"/>
              </a:ext>
            </a:extLst>
          </p:cNvPr>
          <p:cNvSpPr txBox="1">
            <a:spLocks noChangeArrowheads="1"/>
          </p:cNvSpPr>
          <p:nvPr/>
        </p:nvSpPr>
        <p:spPr bwMode="auto">
          <a:xfrm>
            <a:off x="667275" y="5167583"/>
            <a:ext cx="2968615" cy="1200329"/>
          </a:xfrm>
          <a:prstGeom prst="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wrap="square">
            <a:spAutoFit/>
          </a:bodyPr>
          <a:lstStyle/>
          <a:p>
            <a:pPr eaLnBrk="1" hangingPunct="1">
              <a:defRPr/>
            </a:pPr>
            <a:r>
              <a:rPr kumimoji="1" lang="zh-CN" altLang="en-US" sz="2400" b="1" dirty="0">
                <a:solidFill>
                  <a:schemeClr val="bg2"/>
                </a:solidFill>
                <a:latin typeface="Times New Roman" pitchFamily="18" charset="0"/>
                <a:ea typeface="黑体" pitchFamily="2" charset="-122"/>
              </a:rPr>
              <a:t>通过进一步的实验或观察等，对模型进行检验或修正</a:t>
            </a:r>
          </a:p>
        </p:txBody>
      </p:sp>
      <p:sp>
        <p:nvSpPr>
          <p:cNvPr id="12300" name="Line 9">
            <a:extLst>
              <a:ext uri="{FF2B5EF4-FFF2-40B4-BE49-F238E27FC236}">
                <a16:creationId xmlns:a16="http://schemas.microsoft.com/office/drawing/2014/main" id="{1E03B2E9-88C3-480B-824B-3E281B20BC5F}"/>
              </a:ext>
            </a:extLst>
          </p:cNvPr>
          <p:cNvSpPr>
            <a:spLocks noChangeShapeType="1"/>
          </p:cNvSpPr>
          <p:nvPr/>
        </p:nvSpPr>
        <p:spPr bwMode="auto">
          <a:xfrm flipH="1">
            <a:off x="2123728" y="4585121"/>
            <a:ext cx="0" cy="500063"/>
          </a:xfrm>
          <a:prstGeom prst="line">
            <a:avLst/>
          </a:prstGeom>
          <a:noFill/>
          <a:ln w="762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sz="2400">
              <a:solidFill>
                <a:schemeClr val="bg2"/>
              </a:solidFill>
            </a:endParaRPr>
          </a:p>
        </p:txBody>
      </p:sp>
      <p:sp>
        <p:nvSpPr>
          <p:cNvPr id="118795" name="Text Box 11">
            <a:extLst>
              <a:ext uri="{FF2B5EF4-FFF2-40B4-BE49-F238E27FC236}">
                <a16:creationId xmlns:a16="http://schemas.microsoft.com/office/drawing/2014/main" id="{A8967DAD-7628-46EB-A349-A495FF69497F}"/>
              </a:ext>
            </a:extLst>
          </p:cNvPr>
          <p:cNvSpPr txBox="1">
            <a:spLocks noChangeArrowheads="1"/>
          </p:cNvSpPr>
          <p:nvPr/>
        </p:nvSpPr>
        <p:spPr bwMode="auto">
          <a:xfrm>
            <a:off x="658217" y="3337289"/>
            <a:ext cx="2977675" cy="1200329"/>
          </a:xfrm>
          <a:prstGeom prst="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wrap="square">
            <a:spAutoFit/>
          </a:bodyPr>
          <a:lstStyle/>
          <a:p>
            <a:pPr eaLnBrk="1" hangingPunct="1">
              <a:defRPr/>
            </a:pPr>
            <a:r>
              <a:rPr kumimoji="1" lang="zh-CN" altLang="en-US" sz="2400" b="1" dirty="0">
                <a:solidFill>
                  <a:schemeClr val="bg2"/>
                </a:solidFill>
                <a:latin typeface="Times New Roman" pitchFamily="18" charset="0"/>
                <a:ea typeface="黑体" pitchFamily="2" charset="-122"/>
              </a:rPr>
              <a:t>根据实验数据，用适当的数学形式对事物的性质进行表达</a:t>
            </a:r>
          </a:p>
        </p:txBody>
      </p:sp>
      <p:sp>
        <p:nvSpPr>
          <p:cNvPr id="12304" name="Line 12">
            <a:extLst>
              <a:ext uri="{FF2B5EF4-FFF2-40B4-BE49-F238E27FC236}">
                <a16:creationId xmlns:a16="http://schemas.microsoft.com/office/drawing/2014/main" id="{A53C268F-B740-40E9-BC31-F16A79223441}"/>
              </a:ext>
            </a:extLst>
          </p:cNvPr>
          <p:cNvSpPr>
            <a:spLocks noChangeShapeType="1"/>
          </p:cNvSpPr>
          <p:nvPr/>
        </p:nvSpPr>
        <p:spPr bwMode="auto">
          <a:xfrm>
            <a:off x="2123728" y="2910002"/>
            <a:ext cx="0" cy="432000"/>
          </a:xfrm>
          <a:prstGeom prst="line">
            <a:avLst/>
          </a:prstGeom>
          <a:noFill/>
          <a:ln w="762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sz="2400">
              <a:solidFill>
                <a:schemeClr val="bg2"/>
              </a:solidFill>
            </a:endParaRPr>
          </a:p>
        </p:txBody>
      </p:sp>
      <p:sp>
        <p:nvSpPr>
          <p:cNvPr id="118797" name="AutoShape 13">
            <a:extLst>
              <a:ext uri="{FF2B5EF4-FFF2-40B4-BE49-F238E27FC236}">
                <a16:creationId xmlns:a16="http://schemas.microsoft.com/office/drawing/2014/main" id="{2555D08E-AC0A-4122-998B-715FE77FC560}"/>
              </a:ext>
            </a:extLst>
          </p:cNvPr>
          <p:cNvSpPr>
            <a:spLocks noChangeArrowheads="1"/>
          </p:cNvSpPr>
          <p:nvPr/>
        </p:nvSpPr>
        <p:spPr bwMode="auto">
          <a:xfrm>
            <a:off x="3921689" y="1337036"/>
            <a:ext cx="913342" cy="215900"/>
          </a:xfrm>
          <a:prstGeom prst="rightArrow">
            <a:avLst>
              <a:gd name="adj1" fmla="val 50000"/>
              <a:gd name="adj2" fmla="val 100000"/>
            </a:avLst>
          </a:prstGeom>
          <a:solidFill>
            <a:schemeClr val="bg1"/>
          </a:solidFill>
          <a:ln w="28575">
            <a:solidFill>
              <a:schemeClr val="tx1"/>
            </a:solidFill>
            <a:miter lim="800000"/>
            <a:headEnd/>
            <a:tailEnd/>
          </a:ln>
        </p:spPr>
        <p:txBody>
          <a:bodyPr wrap="none" anchor="ct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endParaRPr lang="zh-CN" altLang="en-US" sz="2400">
              <a:latin typeface="Arial" panose="020B0604020202020204" pitchFamily="34" charset="0"/>
            </a:endParaRPr>
          </a:p>
        </p:txBody>
      </p:sp>
      <p:sp>
        <p:nvSpPr>
          <p:cNvPr id="118798" name="Text Box 14">
            <a:extLst>
              <a:ext uri="{FF2B5EF4-FFF2-40B4-BE49-F238E27FC236}">
                <a16:creationId xmlns:a16="http://schemas.microsoft.com/office/drawing/2014/main" id="{691AC4FF-96A4-4104-84CA-FC5D0DCA9C80}"/>
              </a:ext>
            </a:extLst>
          </p:cNvPr>
          <p:cNvSpPr txBox="1">
            <a:spLocks noChangeArrowheads="1"/>
          </p:cNvSpPr>
          <p:nvPr/>
        </p:nvSpPr>
        <p:spPr bwMode="auto">
          <a:xfrm>
            <a:off x="5084488" y="1113999"/>
            <a:ext cx="3173193" cy="461665"/>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p>
            <a:pPr algn="ctr" eaLnBrk="1" hangingPunct="1">
              <a:spcBef>
                <a:spcPct val="50000"/>
              </a:spcBef>
              <a:defRPr/>
            </a:pPr>
            <a:r>
              <a:rPr kumimoji="1" lang="zh-CN" altLang="en-US" sz="2400" b="1" dirty="0">
                <a:solidFill>
                  <a:schemeClr val="bg1"/>
                </a:solidFill>
                <a:latin typeface="Times New Roman" pitchFamily="18" charset="0"/>
                <a:ea typeface="黑体" pitchFamily="2" charset="-122"/>
                <a:cs typeface="Times New Roman" pitchFamily="18" charset="0"/>
              </a:rPr>
              <a:t>细菌每</a:t>
            </a:r>
            <a:r>
              <a:rPr kumimoji="1" lang="en-US" altLang="zh-CN" sz="2400" b="1" dirty="0">
                <a:solidFill>
                  <a:schemeClr val="bg1"/>
                </a:solidFill>
                <a:latin typeface="Times New Roman" pitchFamily="18" charset="0"/>
                <a:ea typeface="黑体" pitchFamily="2" charset="-122"/>
                <a:cs typeface="Times New Roman" pitchFamily="18" charset="0"/>
              </a:rPr>
              <a:t>20min</a:t>
            </a:r>
            <a:r>
              <a:rPr kumimoji="1" lang="zh-CN" altLang="en-US" sz="2400" b="1" dirty="0">
                <a:solidFill>
                  <a:schemeClr val="bg1"/>
                </a:solidFill>
                <a:latin typeface="Times New Roman" pitchFamily="18" charset="0"/>
                <a:ea typeface="黑体" pitchFamily="2" charset="-122"/>
                <a:cs typeface="Times New Roman" pitchFamily="18" charset="0"/>
              </a:rPr>
              <a:t>分裂一次</a:t>
            </a:r>
          </a:p>
        </p:txBody>
      </p:sp>
      <p:sp>
        <p:nvSpPr>
          <p:cNvPr id="118799" name="Line 15">
            <a:extLst>
              <a:ext uri="{FF2B5EF4-FFF2-40B4-BE49-F238E27FC236}">
                <a16:creationId xmlns:a16="http://schemas.microsoft.com/office/drawing/2014/main" id="{AA3026B6-5972-42E4-BF70-4AB499354F91}"/>
              </a:ext>
            </a:extLst>
          </p:cNvPr>
          <p:cNvSpPr>
            <a:spLocks noChangeShapeType="1"/>
          </p:cNvSpPr>
          <p:nvPr/>
        </p:nvSpPr>
        <p:spPr bwMode="auto">
          <a:xfrm>
            <a:off x="6588224" y="1658916"/>
            <a:ext cx="0" cy="431800"/>
          </a:xfrm>
          <a:prstGeom prst="line">
            <a:avLst/>
          </a:prstGeom>
          <a:noFill/>
          <a:ln w="666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a:p>
        </p:txBody>
      </p:sp>
      <p:sp>
        <p:nvSpPr>
          <p:cNvPr id="118800" name="Text Box 16">
            <a:extLst>
              <a:ext uri="{FF2B5EF4-FFF2-40B4-BE49-F238E27FC236}">
                <a16:creationId xmlns:a16="http://schemas.microsoft.com/office/drawing/2014/main" id="{EDDF29DF-87AA-4646-B70E-F85A8A56873E}"/>
              </a:ext>
            </a:extLst>
          </p:cNvPr>
          <p:cNvSpPr txBox="1">
            <a:spLocks noChangeArrowheads="1"/>
          </p:cNvSpPr>
          <p:nvPr/>
        </p:nvSpPr>
        <p:spPr bwMode="auto">
          <a:xfrm>
            <a:off x="5084488" y="2051411"/>
            <a:ext cx="3173193" cy="1200329"/>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p>
            <a:pPr eaLnBrk="1" hangingPunct="1">
              <a:spcBef>
                <a:spcPct val="50000"/>
              </a:spcBef>
              <a:defRPr/>
            </a:pPr>
            <a:r>
              <a:rPr kumimoji="1" lang="zh-CN" altLang="en-US" sz="2400" b="1" dirty="0">
                <a:solidFill>
                  <a:schemeClr val="bg1"/>
                </a:solidFill>
                <a:latin typeface="黑体" pitchFamily="2" charset="-122"/>
                <a:ea typeface="黑体" pitchFamily="2" charset="-122"/>
              </a:rPr>
              <a:t>资源空间无限多，细菌种群的增长不受种群密度增加的影响</a:t>
            </a:r>
          </a:p>
        </p:txBody>
      </p:sp>
      <p:sp>
        <p:nvSpPr>
          <p:cNvPr id="118801" name="AutoShape 17">
            <a:extLst>
              <a:ext uri="{FF2B5EF4-FFF2-40B4-BE49-F238E27FC236}">
                <a16:creationId xmlns:a16="http://schemas.microsoft.com/office/drawing/2014/main" id="{722637D1-6C6E-4161-B7E7-262F7DE29B6B}"/>
              </a:ext>
            </a:extLst>
          </p:cNvPr>
          <p:cNvSpPr>
            <a:spLocks noChangeArrowheads="1"/>
          </p:cNvSpPr>
          <p:nvPr/>
        </p:nvSpPr>
        <p:spPr bwMode="auto">
          <a:xfrm>
            <a:off x="3921689" y="2565761"/>
            <a:ext cx="913342" cy="215900"/>
          </a:xfrm>
          <a:prstGeom prst="rightArrow">
            <a:avLst>
              <a:gd name="adj1" fmla="val 50000"/>
              <a:gd name="adj2" fmla="val 100000"/>
            </a:avLst>
          </a:prstGeom>
          <a:solidFill>
            <a:schemeClr val="bg1"/>
          </a:solidFill>
          <a:ln w="28575">
            <a:solidFill>
              <a:schemeClr val="tx1"/>
            </a:solidFill>
            <a:miter lim="800000"/>
            <a:headEnd/>
            <a:tailEnd/>
          </a:ln>
        </p:spPr>
        <p:txBody>
          <a:bodyPr wrap="none" anchor="ct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endParaRPr lang="zh-CN" altLang="en-US" sz="2400">
              <a:latin typeface="Arial" panose="020B0604020202020204" pitchFamily="34" charset="0"/>
            </a:endParaRPr>
          </a:p>
        </p:txBody>
      </p:sp>
      <p:sp>
        <p:nvSpPr>
          <p:cNvPr id="118803" name="Rectangle 19">
            <a:extLst>
              <a:ext uri="{FF2B5EF4-FFF2-40B4-BE49-F238E27FC236}">
                <a16:creationId xmlns:a16="http://schemas.microsoft.com/office/drawing/2014/main" id="{81FADF7E-16F5-42A9-9819-D89735646482}"/>
              </a:ext>
            </a:extLst>
          </p:cNvPr>
          <p:cNvSpPr>
            <a:spLocks noChangeArrowheads="1"/>
          </p:cNvSpPr>
          <p:nvPr/>
        </p:nvSpPr>
        <p:spPr bwMode="auto">
          <a:xfrm>
            <a:off x="5137132" y="3792898"/>
            <a:ext cx="3120541" cy="461963"/>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p>
            <a:pPr algn="ctr" eaLnBrk="1" hangingPunct="1">
              <a:spcBef>
                <a:spcPct val="50000"/>
              </a:spcBef>
              <a:defRPr/>
            </a:pPr>
            <a:r>
              <a:rPr kumimoji="1" lang="en-US" altLang="zh-CN" sz="2400" b="1" dirty="0">
                <a:solidFill>
                  <a:schemeClr val="bg1"/>
                </a:solidFill>
                <a:latin typeface="Times New Roman" panose="02020603050405020304" pitchFamily="18" charset="0"/>
                <a:ea typeface="黑体" pitchFamily="2" charset="-122"/>
                <a:cs typeface="Times New Roman" panose="02020603050405020304" pitchFamily="18" charset="0"/>
              </a:rPr>
              <a:t>N</a:t>
            </a:r>
            <a:r>
              <a:rPr kumimoji="1" lang="en-US" altLang="zh-CN" sz="2400" b="1" baseline="-25000" dirty="0">
                <a:solidFill>
                  <a:schemeClr val="bg1"/>
                </a:solidFill>
                <a:latin typeface="Times New Roman" panose="02020603050405020304" pitchFamily="18" charset="0"/>
                <a:ea typeface="黑体" pitchFamily="2" charset="-122"/>
                <a:cs typeface="Times New Roman" panose="02020603050405020304" pitchFamily="18" charset="0"/>
              </a:rPr>
              <a:t>n</a:t>
            </a:r>
            <a:r>
              <a:rPr kumimoji="1" lang="zh-CN" altLang="en-US" sz="2400" b="1" dirty="0">
                <a:solidFill>
                  <a:schemeClr val="bg1"/>
                </a:solidFill>
                <a:latin typeface="Times New Roman" panose="02020603050405020304" pitchFamily="18" charset="0"/>
                <a:ea typeface="黑体" pitchFamily="2" charset="-122"/>
                <a:cs typeface="Times New Roman" panose="02020603050405020304" pitchFamily="18" charset="0"/>
              </a:rPr>
              <a:t>＝２</a:t>
            </a:r>
            <a:r>
              <a:rPr kumimoji="1" lang="en-US" altLang="zh-CN" sz="2400" b="1" baseline="30000" dirty="0">
                <a:solidFill>
                  <a:schemeClr val="bg1"/>
                </a:solidFill>
                <a:latin typeface="Times New Roman" panose="02020603050405020304" pitchFamily="18" charset="0"/>
                <a:ea typeface="黑体" pitchFamily="2" charset="-122"/>
                <a:cs typeface="Times New Roman" panose="02020603050405020304" pitchFamily="18" charset="0"/>
              </a:rPr>
              <a:t>n</a:t>
            </a:r>
          </a:p>
        </p:txBody>
      </p:sp>
      <p:sp>
        <p:nvSpPr>
          <p:cNvPr id="118805" name="Text Box 21">
            <a:extLst>
              <a:ext uri="{FF2B5EF4-FFF2-40B4-BE49-F238E27FC236}">
                <a16:creationId xmlns:a16="http://schemas.microsoft.com/office/drawing/2014/main" id="{FF2F4767-6F0F-476A-817A-AA46C1980D06}"/>
              </a:ext>
            </a:extLst>
          </p:cNvPr>
          <p:cNvSpPr txBox="1">
            <a:spLocks noChangeArrowheads="1"/>
          </p:cNvSpPr>
          <p:nvPr/>
        </p:nvSpPr>
        <p:spPr bwMode="auto">
          <a:xfrm>
            <a:off x="5084488" y="5051786"/>
            <a:ext cx="3231926" cy="1200329"/>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p>
            <a:pPr eaLnBrk="1" hangingPunct="1">
              <a:spcBef>
                <a:spcPct val="50000"/>
              </a:spcBef>
              <a:defRPr/>
            </a:pPr>
            <a:r>
              <a:rPr kumimoji="1" lang="zh-CN" altLang="en-US" sz="2400" b="1" dirty="0">
                <a:solidFill>
                  <a:schemeClr val="bg1"/>
                </a:solidFill>
                <a:latin typeface="黑体" pitchFamily="2" charset="-122"/>
                <a:ea typeface="黑体" pitchFamily="2" charset="-122"/>
              </a:rPr>
              <a:t>观察、统计细菌数量，对自己所建立的模型进行检验或修正</a:t>
            </a:r>
          </a:p>
        </p:txBody>
      </p:sp>
      <p:sp>
        <p:nvSpPr>
          <p:cNvPr id="118806" name="AutoShape 22">
            <a:extLst>
              <a:ext uri="{FF2B5EF4-FFF2-40B4-BE49-F238E27FC236}">
                <a16:creationId xmlns:a16="http://schemas.microsoft.com/office/drawing/2014/main" id="{A445A196-1667-4A20-8514-916994A60747}"/>
              </a:ext>
            </a:extLst>
          </p:cNvPr>
          <p:cNvSpPr>
            <a:spLocks noChangeArrowheads="1"/>
          </p:cNvSpPr>
          <p:nvPr/>
        </p:nvSpPr>
        <p:spPr bwMode="auto">
          <a:xfrm>
            <a:off x="3921689" y="3864336"/>
            <a:ext cx="913342" cy="215900"/>
          </a:xfrm>
          <a:prstGeom prst="rightArrow">
            <a:avLst>
              <a:gd name="adj1" fmla="val 50000"/>
              <a:gd name="adj2" fmla="val 100000"/>
            </a:avLst>
          </a:prstGeom>
          <a:solidFill>
            <a:schemeClr val="bg1"/>
          </a:solidFill>
          <a:ln w="28575">
            <a:solidFill>
              <a:schemeClr val="tx1"/>
            </a:solidFill>
            <a:miter lim="800000"/>
            <a:headEnd/>
            <a:tailEnd/>
          </a:ln>
        </p:spPr>
        <p:txBody>
          <a:bodyPr wrap="none" anchor="ct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endParaRPr lang="zh-CN" altLang="en-US" sz="2400">
              <a:latin typeface="Arial" panose="020B0604020202020204" pitchFamily="34" charset="0"/>
            </a:endParaRPr>
          </a:p>
        </p:txBody>
      </p:sp>
      <p:sp>
        <p:nvSpPr>
          <p:cNvPr id="118807" name="AutoShape 23">
            <a:extLst>
              <a:ext uri="{FF2B5EF4-FFF2-40B4-BE49-F238E27FC236}">
                <a16:creationId xmlns:a16="http://schemas.microsoft.com/office/drawing/2014/main" id="{CAB16917-DA25-4E29-A24E-F495D2A94841}"/>
              </a:ext>
            </a:extLst>
          </p:cNvPr>
          <p:cNvSpPr>
            <a:spLocks noChangeArrowheads="1"/>
          </p:cNvSpPr>
          <p:nvPr/>
        </p:nvSpPr>
        <p:spPr bwMode="auto">
          <a:xfrm>
            <a:off x="3917940" y="5551848"/>
            <a:ext cx="982179" cy="215900"/>
          </a:xfrm>
          <a:prstGeom prst="rightArrow">
            <a:avLst>
              <a:gd name="adj1" fmla="val 50000"/>
              <a:gd name="adj2" fmla="val 66713"/>
            </a:avLst>
          </a:prstGeom>
          <a:solidFill>
            <a:schemeClr val="bg1"/>
          </a:solidFill>
          <a:ln w="28575">
            <a:solidFill>
              <a:schemeClr val="tx1"/>
            </a:solidFill>
            <a:miter lim="800000"/>
            <a:headEnd/>
            <a:tailEnd/>
          </a:ln>
        </p:spPr>
        <p:txBody>
          <a:bodyPr wrap="none" anchor="ct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endParaRPr lang="zh-CN" altLang="en-US" sz="2400">
              <a:latin typeface="Arial" panose="020B0604020202020204" pitchFamily="34" charset="0"/>
            </a:endParaRPr>
          </a:p>
        </p:txBody>
      </p:sp>
      <p:sp>
        <p:nvSpPr>
          <p:cNvPr id="20" name="Rectangle 2">
            <a:extLst>
              <a:ext uri="{FF2B5EF4-FFF2-40B4-BE49-F238E27FC236}">
                <a16:creationId xmlns:a16="http://schemas.microsoft.com/office/drawing/2014/main" id="{13F476A3-1F84-49AF-AA50-319760E83FEB}"/>
              </a:ext>
            </a:extLst>
          </p:cNvPr>
          <p:cNvSpPr txBox="1">
            <a:spLocks noChangeArrowheads="1"/>
          </p:cNvSpPr>
          <p:nvPr/>
        </p:nvSpPr>
        <p:spPr>
          <a:xfrm>
            <a:off x="323528" y="159361"/>
            <a:ext cx="5065913" cy="60739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bIns="91440" anchor="b">
            <a:normAutofit fontScale="92500"/>
          </a:bodyPr>
          <a:lstStyle/>
          <a:p>
            <a:pPr eaLnBrk="1" fontAlgn="auto" hangingPunct="1">
              <a:spcAft>
                <a:spcPts val="0"/>
              </a:spcAft>
              <a:defRPr/>
            </a:pPr>
            <a:r>
              <a:rPr lang="zh-CN" altLang="en-US" sz="2800" b="1" dirty="0">
                <a:solidFill>
                  <a:schemeClr val="bg2"/>
                </a:solidFill>
                <a:latin typeface="+mj-ea"/>
                <a:ea typeface="+mj-ea"/>
                <a:cs typeface="+mj-cs"/>
              </a:rPr>
              <a:t>建立数学模型一般包括以下步骤：</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8787"/>
                                        </p:tgtEl>
                                        <p:attrNameLst>
                                          <p:attrName>style.visibility</p:attrName>
                                        </p:attrNameLst>
                                      </p:cBhvr>
                                      <p:to>
                                        <p:strVal val="visible"/>
                                      </p:to>
                                    </p:set>
                                    <p:animEffect transition="in" filter="blinds(horizontal)">
                                      <p:cBhvr>
                                        <p:cTn id="7" dur="500"/>
                                        <p:tgtEl>
                                          <p:spTgt spid="1187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8797"/>
                                        </p:tgtEl>
                                        <p:attrNameLst>
                                          <p:attrName>style.visibility</p:attrName>
                                        </p:attrNameLst>
                                      </p:cBhvr>
                                      <p:to>
                                        <p:strVal val="visible"/>
                                      </p:to>
                                    </p:set>
                                    <p:animEffect transition="in" filter="blinds(horizontal)">
                                      <p:cBhvr>
                                        <p:cTn id="12" dur="500"/>
                                        <p:tgtEl>
                                          <p:spTgt spid="118797"/>
                                        </p:tgtEl>
                                      </p:cBhvr>
                                    </p:animEffect>
                                  </p:childTnLst>
                                </p:cTn>
                              </p:par>
                              <p:par>
                                <p:cTn id="13" presetID="3" presetClass="entr" presetSubtype="10" fill="hold" nodeType="withEffect">
                                  <p:stCondLst>
                                    <p:cond delay="0"/>
                                  </p:stCondLst>
                                  <p:childTnLst>
                                    <p:set>
                                      <p:cBhvr>
                                        <p:cTn id="14" dur="1" fill="hold">
                                          <p:stCondLst>
                                            <p:cond delay="0"/>
                                          </p:stCondLst>
                                        </p:cTn>
                                        <p:tgtEl>
                                          <p:spTgt spid="118798"/>
                                        </p:tgtEl>
                                        <p:attrNameLst>
                                          <p:attrName>style.visibility</p:attrName>
                                        </p:attrNameLst>
                                      </p:cBhvr>
                                      <p:to>
                                        <p:strVal val="visible"/>
                                      </p:to>
                                    </p:set>
                                    <p:animEffect transition="in" filter="blinds(horizontal)">
                                      <p:cBhvr>
                                        <p:cTn id="15" dur="500"/>
                                        <p:tgtEl>
                                          <p:spTgt spid="11879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2296"/>
                                        </p:tgtEl>
                                        <p:attrNameLst>
                                          <p:attrName>style.visibility</p:attrName>
                                        </p:attrNameLst>
                                      </p:cBhvr>
                                      <p:to>
                                        <p:strVal val="visible"/>
                                      </p:to>
                                    </p:set>
                                    <p:animEffect transition="in" filter="blinds(horizontal)">
                                      <p:cBhvr>
                                        <p:cTn id="20" dur="500"/>
                                        <p:tgtEl>
                                          <p:spTgt spid="12296"/>
                                        </p:tgtEl>
                                      </p:cBhvr>
                                    </p:animEffect>
                                  </p:childTnLst>
                                </p:cTn>
                              </p:par>
                              <p:par>
                                <p:cTn id="21" presetID="3" presetClass="entr" presetSubtype="10" fill="hold" nodeType="withEffect">
                                  <p:stCondLst>
                                    <p:cond delay="0"/>
                                  </p:stCondLst>
                                  <p:childTnLst>
                                    <p:set>
                                      <p:cBhvr>
                                        <p:cTn id="22" dur="1" fill="hold">
                                          <p:stCondLst>
                                            <p:cond delay="0"/>
                                          </p:stCondLst>
                                        </p:cTn>
                                        <p:tgtEl>
                                          <p:spTgt spid="118789"/>
                                        </p:tgtEl>
                                        <p:attrNameLst>
                                          <p:attrName>style.visibility</p:attrName>
                                        </p:attrNameLst>
                                      </p:cBhvr>
                                      <p:to>
                                        <p:strVal val="visible"/>
                                      </p:to>
                                    </p:set>
                                    <p:animEffect transition="in" filter="blinds(horizontal)">
                                      <p:cBhvr>
                                        <p:cTn id="23" dur="500"/>
                                        <p:tgtEl>
                                          <p:spTgt spid="11878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18801"/>
                                        </p:tgtEl>
                                        <p:attrNameLst>
                                          <p:attrName>style.visibility</p:attrName>
                                        </p:attrNameLst>
                                      </p:cBhvr>
                                      <p:to>
                                        <p:strVal val="visible"/>
                                      </p:to>
                                    </p:set>
                                    <p:animEffect transition="in" filter="blinds(horizontal)">
                                      <p:cBhvr>
                                        <p:cTn id="28" dur="500"/>
                                        <p:tgtEl>
                                          <p:spTgt spid="118801"/>
                                        </p:tgtEl>
                                      </p:cBhvr>
                                    </p:animEffect>
                                  </p:childTnLst>
                                </p:cTn>
                              </p:par>
                              <p:par>
                                <p:cTn id="29" presetID="3" presetClass="entr" presetSubtype="10" fill="hold" nodeType="withEffect">
                                  <p:stCondLst>
                                    <p:cond delay="0"/>
                                  </p:stCondLst>
                                  <p:childTnLst>
                                    <p:set>
                                      <p:cBhvr>
                                        <p:cTn id="30" dur="1" fill="hold">
                                          <p:stCondLst>
                                            <p:cond delay="0"/>
                                          </p:stCondLst>
                                        </p:cTn>
                                        <p:tgtEl>
                                          <p:spTgt spid="118800"/>
                                        </p:tgtEl>
                                        <p:attrNameLst>
                                          <p:attrName>style.visibility</p:attrName>
                                        </p:attrNameLst>
                                      </p:cBhvr>
                                      <p:to>
                                        <p:strVal val="visible"/>
                                      </p:to>
                                    </p:set>
                                    <p:animEffect transition="in" filter="blinds(horizontal)">
                                      <p:cBhvr>
                                        <p:cTn id="31" dur="500"/>
                                        <p:tgtEl>
                                          <p:spTgt spid="118800"/>
                                        </p:tgtEl>
                                      </p:cBhvr>
                                    </p:animEffect>
                                  </p:childTnLst>
                                </p:cTn>
                              </p:par>
                              <p:par>
                                <p:cTn id="32" presetID="3" presetClass="entr" presetSubtype="10" fill="hold" nodeType="withEffect">
                                  <p:stCondLst>
                                    <p:cond delay="0"/>
                                  </p:stCondLst>
                                  <p:childTnLst>
                                    <p:set>
                                      <p:cBhvr>
                                        <p:cTn id="33" dur="1" fill="hold">
                                          <p:stCondLst>
                                            <p:cond delay="0"/>
                                          </p:stCondLst>
                                        </p:cTn>
                                        <p:tgtEl>
                                          <p:spTgt spid="118799"/>
                                        </p:tgtEl>
                                        <p:attrNameLst>
                                          <p:attrName>style.visibility</p:attrName>
                                        </p:attrNameLst>
                                      </p:cBhvr>
                                      <p:to>
                                        <p:strVal val="visible"/>
                                      </p:to>
                                    </p:set>
                                    <p:animEffect transition="in" filter="blinds(horizontal)">
                                      <p:cBhvr>
                                        <p:cTn id="34" dur="500"/>
                                        <p:tgtEl>
                                          <p:spTgt spid="11879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12304"/>
                                        </p:tgtEl>
                                        <p:attrNameLst>
                                          <p:attrName>style.visibility</p:attrName>
                                        </p:attrNameLst>
                                      </p:cBhvr>
                                      <p:to>
                                        <p:strVal val="visible"/>
                                      </p:to>
                                    </p:set>
                                    <p:animEffect transition="in" filter="blinds(horizontal)">
                                      <p:cBhvr>
                                        <p:cTn id="39" dur="500"/>
                                        <p:tgtEl>
                                          <p:spTgt spid="12304"/>
                                        </p:tgtEl>
                                      </p:cBhvr>
                                    </p:animEffect>
                                  </p:childTnLst>
                                </p:cTn>
                              </p:par>
                              <p:par>
                                <p:cTn id="40" presetID="3" presetClass="entr" presetSubtype="10" fill="hold" nodeType="withEffect">
                                  <p:stCondLst>
                                    <p:cond delay="0"/>
                                  </p:stCondLst>
                                  <p:childTnLst>
                                    <p:set>
                                      <p:cBhvr>
                                        <p:cTn id="41" dur="1" fill="hold">
                                          <p:stCondLst>
                                            <p:cond delay="0"/>
                                          </p:stCondLst>
                                        </p:cTn>
                                        <p:tgtEl>
                                          <p:spTgt spid="118795"/>
                                        </p:tgtEl>
                                        <p:attrNameLst>
                                          <p:attrName>style.visibility</p:attrName>
                                        </p:attrNameLst>
                                      </p:cBhvr>
                                      <p:to>
                                        <p:strVal val="visible"/>
                                      </p:to>
                                    </p:set>
                                    <p:animEffect transition="in" filter="blinds(horizontal)">
                                      <p:cBhvr>
                                        <p:cTn id="42" dur="500"/>
                                        <p:tgtEl>
                                          <p:spTgt spid="11879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8806"/>
                                        </p:tgtEl>
                                        <p:attrNameLst>
                                          <p:attrName>style.visibility</p:attrName>
                                        </p:attrNameLst>
                                      </p:cBhvr>
                                      <p:to>
                                        <p:strVal val="visible"/>
                                      </p:to>
                                    </p:set>
                                    <p:animEffect transition="in" filter="blinds(horizontal)">
                                      <p:cBhvr>
                                        <p:cTn id="47" dur="500"/>
                                        <p:tgtEl>
                                          <p:spTgt spid="118806"/>
                                        </p:tgtEl>
                                      </p:cBhvr>
                                    </p:animEffect>
                                  </p:childTnLst>
                                </p:cTn>
                              </p:par>
                              <p:par>
                                <p:cTn id="48" presetID="3" presetClass="entr" presetSubtype="10" fill="hold" nodeType="withEffect">
                                  <p:stCondLst>
                                    <p:cond delay="0"/>
                                  </p:stCondLst>
                                  <p:childTnLst>
                                    <p:set>
                                      <p:cBhvr>
                                        <p:cTn id="49" dur="1" fill="hold">
                                          <p:stCondLst>
                                            <p:cond delay="0"/>
                                          </p:stCondLst>
                                        </p:cTn>
                                        <p:tgtEl>
                                          <p:spTgt spid="118802"/>
                                        </p:tgtEl>
                                        <p:attrNameLst>
                                          <p:attrName>style.visibility</p:attrName>
                                        </p:attrNameLst>
                                      </p:cBhvr>
                                      <p:to>
                                        <p:strVal val="visible"/>
                                      </p:to>
                                    </p:set>
                                    <p:animEffect transition="in" filter="blinds(horizontal)">
                                      <p:cBhvr>
                                        <p:cTn id="50" dur="500"/>
                                        <p:tgtEl>
                                          <p:spTgt spid="118802"/>
                                        </p:tgtEl>
                                      </p:cBhvr>
                                    </p:animEffect>
                                  </p:childTnLst>
                                </p:cTn>
                              </p:par>
                              <p:par>
                                <p:cTn id="51" presetID="3" presetClass="entr" presetSubtype="10" fill="hold" nodeType="withEffect">
                                  <p:stCondLst>
                                    <p:cond delay="0"/>
                                  </p:stCondLst>
                                  <p:childTnLst>
                                    <p:set>
                                      <p:cBhvr>
                                        <p:cTn id="52" dur="1" fill="hold">
                                          <p:stCondLst>
                                            <p:cond delay="0"/>
                                          </p:stCondLst>
                                        </p:cTn>
                                        <p:tgtEl>
                                          <p:spTgt spid="118803"/>
                                        </p:tgtEl>
                                        <p:attrNameLst>
                                          <p:attrName>style.visibility</p:attrName>
                                        </p:attrNameLst>
                                      </p:cBhvr>
                                      <p:to>
                                        <p:strVal val="visible"/>
                                      </p:to>
                                    </p:set>
                                    <p:animEffect transition="in" filter="blinds(horizontal)">
                                      <p:cBhvr>
                                        <p:cTn id="53" dur="500"/>
                                        <p:tgtEl>
                                          <p:spTgt spid="11880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nodeType="clickEffect">
                                  <p:stCondLst>
                                    <p:cond delay="0"/>
                                  </p:stCondLst>
                                  <p:childTnLst>
                                    <p:set>
                                      <p:cBhvr>
                                        <p:cTn id="57" dur="1" fill="hold">
                                          <p:stCondLst>
                                            <p:cond delay="0"/>
                                          </p:stCondLst>
                                        </p:cTn>
                                        <p:tgtEl>
                                          <p:spTgt spid="12300"/>
                                        </p:tgtEl>
                                        <p:attrNameLst>
                                          <p:attrName>style.visibility</p:attrName>
                                        </p:attrNameLst>
                                      </p:cBhvr>
                                      <p:to>
                                        <p:strVal val="visible"/>
                                      </p:to>
                                    </p:set>
                                    <p:animEffect transition="in" filter="blinds(horizontal)">
                                      <p:cBhvr>
                                        <p:cTn id="58" dur="500"/>
                                        <p:tgtEl>
                                          <p:spTgt spid="12300"/>
                                        </p:tgtEl>
                                      </p:cBhvr>
                                    </p:animEffect>
                                  </p:childTnLst>
                                </p:cTn>
                              </p:par>
                              <p:par>
                                <p:cTn id="59" presetID="3" presetClass="entr" presetSubtype="10" fill="hold" nodeType="withEffect">
                                  <p:stCondLst>
                                    <p:cond delay="0"/>
                                  </p:stCondLst>
                                  <p:childTnLst>
                                    <p:set>
                                      <p:cBhvr>
                                        <p:cTn id="60" dur="1" fill="hold">
                                          <p:stCondLst>
                                            <p:cond delay="0"/>
                                          </p:stCondLst>
                                        </p:cTn>
                                        <p:tgtEl>
                                          <p:spTgt spid="118792"/>
                                        </p:tgtEl>
                                        <p:attrNameLst>
                                          <p:attrName>style.visibility</p:attrName>
                                        </p:attrNameLst>
                                      </p:cBhvr>
                                      <p:to>
                                        <p:strVal val="visible"/>
                                      </p:to>
                                    </p:set>
                                    <p:animEffect transition="in" filter="blinds(horizontal)">
                                      <p:cBhvr>
                                        <p:cTn id="61" dur="500"/>
                                        <p:tgtEl>
                                          <p:spTgt spid="118792"/>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118807"/>
                                        </p:tgtEl>
                                        <p:attrNameLst>
                                          <p:attrName>style.visibility</p:attrName>
                                        </p:attrNameLst>
                                      </p:cBhvr>
                                      <p:to>
                                        <p:strVal val="visible"/>
                                      </p:to>
                                    </p:set>
                                    <p:animEffect transition="in" filter="blinds(horizontal)">
                                      <p:cBhvr>
                                        <p:cTn id="66" dur="500"/>
                                        <p:tgtEl>
                                          <p:spTgt spid="118807"/>
                                        </p:tgtEl>
                                      </p:cBhvr>
                                    </p:animEffect>
                                  </p:childTnLst>
                                </p:cTn>
                              </p:par>
                              <p:par>
                                <p:cTn id="67" presetID="3" presetClass="entr" presetSubtype="10" fill="hold" nodeType="withEffect">
                                  <p:stCondLst>
                                    <p:cond delay="0"/>
                                  </p:stCondLst>
                                  <p:childTnLst>
                                    <p:set>
                                      <p:cBhvr>
                                        <p:cTn id="68" dur="1" fill="hold">
                                          <p:stCondLst>
                                            <p:cond delay="0"/>
                                          </p:stCondLst>
                                        </p:cTn>
                                        <p:tgtEl>
                                          <p:spTgt spid="118804"/>
                                        </p:tgtEl>
                                        <p:attrNameLst>
                                          <p:attrName>style.visibility</p:attrName>
                                        </p:attrNameLst>
                                      </p:cBhvr>
                                      <p:to>
                                        <p:strVal val="visible"/>
                                      </p:to>
                                    </p:set>
                                    <p:animEffect transition="in" filter="blinds(horizontal)">
                                      <p:cBhvr>
                                        <p:cTn id="69" dur="500"/>
                                        <p:tgtEl>
                                          <p:spTgt spid="118804"/>
                                        </p:tgtEl>
                                      </p:cBhvr>
                                    </p:animEffect>
                                  </p:childTnLst>
                                </p:cTn>
                              </p:par>
                              <p:par>
                                <p:cTn id="70" presetID="3" presetClass="entr" presetSubtype="10" fill="hold" nodeType="withEffect">
                                  <p:stCondLst>
                                    <p:cond delay="0"/>
                                  </p:stCondLst>
                                  <p:childTnLst>
                                    <p:set>
                                      <p:cBhvr>
                                        <p:cTn id="71" dur="1" fill="hold">
                                          <p:stCondLst>
                                            <p:cond delay="0"/>
                                          </p:stCondLst>
                                        </p:cTn>
                                        <p:tgtEl>
                                          <p:spTgt spid="118805"/>
                                        </p:tgtEl>
                                        <p:attrNameLst>
                                          <p:attrName>style.visibility</p:attrName>
                                        </p:attrNameLst>
                                      </p:cBhvr>
                                      <p:to>
                                        <p:strVal val="visible"/>
                                      </p:to>
                                    </p:set>
                                    <p:animEffect transition="in" filter="blinds(horizontal)">
                                      <p:cBhvr>
                                        <p:cTn id="72" dur="500"/>
                                        <p:tgtEl>
                                          <p:spTgt spid="118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7" grpId="0" animBg="1"/>
      <p:bldP spid="118801" grpId="0" animBg="1"/>
      <p:bldP spid="118806" grpId="0" animBg="1"/>
      <p:bldP spid="11880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8" descr="曲线">
            <a:extLst>
              <a:ext uri="{FF2B5EF4-FFF2-40B4-BE49-F238E27FC236}">
                <a16:creationId xmlns:a16="http://schemas.microsoft.com/office/drawing/2014/main" id="{046B8C27-2087-4FC6-8BC4-A4C9A9F79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157538"/>
            <a:ext cx="4667250"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ext Box 5">
            <a:extLst>
              <a:ext uri="{FF2B5EF4-FFF2-40B4-BE49-F238E27FC236}">
                <a16:creationId xmlns:a16="http://schemas.microsoft.com/office/drawing/2014/main" id="{5985BE5A-07BF-460F-BAE2-66DD3E063E4A}"/>
              </a:ext>
            </a:extLst>
          </p:cNvPr>
          <p:cNvSpPr txBox="1">
            <a:spLocks noChangeArrowheads="1"/>
          </p:cNvSpPr>
          <p:nvPr/>
        </p:nvSpPr>
        <p:spPr bwMode="auto">
          <a:xfrm>
            <a:off x="507144" y="344488"/>
            <a:ext cx="8569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lang="zh-CN" altLang="en-US" sz="3600" b="1" dirty="0">
                <a:latin typeface="Arial" panose="020B0604020202020204" pitchFamily="34" charset="0"/>
                <a:ea typeface="黑体" panose="02010609060101010101" pitchFamily="49" charset="-122"/>
              </a:rPr>
              <a:t>将数学公式</a:t>
            </a:r>
            <a:r>
              <a:rPr lang="en-US" altLang="zh-CN" sz="3600" b="1" dirty="0">
                <a:latin typeface="Times New Roman" panose="02020603050405020304" pitchFamily="18" charset="0"/>
                <a:ea typeface="黑体" panose="02010609060101010101" pitchFamily="49" charset="-122"/>
              </a:rPr>
              <a:t>(N=2</a:t>
            </a:r>
            <a:r>
              <a:rPr lang="en-US" altLang="zh-CN" sz="3600" b="1" baseline="30000" dirty="0">
                <a:latin typeface="Times New Roman" panose="02020603050405020304" pitchFamily="18" charset="0"/>
                <a:ea typeface="黑体" panose="02010609060101010101" pitchFamily="49" charset="-122"/>
              </a:rPr>
              <a:t>n</a:t>
            </a:r>
            <a:r>
              <a:rPr lang="en-US" altLang="zh-CN" sz="3600" b="1" dirty="0">
                <a:latin typeface="Times New Roman" panose="02020603050405020304" pitchFamily="18" charset="0"/>
                <a:ea typeface="黑体" panose="02010609060101010101" pitchFamily="49" charset="-122"/>
              </a:rPr>
              <a:t>)</a:t>
            </a:r>
            <a:r>
              <a:rPr lang="zh-CN" altLang="en-US" sz="3600" b="1" dirty="0">
                <a:latin typeface="Arial" panose="020B0604020202020204" pitchFamily="34" charset="0"/>
                <a:ea typeface="黑体" panose="02010609060101010101" pitchFamily="49" charset="-122"/>
              </a:rPr>
              <a:t>变为曲线图</a:t>
            </a:r>
          </a:p>
        </p:txBody>
      </p:sp>
      <p:grpSp>
        <p:nvGrpSpPr>
          <p:cNvPr id="13316" name="Group 52">
            <a:extLst>
              <a:ext uri="{FF2B5EF4-FFF2-40B4-BE49-F238E27FC236}">
                <a16:creationId xmlns:a16="http://schemas.microsoft.com/office/drawing/2014/main" id="{AB3F7822-F3F4-4A55-B4B2-3AE93A328E47}"/>
              </a:ext>
            </a:extLst>
          </p:cNvPr>
          <p:cNvGrpSpPr>
            <a:grpSpLocks/>
          </p:cNvGrpSpPr>
          <p:nvPr/>
        </p:nvGrpSpPr>
        <p:grpSpPr bwMode="auto">
          <a:xfrm>
            <a:off x="285750" y="1357313"/>
            <a:ext cx="8642350" cy="1555750"/>
            <a:chOff x="272" y="908"/>
            <a:chExt cx="5444" cy="980"/>
          </a:xfrm>
        </p:grpSpPr>
        <p:sp>
          <p:nvSpPr>
            <p:cNvPr id="13320" name="Text Box 3">
              <a:extLst>
                <a:ext uri="{FF2B5EF4-FFF2-40B4-BE49-F238E27FC236}">
                  <a16:creationId xmlns:a16="http://schemas.microsoft.com/office/drawing/2014/main" id="{4AC4AD98-AE3D-478C-8FAB-FE6C5319A1D6}"/>
                </a:ext>
              </a:extLst>
            </p:cNvPr>
            <p:cNvSpPr txBox="1">
              <a:spLocks noChangeArrowheads="1"/>
            </p:cNvSpPr>
            <p:nvPr/>
          </p:nvSpPr>
          <p:spPr bwMode="auto">
            <a:xfrm>
              <a:off x="748" y="1407"/>
              <a:ext cx="49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lang="en-US" altLang="zh-CN" sz="2800" b="1" dirty="0">
                  <a:latin typeface="Arial" panose="020B0604020202020204" pitchFamily="34" charset="0"/>
                  <a:ea typeface="黑体" panose="02010609060101010101" pitchFamily="49" charset="-122"/>
                </a:rPr>
                <a:t>   2       4      8      16     32     64    128   256  512</a:t>
              </a:r>
            </a:p>
          </p:txBody>
        </p:sp>
        <p:sp>
          <p:nvSpPr>
            <p:cNvPr id="13321" name="Rectangle 7">
              <a:extLst>
                <a:ext uri="{FF2B5EF4-FFF2-40B4-BE49-F238E27FC236}">
                  <a16:creationId xmlns:a16="http://schemas.microsoft.com/office/drawing/2014/main" id="{A9EE8C95-B2BB-4967-9F84-51E48E5BEDEE}"/>
                </a:ext>
              </a:extLst>
            </p:cNvPr>
            <p:cNvSpPr>
              <a:spLocks noChangeArrowheads="1"/>
            </p:cNvSpPr>
            <p:nvPr/>
          </p:nvSpPr>
          <p:spPr bwMode="auto">
            <a:xfrm>
              <a:off x="5151" y="1362"/>
              <a:ext cx="541"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
                  <a:schemeClr val="hlink"/>
                </a:buClr>
                <a:buSzTx/>
                <a:buFont typeface="Wingdings" panose="05000000000000000000" pitchFamily="2" charset="2"/>
                <a:buNone/>
              </a:pPr>
              <a:endParaRPr lang="zh-CN" altLang="en-US" sz="2000" b="1">
                <a:solidFill>
                  <a:srgbClr val="0000FF"/>
                </a:solidFill>
                <a:latin typeface="Verdana" panose="020B0604030504040204" pitchFamily="34" charset="0"/>
              </a:endParaRPr>
            </a:p>
          </p:txBody>
        </p:sp>
        <p:sp>
          <p:nvSpPr>
            <p:cNvPr id="13322" name="Rectangle 8">
              <a:extLst>
                <a:ext uri="{FF2B5EF4-FFF2-40B4-BE49-F238E27FC236}">
                  <a16:creationId xmlns:a16="http://schemas.microsoft.com/office/drawing/2014/main" id="{7D5AB71B-7916-4521-B30F-D86E4F504DE9}"/>
                </a:ext>
              </a:extLst>
            </p:cNvPr>
            <p:cNvSpPr>
              <a:spLocks noChangeArrowheads="1"/>
            </p:cNvSpPr>
            <p:nvPr/>
          </p:nvSpPr>
          <p:spPr bwMode="auto">
            <a:xfrm>
              <a:off x="4608" y="1362"/>
              <a:ext cx="543"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
                  <a:schemeClr val="hlink"/>
                </a:buClr>
                <a:buSzTx/>
                <a:buFont typeface="Wingdings" panose="05000000000000000000" pitchFamily="2" charset="2"/>
                <a:buNone/>
              </a:pPr>
              <a:endParaRPr lang="zh-CN" altLang="en-US" sz="2000" b="1">
                <a:solidFill>
                  <a:srgbClr val="0000FF"/>
                </a:solidFill>
                <a:latin typeface="Verdana" panose="020B0604030504040204" pitchFamily="34" charset="0"/>
              </a:endParaRPr>
            </a:p>
          </p:txBody>
        </p:sp>
        <p:sp>
          <p:nvSpPr>
            <p:cNvPr id="13323" name="Rectangle 9">
              <a:extLst>
                <a:ext uri="{FF2B5EF4-FFF2-40B4-BE49-F238E27FC236}">
                  <a16:creationId xmlns:a16="http://schemas.microsoft.com/office/drawing/2014/main" id="{95E9467E-BF79-4A68-BD3F-874522713D76}"/>
                </a:ext>
              </a:extLst>
            </p:cNvPr>
            <p:cNvSpPr>
              <a:spLocks noChangeArrowheads="1"/>
            </p:cNvSpPr>
            <p:nvPr/>
          </p:nvSpPr>
          <p:spPr bwMode="auto">
            <a:xfrm>
              <a:off x="4059" y="1362"/>
              <a:ext cx="549"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
                  <a:schemeClr val="hlink"/>
                </a:buClr>
                <a:buSzTx/>
                <a:buFont typeface="Wingdings" panose="05000000000000000000" pitchFamily="2" charset="2"/>
                <a:buNone/>
              </a:pPr>
              <a:endParaRPr lang="zh-CN" altLang="en-US" sz="2000" b="1">
                <a:solidFill>
                  <a:srgbClr val="0000FF"/>
                </a:solidFill>
                <a:latin typeface="Verdana" panose="020B0604030504040204" pitchFamily="34" charset="0"/>
              </a:endParaRPr>
            </a:p>
          </p:txBody>
        </p:sp>
        <p:sp>
          <p:nvSpPr>
            <p:cNvPr id="13324" name="Rectangle 10">
              <a:extLst>
                <a:ext uri="{FF2B5EF4-FFF2-40B4-BE49-F238E27FC236}">
                  <a16:creationId xmlns:a16="http://schemas.microsoft.com/office/drawing/2014/main" id="{F7F480E8-EAC8-480E-931B-4D6503C535EF}"/>
                </a:ext>
              </a:extLst>
            </p:cNvPr>
            <p:cNvSpPr>
              <a:spLocks noChangeArrowheads="1"/>
            </p:cNvSpPr>
            <p:nvPr/>
          </p:nvSpPr>
          <p:spPr bwMode="auto">
            <a:xfrm>
              <a:off x="3525" y="1362"/>
              <a:ext cx="534"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
                  <a:schemeClr val="hlink"/>
                </a:buClr>
                <a:buSzTx/>
                <a:buFont typeface="Wingdings" panose="05000000000000000000" pitchFamily="2" charset="2"/>
                <a:buNone/>
              </a:pPr>
              <a:endParaRPr lang="zh-CN" altLang="en-US" sz="2000" b="1">
                <a:solidFill>
                  <a:srgbClr val="0000FF"/>
                </a:solidFill>
                <a:latin typeface="Verdana" panose="020B0604030504040204" pitchFamily="34" charset="0"/>
              </a:endParaRPr>
            </a:p>
          </p:txBody>
        </p:sp>
        <p:sp>
          <p:nvSpPr>
            <p:cNvPr id="13325" name="Rectangle 11">
              <a:extLst>
                <a:ext uri="{FF2B5EF4-FFF2-40B4-BE49-F238E27FC236}">
                  <a16:creationId xmlns:a16="http://schemas.microsoft.com/office/drawing/2014/main" id="{23CFEC0D-0597-4C8A-B830-0245D6DC2EE0}"/>
                </a:ext>
              </a:extLst>
            </p:cNvPr>
            <p:cNvSpPr>
              <a:spLocks noChangeArrowheads="1"/>
            </p:cNvSpPr>
            <p:nvPr/>
          </p:nvSpPr>
          <p:spPr bwMode="auto">
            <a:xfrm>
              <a:off x="2981" y="1362"/>
              <a:ext cx="544"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
                  <a:schemeClr val="hlink"/>
                </a:buClr>
                <a:buSzTx/>
                <a:buFont typeface="Wingdings" panose="05000000000000000000" pitchFamily="2" charset="2"/>
                <a:buNone/>
              </a:pPr>
              <a:endParaRPr lang="zh-CN" altLang="en-US" sz="2000" b="1">
                <a:solidFill>
                  <a:srgbClr val="0000FF"/>
                </a:solidFill>
                <a:latin typeface="Verdana" panose="020B0604030504040204" pitchFamily="34" charset="0"/>
              </a:endParaRPr>
            </a:p>
          </p:txBody>
        </p:sp>
        <p:sp>
          <p:nvSpPr>
            <p:cNvPr id="13326" name="Rectangle 12">
              <a:extLst>
                <a:ext uri="{FF2B5EF4-FFF2-40B4-BE49-F238E27FC236}">
                  <a16:creationId xmlns:a16="http://schemas.microsoft.com/office/drawing/2014/main" id="{98E89ECE-1FE1-41A7-98FB-640306F1ECC1}"/>
                </a:ext>
              </a:extLst>
            </p:cNvPr>
            <p:cNvSpPr>
              <a:spLocks noChangeArrowheads="1"/>
            </p:cNvSpPr>
            <p:nvPr/>
          </p:nvSpPr>
          <p:spPr bwMode="auto">
            <a:xfrm>
              <a:off x="2403" y="1362"/>
              <a:ext cx="578"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
                  <a:schemeClr val="hlink"/>
                </a:buClr>
                <a:buSzTx/>
                <a:buFont typeface="Wingdings" panose="05000000000000000000" pitchFamily="2" charset="2"/>
                <a:buNone/>
              </a:pPr>
              <a:endParaRPr lang="zh-CN" altLang="en-US" sz="2000" b="1">
                <a:solidFill>
                  <a:srgbClr val="0000FF"/>
                </a:solidFill>
                <a:latin typeface="Verdana" panose="020B0604030504040204" pitchFamily="34" charset="0"/>
              </a:endParaRPr>
            </a:p>
          </p:txBody>
        </p:sp>
        <p:sp>
          <p:nvSpPr>
            <p:cNvPr id="13327" name="Rectangle 13">
              <a:extLst>
                <a:ext uri="{FF2B5EF4-FFF2-40B4-BE49-F238E27FC236}">
                  <a16:creationId xmlns:a16="http://schemas.microsoft.com/office/drawing/2014/main" id="{013EE790-092F-4052-A131-F9DB1AEADB98}"/>
                </a:ext>
              </a:extLst>
            </p:cNvPr>
            <p:cNvSpPr>
              <a:spLocks noChangeArrowheads="1"/>
            </p:cNvSpPr>
            <p:nvPr/>
          </p:nvSpPr>
          <p:spPr bwMode="auto">
            <a:xfrm>
              <a:off x="1898" y="1362"/>
              <a:ext cx="505"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
                  <a:schemeClr val="hlink"/>
                </a:buClr>
                <a:buSzTx/>
                <a:buFont typeface="Wingdings" panose="05000000000000000000" pitchFamily="2" charset="2"/>
                <a:buNone/>
              </a:pPr>
              <a:endParaRPr lang="zh-CN" altLang="en-US" sz="2000" b="1">
                <a:solidFill>
                  <a:srgbClr val="0000FF"/>
                </a:solidFill>
                <a:latin typeface="Verdana" panose="020B0604030504040204" pitchFamily="34" charset="0"/>
              </a:endParaRPr>
            </a:p>
          </p:txBody>
        </p:sp>
        <p:sp>
          <p:nvSpPr>
            <p:cNvPr id="13328" name="Rectangle 14">
              <a:extLst>
                <a:ext uri="{FF2B5EF4-FFF2-40B4-BE49-F238E27FC236}">
                  <a16:creationId xmlns:a16="http://schemas.microsoft.com/office/drawing/2014/main" id="{0FF35E05-E93E-4119-B291-D38C4DF2E8A7}"/>
                </a:ext>
              </a:extLst>
            </p:cNvPr>
            <p:cNvSpPr>
              <a:spLocks noChangeArrowheads="1"/>
            </p:cNvSpPr>
            <p:nvPr/>
          </p:nvSpPr>
          <p:spPr bwMode="auto">
            <a:xfrm>
              <a:off x="1356" y="1362"/>
              <a:ext cx="542"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
                  <a:schemeClr val="hlink"/>
                </a:buClr>
                <a:buSzTx/>
                <a:buFont typeface="Wingdings" panose="05000000000000000000" pitchFamily="2" charset="2"/>
                <a:buNone/>
              </a:pPr>
              <a:endParaRPr lang="zh-CN" altLang="en-US" sz="2000" b="1">
                <a:solidFill>
                  <a:srgbClr val="0000FF"/>
                </a:solidFill>
                <a:latin typeface="Verdana" panose="020B0604030504040204" pitchFamily="34" charset="0"/>
              </a:endParaRPr>
            </a:p>
          </p:txBody>
        </p:sp>
        <p:sp>
          <p:nvSpPr>
            <p:cNvPr id="13329" name="Rectangle 15">
              <a:extLst>
                <a:ext uri="{FF2B5EF4-FFF2-40B4-BE49-F238E27FC236}">
                  <a16:creationId xmlns:a16="http://schemas.microsoft.com/office/drawing/2014/main" id="{EF1837F6-D046-4221-8D32-147D04DF511D}"/>
                </a:ext>
              </a:extLst>
            </p:cNvPr>
            <p:cNvSpPr>
              <a:spLocks noChangeArrowheads="1"/>
            </p:cNvSpPr>
            <p:nvPr/>
          </p:nvSpPr>
          <p:spPr bwMode="auto">
            <a:xfrm>
              <a:off x="814" y="1362"/>
              <a:ext cx="542"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
                  <a:schemeClr val="hlink"/>
                </a:buClr>
                <a:buSzTx/>
                <a:buFont typeface="Wingdings" panose="05000000000000000000" pitchFamily="2" charset="2"/>
                <a:buNone/>
              </a:pPr>
              <a:endParaRPr lang="zh-CN" altLang="en-US" sz="2000" b="1">
                <a:solidFill>
                  <a:srgbClr val="0000FF"/>
                </a:solidFill>
                <a:latin typeface="Verdana" panose="020B0604030504040204" pitchFamily="34" charset="0"/>
              </a:endParaRPr>
            </a:p>
          </p:txBody>
        </p:sp>
        <p:sp>
          <p:nvSpPr>
            <p:cNvPr id="13330" name="Rectangle 16">
              <a:extLst>
                <a:ext uri="{FF2B5EF4-FFF2-40B4-BE49-F238E27FC236}">
                  <a16:creationId xmlns:a16="http://schemas.microsoft.com/office/drawing/2014/main" id="{B3D244A0-4EE6-4FB4-97ED-9042C388BDF6}"/>
                </a:ext>
              </a:extLst>
            </p:cNvPr>
            <p:cNvSpPr>
              <a:spLocks noChangeArrowheads="1"/>
            </p:cNvSpPr>
            <p:nvPr/>
          </p:nvSpPr>
          <p:spPr bwMode="auto">
            <a:xfrm>
              <a:off x="272" y="1362"/>
              <a:ext cx="542"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
                  <a:schemeClr val="hlink"/>
                </a:buClr>
                <a:buSzTx/>
                <a:buFont typeface="Wingdings" panose="05000000000000000000" pitchFamily="2" charset="2"/>
                <a:buNone/>
              </a:pPr>
              <a:r>
                <a:rPr lang="zh-CN" altLang="en-US" sz="2000">
                  <a:solidFill>
                    <a:srgbClr val="0000FF"/>
                  </a:solidFill>
                  <a:latin typeface="黑体" panose="02010609060101010101" pitchFamily="49" charset="-122"/>
                  <a:ea typeface="黑体" panose="02010609060101010101" pitchFamily="49" charset="-122"/>
                </a:rPr>
                <a:t>细菌数量</a:t>
              </a:r>
            </a:p>
          </p:txBody>
        </p:sp>
        <p:sp>
          <p:nvSpPr>
            <p:cNvPr id="13331" name="Rectangle 17">
              <a:extLst>
                <a:ext uri="{FF2B5EF4-FFF2-40B4-BE49-F238E27FC236}">
                  <a16:creationId xmlns:a16="http://schemas.microsoft.com/office/drawing/2014/main" id="{2F8A9099-3CFE-4734-860A-042A87AE39AA}"/>
                </a:ext>
              </a:extLst>
            </p:cNvPr>
            <p:cNvSpPr>
              <a:spLocks noChangeArrowheads="1"/>
            </p:cNvSpPr>
            <p:nvPr/>
          </p:nvSpPr>
          <p:spPr bwMode="auto">
            <a:xfrm>
              <a:off x="5175" y="984"/>
              <a:ext cx="541"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
                  <a:schemeClr val="hlink"/>
                </a:buClr>
                <a:buSzTx/>
                <a:buFont typeface="Wingdings" panose="05000000000000000000" pitchFamily="2" charset="2"/>
                <a:buNone/>
              </a:pPr>
              <a:r>
                <a:rPr lang="en-US" altLang="zh-CN" sz="2000" b="1">
                  <a:solidFill>
                    <a:srgbClr val="0000FF"/>
                  </a:solidFill>
                  <a:latin typeface="Verdana" panose="020B0604030504040204" pitchFamily="34" charset="0"/>
                </a:rPr>
                <a:t>180</a:t>
              </a:r>
            </a:p>
          </p:txBody>
        </p:sp>
        <p:sp>
          <p:nvSpPr>
            <p:cNvPr id="13332" name="Rectangle 18">
              <a:extLst>
                <a:ext uri="{FF2B5EF4-FFF2-40B4-BE49-F238E27FC236}">
                  <a16:creationId xmlns:a16="http://schemas.microsoft.com/office/drawing/2014/main" id="{063EE075-0E75-4847-9CC9-0D73C1DA4FF5}"/>
                </a:ext>
              </a:extLst>
            </p:cNvPr>
            <p:cNvSpPr>
              <a:spLocks noChangeArrowheads="1"/>
            </p:cNvSpPr>
            <p:nvPr/>
          </p:nvSpPr>
          <p:spPr bwMode="auto">
            <a:xfrm>
              <a:off x="4635" y="984"/>
              <a:ext cx="54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
                  <a:schemeClr val="hlink"/>
                </a:buClr>
                <a:buSzTx/>
                <a:buFont typeface="Wingdings" panose="05000000000000000000" pitchFamily="2" charset="2"/>
                <a:buNone/>
              </a:pPr>
              <a:r>
                <a:rPr lang="en-US" altLang="zh-CN" sz="2000" b="1">
                  <a:solidFill>
                    <a:srgbClr val="0000FF"/>
                  </a:solidFill>
                  <a:latin typeface="Verdana" panose="020B0604030504040204" pitchFamily="34" charset="0"/>
                </a:rPr>
                <a:t>160</a:t>
              </a:r>
            </a:p>
          </p:txBody>
        </p:sp>
        <p:sp>
          <p:nvSpPr>
            <p:cNvPr id="13333" name="Rectangle 19">
              <a:extLst>
                <a:ext uri="{FF2B5EF4-FFF2-40B4-BE49-F238E27FC236}">
                  <a16:creationId xmlns:a16="http://schemas.microsoft.com/office/drawing/2014/main" id="{6C41CD49-AE35-4301-B610-21811638E79F}"/>
                </a:ext>
              </a:extLst>
            </p:cNvPr>
            <p:cNvSpPr>
              <a:spLocks noChangeArrowheads="1"/>
            </p:cNvSpPr>
            <p:nvPr/>
          </p:nvSpPr>
          <p:spPr bwMode="auto">
            <a:xfrm>
              <a:off x="4095" y="984"/>
              <a:ext cx="549"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
                  <a:schemeClr val="hlink"/>
                </a:buClr>
                <a:buSzTx/>
                <a:buFont typeface="Wingdings" panose="05000000000000000000" pitchFamily="2" charset="2"/>
                <a:buNone/>
              </a:pPr>
              <a:r>
                <a:rPr lang="en-US" altLang="zh-CN" sz="2000" b="1">
                  <a:solidFill>
                    <a:srgbClr val="0000FF"/>
                  </a:solidFill>
                  <a:latin typeface="Verdana" panose="020B0604030504040204" pitchFamily="34" charset="0"/>
                </a:rPr>
                <a:t>140</a:t>
              </a:r>
            </a:p>
          </p:txBody>
        </p:sp>
        <p:sp>
          <p:nvSpPr>
            <p:cNvPr id="13334" name="Rectangle 20">
              <a:extLst>
                <a:ext uri="{FF2B5EF4-FFF2-40B4-BE49-F238E27FC236}">
                  <a16:creationId xmlns:a16="http://schemas.microsoft.com/office/drawing/2014/main" id="{9C5D7CCF-D024-4314-9D87-D4FC4BBE97D8}"/>
                </a:ext>
              </a:extLst>
            </p:cNvPr>
            <p:cNvSpPr>
              <a:spLocks noChangeArrowheads="1"/>
            </p:cNvSpPr>
            <p:nvPr/>
          </p:nvSpPr>
          <p:spPr bwMode="auto">
            <a:xfrm>
              <a:off x="3561" y="984"/>
              <a:ext cx="53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
                  <a:schemeClr val="hlink"/>
                </a:buClr>
                <a:buSzTx/>
                <a:buFont typeface="Wingdings" panose="05000000000000000000" pitchFamily="2" charset="2"/>
                <a:buNone/>
              </a:pPr>
              <a:r>
                <a:rPr lang="en-US" altLang="zh-CN" sz="2000" b="1">
                  <a:solidFill>
                    <a:srgbClr val="0000FF"/>
                  </a:solidFill>
                  <a:latin typeface="Verdana" panose="020B0604030504040204" pitchFamily="34" charset="0"/>
                </a:rPr>
                <a:t>120</a:t>
              </a:r>
            </a:p>
          </p:txBody>
        </p:sp>
        <p:sp>
          <p:nvSpPr>
            <p:cNvPr id="13335" name="Rectangle 21">
              <a:extLst>
                <a:ext uri="{FF2B5EF4-FFF2-40B4-BE49-F238E27FC236}">
                  <a16:creationId xmlns:a16="http://schemas.microsoft.com/office/drawing/2014/main" id="{F67FE64A-18CF-478F-BFB3-7A36062C2E65}"/>
                </a:ext>
              </a:extLst>
            </p:cNvPr>
            <p:cNvSpPr>
              <a:spLocks noChangeArrowheads="1"/>
            </p:cNvSpPr>
            <p:nvPr/>
          </p:nvSpPr>
          <p:spPr bwMode="auto">
            <a:xfrm>
              <a:off x="3011" y="984"/>
              <a:ext cx="54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
                  <a:schemeClr val="hlink"/>
                </a:buClr>
                <a:buSzTx/>
                <a:buFont typeface="Wingdings" panose="05000000000000000000" pitchFamily="2" charset="2"/>
                <a:buNone/>
              </a:pPr>
              <a:r>
                <a:rPr lang="en-US" altLang="zh-CN" sz="2000" b="1">
                  <a:solidFill>
                    <a:srgbClr val="0000FF"/>
                  </a:solidFill>
                  <a:latin typeface="Verdana" panose="020B0604030504040204" pitchFamily="34" charset="0"/>
                </a:rPr>
                <a:t>100</a:t>
              </a:r>
            </a:p>
          </p:txBody>
        </p:sp>
        <p:sp>
          <p:nvSpPr>
            <p:cNvPr id="13336" name="Rectangle 22">
              <a:extLst>
                <a:ext uri="{FF2B5EF4-FFF2-40B4-BE49-F238E27FC236}">
                  <a16:creationId xmlns:a16="http://schemas.microsoft.com/office/drawing/2014/main" id="{44E59783-6482-492F-93F2-961E1833496B}"/>
                </a:ext>
              </a:extLst>
            </p:cNvPr>
            <p:cNvSpPr>
              <a:spLocks noChangeArrowheads="1"/>
            </p:cNvSpPr>
            <p:nvPr/>
          </p:nvSpPr>
          <p:spPr bwMode="auto">
            <a:xfrm>
              <a:off x="2527" y="984"/>
              <a:ext cx="578"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
                  <a:schemeClr val="hlink"/>
                </a:buClr>
                <a:buSzTx/>
                <a:buFont typeface="Wingdings" panose="05000000000000000000" pitchFamily="2" charset="2"/>
                <a:buNone/>
              </a:pPr>
              <a:r>
                <a:rPr lang="en-US" altLang="zh-CN" sz="2000" b="1">
                  <a:solidFill>
                    <a:srgbClr val="0000FF"/>
                  </a:solidFill>
                  <a:latin typeface="Verdana" panose="020B0604030504040204" pitchFamily="34" charset="0"/>
                </a:rPr>
                <a:t>80</a:t>
              </a:r>
            </a:p>
          </p:txBody>
        </p:sp>
        <p:sp>
          <p:nvSpPr>
            <p:cNvPr id="13337" name="Rectangle 23">
              <a:extLst>
                <a:ext uri="{FF2B5EF4-FFF2-40B4-BE49-F238E27FC236}">
                  <a16:creationId xmlns:a16="http://schemas.microsoft.com/office/drawing/2014/main" id="{D07D4B02-FCDD-455A-A2A2-6A568A436BA7}"/>
                </a:ext>
              </a:extLst>
            </p:cNvPr>
            <p:cNvSpPr>
              <a:spLocks noChangeArrowheads="1"/>
            </p:cNvSpPr>
            <p:nvPr/>
          </p:nvSpPr>
          <p:spPr bwMode="auto">
            <a:xfrm>
              <a:off x="1970" y="984"/>
              <a:ext cx="505"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
                  <a:schemeClr val="hlink"/>
                </a:buClr>
                <a:buSzTx/>
                <a:buFont typeface="Wingdings" panose="05000000000000000000" pitchFamily="2" charset="2"/>
                <a:buNone/>
              </a:pPr>
              <a:r>
                <a:rPr lang="en-US" altLang="zh-CN" sz="2000" b="1">
                  <a:solidFill>
                    <a:srgbClr val="0000FF"/>
                  </a:solidFill>
                  <a:latin typeface="Verdana" panose="020B0604030504040204" pitchFamily="34" charset="0"/>
                </a:rPr>
                <a:t>60</a:t>
              </a:r>
            </a:p>
          </p:txBody>
        </p:sp>
        <p:sp>
          <p:nvSpPr>
            <p:cNvPr id="13338" name="Rectangle 24">
              <a:extLst>
                <a:ext uri="{FF2B5EF4-FFF2-40B4-BE49-F238E27FC236}">
                  <a16:creationId xmlns:a16="http://schemas.microsoft.com/office/drawing/2014/main" id="{85D74EE0-D05C-4542-9EBF-93C0E217F5E5}"/>
                </a:ext>
              </a:extLst>
            </p:cNvPr>
            <p:cNvSpPr>
              <a:spLocks noChangeArrowheads="1"/>
            </p:cNvSpPr>
            <p:nvPr/>
          </p:nvSpPr>
          <p:spPr bwMode="auto">
            <a:xfrm>
              <a:off x="1438" y="984"/>
              <a:ext cx="542"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
                  <a:schemeClr val="hlink"/>
                </a:buClr>
                <a:buSzTx/>
                <a:buFont typeface="Wingdings" panose="05000000000000000000" pitchFamily="2" charset="2"/>
                <a:buNone/>
              </a:pPr>
              <a:r>
                <a:rPr lang="en-US" altLang="zh-CN" sz="2000" b="1">
                  <a:solidFill>
                    <a:srgbClr val="0000FF"/>
                  </a:solidFill>
                  <a:latin typeface="Verdana" panose="020B0604030504040204" pitchFamily="34" charset="0"/>
                </a:rPr>
                <a:t>40</a:t>
              </a:r>
            </a:p>
          </p:txBody>
        </p:sp>
        <p:sp>
          <p:nvSpPr>
            <p:cNvPr id="13339" name="Rectangle 25">
              <a:extLst>
                <a:ext uri="{FF2B5EF4-FFF2-40B4-BE49-F238E27FC236}">
                  <a16:creationId xmlns:a16="http://schemas.microsoft.com/office/drawing/2014/main" id="{216D4A17-F389-4B02-A405-F0955C38037A}"/>
                </a:ext>
              </a:extLst>
            </p:cNvPr>
            <p:cNvSpPr>
              <a:spLocks noChangeArrowheads="1"/>
            </p:cNvSpPr>
            <p:nvPr/>
          </p:nvSpPr>
          <p:spPr bwMode="auto">
            <a:xfrm>
              <a:off x="898" y="984"/>
              <a:ext cx="542"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
                  <a:schemeClr val="hlink"/>
                </a:buClr>
                <a:buSzTx/>
                <a:buFont typeface="Wingdings" panose="05000000000000000000" pitchFamily="2" charset="2"/>
                <a:buNone/>
              </a:pPr>
              <a:r>
                <a:rPr lang="en-US" altLang="zh-CN" sz="2000" b="1">
                  <a:solidFill>
                    <a:srgbClr val="0000FF"/>
                  </a:solidFill>
                  <a:latin typeface="Verdana" panose="020B0604030504040204" pitchFamily="34" charset="0"/>
                </a:rPr>
                <a:t>20</a:t>
              </a:r>
            </a:p>
          </p:txBody>
        </p:sp>
        <p:sp>
          <p:nvSpPr>
            <p:cNvPr id="13340" name="Rectangle 26">
              <a:extLst>
                <a:ext uri="{FF2B5EF4-FFF2-40B4-BE49-F238E27FC236}">
                  <a16:creationId xmlns:a16="http://schemas.microsoft.com/office/drawing/2014/main" id="{2B5F9124-21BF-4765-B905-26004D65AB8C}"/>
                </a:ext>
              </a:extLst>
            </p:cNvPr>
            <p:cNvSpPr>
              <a:spLocks noChangeArrowheads="1"/>
            </p:cNvSpPr>
            <p:nvPr/>
          </p:nvSpPr>
          <p:spPr bwMode="auto">
            <a:xfrm>
              <a:off x="272" y="908"/>
              <a:ext cx="542"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
                  <a:schemeClr val="hlink"/>
                </a:buClr>
                <a:buSzTx/>
                <a:buFont typeface="Wingdings" panose="05000000000000000000" pitchFamily="2" charset="2"/>
                <a:buNone/>
              </a:pPr>
              <a:r>
                <a:rPr lang="zh-CN" altLang="en-US" sz="2000" dirty="0">
                  <a:solidFill>
                    <a:srgbClr val="0000FF"/>
                  </a:solidFill>
                  <a:latin typeface="黑体" panose="02010609060101010101" pitchFamily="49" charset="-122"/>
                  <a:ea typeface="黑体" panose="02010609060101010101" pitchFamily="49" charset="-122"/>
                </a:rPr>
                <a:t>时间分钟</a:t>
              </a:r>
            </a:p>
          </p:txBody>
        </p:sp>
        <p:sp>
          <p:nvSpPr>
            <p:cNvPr id="13341" name="Line 27">
              <a:extLst>
                <a:ext uri="{FF2B5EF4-FFF2-40B4-BE49-F238E27FC236}">
                  <a16:creationId xmlns:a16="http://schemas.microsoft.com/office/drawing/2014/main" id="{F09DFEB3-FD85-4FBE-85F2-A297789D2B86}"/>
                </a:ext>
              </a:extLst>
            </p:cNvPr>
            <p:cNvSpPr>
              <a:spLocks noChangeShapeType="1"/>
            </p:cNvSpPr>
            <p:nvPr/>
          </p:nvSpPr>
          <p:spPr bwMode="auto">
            <a:xfrm>
              <a:off x="272" y="908"/>
              <a:ext cx="542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2" name="Line 28">
              <a:extLst>
                <a:ext uri="{FF2B5EF4-FFF2-40B4-BE49-F238E27FC236}">
                  <a16:creationId xmlns:a16="http://schemas.microsoft.com/office/drawing/2014/main" id="{DE7BD33A-87C4-41A1-88E7-67DB32622B13}"/>
                </a:ext>
              </a:extLst>
            </p:cNvPr>
            <p:cNvSpPr>
              <a:spLocks noChangeShapeType="1"/>
            </p:cNvSpPr>
            <p:nvPr/>
          </p:nvSpPr>
          <p:spPr bwMode="auto">
            <a:xfrm>
              <a:off x="272" y="1362"/>
              <a:ext cx="54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3" name="Line 29">
              <a:extLst>
                <a:ext uri="{FF2B5EF4-FFF2-40B4-BE49-F238E27FC236}">
                  <a16:creationId xmlns:a16="http://schemas.microsoft.com/office/drawing/2014/main" id="{437DB838-593D-4073-AA6E-79C3BC1090CB}"/>
                </a:ext>
              </a:extLst>
            </p:cNvPr>
            <p:cNvSpPr>
              <a:spLocks noChangeShapeType="1"/>
            </p:cNvSpPr>
            <p:nvPr/>
          </p:nvSpPr>
          <p:spPr bwMode="auto">
            <a:xfrm>
              <a:off x="272" y="1888"/>
              <a:ext cx="542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4" name="Line 30">
              <a:extLst>
                <a:ext uri="{FF2B5EF4-FFF2-40B4-BE49-F238E27FC236}">
                  <a16:creationId xmlns:a16="http://schemas.microsoft.com/office/drawing/2014/main" id="{33F89035-96B0-47F1-A3D6-16A27697D26E}"/>
                </a:ext>
              </a:extLst>
            </p:cNvPr>
            <p:cNvSpPr>
              <a:spLocks noChangeShapeType="1"/>
            </p:cNvSpPr>
            <p:nvPr/>
          </p:nvSpPr>
          <p:spPr bwMode="auto">
            <a:xfrm>
              <a:off x="272" y="908"/>
              <a:ext cx="0" cy="98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5" name="Line 31">
              <a:extLst>
                <a:ext uri="{FF2B5EF4-FFF2-40B4-BE49-F238E27FC236}">
                  <a16:creationId xmlns:a16="http://schemas.microsoft.com/office/drawing/2014/main" id="{40D464B6-E565-4451-9066-99BB6D6DDFA6}"/>
                </a:ext>
              </a:extLst>
            </p:cNvPr>
            <p:cNvSpPr>
              <a:spLocks noChangeShapeType="1"/>
            </p:cNvSpPr>
            <p:nvPr/>
          </p:nvSpPr>
          <p:spPr bwMode="auto">
            <a:xfrm>
              <a:off x="814" y="908"/>
              <a:ext cx="0" cy="9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6" name="Line 32">
              <a:extLst>
                <a:ext uri="{FF2B5EF4-FFF2-40B4-BE49-F238E27FC236}">
                  <a16:creationId xmlns:a16="http://schemas.microsoft.com/office/drawing/2014/main" id="{3F9CE814-234D-4AFE-8398-DE21E7D09A33}"/>
                </a:ext>
              </a:extLst>
            </p:cNvPr>
            <p:cNvSpPr>
              <a:spLocks noChangeShapeType="1"/>
            </p:cNvSpPr>
            <p:nvPr/>
          </p:nvSpPr>
          <p:spPr bwMode="auto">
            <a:xfrm>
              <a:off x="1356" y="908"/>
              <a:ext cx="0" cy="9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7" name="Line 33">
              <a:extLst>
                <a:ext uri="{FF2B5EF4-FFF2-40B4-BE49-F238E27FC236}">
                  <a16:creationId xmlns:a16="http://schemas.microsoft.com/office/drawing/2014/main" id="{1904EF6F-C37B-4B6E-9EE0-B8B7DBE7B8B0}"/>
                </a:ext>
              </a:extLst>
            </p:cNvPr>
            <p:cNvSpPr>
              <a:spLocks noChangeShapeType="1"/>
            </p:cNvSpPr>
            <p:nvPr/>
          </p:nvSpPr>
          <p:spPr bwMode="auto">
            <a:xfrm>
              <a:off x="1898" y="908"/>
              <a:ext cx="0" cy="9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8" name="Line 34">
              <a:extLst>
                <a:ext uri="{FF2B5EF4-FFF2-40B4-BE49-F238E27FC236}">
                  <a16:creationId xmlns:a16="http://schemas.microsoft.com/office/drawing/2014/main" id="{7E327D8E-800A-40E2-AD6B-AF9A07536DBF}"/>
                </a:ext>
              </a:extLst>
            </p:cNvPr>
            <p:cNvSpPr>
              <a:spLocks noChangeShapeType="1"/>
            </p:cNvSpPr>
            <p:nvPr/>
          </p:nvSpPr>
          <p:spPr bwMode="auto">
            <a:xfrm>
              <a:off x="2403" y="908"/>
              <a:ext cx="0" cy="9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9" name="Line 35">
              <a:extLst>
                <a:ext uri="{FF2B5EF4-FFF2-40B4-BE49-F238E27FC236}">
                  <a16:creationId xmlns:a16="http://schemas.microsoft.com/office/drawing/2014/main" id="{53693F52-8C51-4191-9950-4FA6AF7EE9F2}"/>
                </a:ext>
              </a:extLst>
            </p:cNvPr>
            <p:cNvSpPr>
              <a:spLocks noChangeShapeType="1"/>
            </p:cNvSpPr>
            <p:nvPr/>
          </p:nvSpPr>
          <p:spPr bwMode="auto">
            <a:xfrm>
              <a:off x="2981" y="908"/>
              <a:ext cx="0" cy="9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0" name="Line 36">
              <a:extLst>
                <a:ext uri="{FF2B5EF4-FFF2-40B4-BE49-F238E27FC236}">
                  <a16:creationId xmlns:a16="http://schemas.microsoft.com/office/drawing/2014/main" id="{C2C64D50-0C8C-45CA-8080-FF1862D21FD1}"/>
                </a:ext>
              </a:extLst>
            </p:cNvPr>
            <p:cNvSpPr>
              <a:spLocks noChangeShapeType="1"/>
            </p:cNvSpPr>
            <p:nvPr/>
          </p:nvSpPr>
          <p:spPr bwMode="auto">
            <a:xfrm>
              <a:off x="3525" y="908"/>
              <a:ext cx="0" cy="9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1" name="Line 37">
              <a:extLst>
                <a:ext uri="{FF2B5EF4-FFF2-40B4-BE49-F238E27FC236}">
                  <a16:creationId xmlns:a16="http://schemas.microsoft.com/office/drawing/2014/main" id="{674F1E86-4CBC-4A96-BE92-2DBFD3F08952}"/>
                </a:ext>
              </a:extLst>
            </p:cNvPr>
            <p:cNvSpPr>
              <a:spLocks noChangeShapeType="1"/>
            </p:cNvSpPr>
            <p:nvPr/>
          </p:nvSpPr>
          <p:spPr bwMode="auto">
            <a:xfrm>
              <a:off x="4059" y="908"/>
              <a:ext cx="0" cy="9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2" name="Line 38">
              <a:extLst>
                <a:ext uri="{FF2B5EF4-FFF2-40B4-BE49-F238E27FC236}">
                  <a16:creationId xmlns:a16="http://schemas.microsoft.com/office/drawing/2014/main" id="{20414686-C81F-4674-93BC-950D6F444B38}"/>
                </a:ext>
              </a:extLst>
            </p:cNvPr>
            <p:cNvSpPr>
              <a:spLocks noChangeShapeType="1"/>
            </p:cNvSpPr>
            <p:nvPr/>
          </p:nvSpPr>
          <p:spPr bwMode="auto">
            <a:xfrm>
              <a:off x="4608" y="908"/>
              <a:ext cx="0" cy="9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3" name="Line 39">
              <a:extLst>
                <a:ext uri="{FF2B5EF4-FFF2-40B4-BE49-F238E27FC236}">
                  <a16:creationId xmlns:a16="http://schemas.microsoft.com/office/drawing/2014/main" id="{65D215B0-955E-4354-98A7-91A543143622}"/>
                </a:ext>
              </a:extLst>
            </p:cNvPr>
            <p:cNvSpPr>
              <a:spLocks noChangeShapeType="1"/>
            </p:cNvSpPr>
            <p:nvPr/>
          </p:nvSpPr>
          <p:spPr bwMode="auto">
            <a:xfrm>
              <a:off x="5151" y="908"/>
              <a:ext cx="0" cy="9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4" name="Line 40">
              <a:extLst>
                <a:ext uri="{FF2B5EF4-FFF2-40B4-BE49-F238E27FC236}">
                  <a16:creationId xmlns:a16="http://schemas.microsoft.com/office/drawing/2014/main" id="{DA6D3A54-5211-4554-8703-D8E423C7094F}"/>
                </a:ext>
              </a:extLst>
            </p:cNvPr>
            <p:cNvSpPr>
              <a:spLocks noChangeShapeType="1"/>
            </p:cNvSpPr>
            <p:nvPr/>
          </p:nvSpPr>
          <p:spPr bwMode="auto">
            <a:xfrm>
              <a:off x="5692" y="908"/>
              <a:ext cx="0" cy="98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7801" name="Text Box 41">
            <a:extLst>
              <a:ext uri="{FF2B5EF4-FFF2-40B4-BE49-F238E27FC236}">
                <a16:creationId xmlns:a16="http://schemas.microsoft.com/office/drawing/2014/main" id="{A9767062-44F4-4C9C-9809-764098CBBE3B}"/>
              </a:ext>
            </a:extLst>
          </p:cNvPr>
          <p:cNvSpPr txBox="1">
            <a:spLocks noChangeArrowheads="1"/>
          </p:cNvSpPr>
          <p:nvPr/>
        </p:nvSpPr>
        <p:spPr bwMode="auto">
          <a:xfrm>
            <a:off x="4857750" y="3429000"/>
            <a:ext cx="4286250"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ts val="1800"/>
              </a:spcBef>
              <a:buClrTx/>
              <a:buSzTx/>
              <a:buFontTx/>
              <a:buNone/>
            </a:pPr>
            <a:r>
              <a:rPr lang="zh-CN" altLang="en-US" sz="2800" b="1">
                <a:latin typeface="黑体" panose="02010609060101010101" pitchFamily="49" charset="-122"/>
                <a:ea typeface="黑体" panose="02010609060101010101" pitchFamily="49" charset="-122"/>
              </a:rPr>
              <a:t>曲线图与数学方程式比较，</a:t>
            </a:r>
            <a:endParaRPr lang="en-US" altLang="zh-CN" sz="2800" b="1">
              <a:latin typeface="黑体" panose="02010609060101010101" pitchFamily="49" charset="-122"/>
              <a:ea typeface="黑体" panose="02010609060101010101" pitchFamily="49" charset="-122"/>
            </a:endParaRPr>
          </a:p>
          <a:p>
            <a:pPr eaLnBrk="1" hangingPunct="1">
              <a:spcBef>
                <a:spcPts val="1800"/>
              </a:spcBef>
              <a:buClrTx/>
              <a:buSzTx/>
              <a:buFontTx/>
              <a:buNone/>
            </a:pPr>
            <a:r>
              <a:rPr lang="zh-CN" altLang="en-US" sz="2800" b="1">
                <a:latin typeface="黑体" panose="02010609060101010101" pitchFamily="49" charset="-122"/>
                <a:ea typeface="黑体" panose="02010609060101010101" pitchFamily="49" charset="-122"/>
              </a:rPr>
              <a:t>优点：</a:t>
            </a:r>
            <a:endParaRPr lang="en-US" altLang="zh-CN" sz="2800" b="1">
              <a:latin typeface="黑体" panose="02010609060101010101" pitchFamily="49" charset="-122"/>
              <a:ea typeface="黑体" panose="02010609060101010101" pitchFamily="49" charset="-122"/>
            </a:endParaRPr>
          </a:p>
          <a:p>
            <a:pPr eaLnBrk="1" hangingPunct="1">
              <a:spcBef>
                <a:spcPts val="1800"/>
              </a:spcBef>
              <a:buClrTx/>
              <a:buSzTx/>
              <a:buFontTx/>
              <a:buNone/>
            </a:pPr>
            <a:r>
              <a:rPr lang="zh-CN" altLang="en-US" sz="2800" b="1">
                <a:latin typeface="黑体" panose="02010609060101010101" pitchFamily="49" charset="-122"/>
                <a:ea typeface="黑体" panose="02010609060101010101" pitchFamily="49" charset="-122"/>
              </a:rPr>
              <a:t>缺点：</a:t>
            </a:r>
          </a:p>
        </p:txBody>
      </p:sp>
      <p:sp>
        <p:nvSpPr>
          <p:cNvPr id="117803" name="Text Box 43">
            <a:extLst>
              <a:ext uri="{FF2B5EF4-FFF2-40B4-BE49-F238E27FC236}">
                <a16:creationId xmlns:a16="http://schemas.microsoft.com/office/drawing/2014/main" id="{7A9D9D9D-B32D-4DC8-BCA8-2573BEC170EC}"/>
              </a:ext>
            </a:extLst>
          </p:cNvPr>
          <p:cNvSpPr txBox="1">
            <a:spLocks noChangeArrowheads="1"/>
          </p:cNvSpPr>
          <p:nvPr/>
        </p:nvSpPr>
        <p:spPr bwMode="auto">
          <a:xfrm>
            <a:off x="5830888" y="4071938"/>
            <a:ext cx="3313112"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ts val="1800"/>
              </a:spcBef>
              <a:buClrTx/>
              <a:buSzTx/>
              <a:buFontTx/>
              <a:buNone/>
            </a:pPr>
            <a:r>
              <a:rPr lang="zh-CN" altLang="en-US" sz="2800" b="1" dirty="0">
                <a:solidFill>
                  <a:srgbClr val="C00000"/>
                </a:solidFill>
                <a:latin typeface="黑体" panose="02010609060101010101" pitchFamily="49" charset="-122"/>
                <a:ea typeface="黑体" panose="02010609060101010101" pitchFamily="49" charset="-122"/>
              </a:rPr>
              <a:t>直观</a:t>
            </a:r>
          </a:p>
          <a:p>
            <a:pPr eaLnBrk="1" hangingPunct="1">
              <a:spcBef>
                <a:spcPts val="1800"/>
              </a:spcBef>
              <a:buClrTx/>
              <a:buSzTx/>
              <a:buFontTx/>
              <a:buNone/>
            </a:pPr>
            <a:r>
              <a:rPr lang="zh-CN" altLang="en-US" sz="2800" b="1" dirty="0">
                <a:solidFill>
                  <a:srgbClr val="C00000"/>
                </a:solidFill>
                <a:latin typeface="黑体" panose="02010609060101010101" pitchFamily="49" charset="-122"/>
                <a:ea typeface="黑体" panose="02010609060101010101" pitchFamily="49" charset="-122"/>
              </a:rPr>
              <a:t>不够精确</a:t>
            </a:r>
          </a:p>
        </p:txBody>
      </p:sp>
      <p:pic>
        <p:nvPicPr>
          <p:cNvPr id="13319" name="Picture 50">
            <a:extLst>
              <a:ext uri="{FF2B5EF4-FFF2-40B4-BE49-F238E27FC236}">
                <a16:creationId xmlns:a16="http://schemas.microsoft.com/office/drawing/2014/main" id="{2F8C09F0-706E-42C8-82CB-BB5861707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3" y="3446463"/>
            <a:ext cx="2663825"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7801"/>
                                        </p:tgtEl>
                                        <p:attrNameLst>
                                          <p:attrName>style.visibility</p:attrName>
                                        </p:attrNameLst>
                                      </p:cBhvr>
                                      <p:to>
                                        <p:strVal val="visible"/>
                                      </p:to>
                                    </p:set>
                                    <p:animEffect transition="in" filter="blinds(horizontal)">
                                      <p:cBhvr>
                                        <p:cTn id="7" dur="500"/>
                                        <p:tgtEl>
                                          <p:spTgt spid="1178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7803"/>
                                        </p:tgtEl>
                                        <p:attrNameLst>
                                          <p:attrName>style.visibility</p:attrName>
                                        </p:attrNameLst>
                                      </p:cBhvr>
                                      <p:to>
                                        <p:strVal val="visible"/>
                                      </p:to>
                                    </p:set>
                                    <p:anim calcmode="lin" valueType="num">
                                      <p:cBhvr additive="base">
                                        <p:cTn id="12" dur="500" fill="hold"/>
                                        <p:tgtEl>
                                          <p:spTgt spid="117803"/>
                                        </p:tgtEl>
                                        <p:attrNameLst>
                                          <p:attrName>ppt_x</p:attrName>
                                        </p:attrNameLst>
                                      </p:cBhvr>
                                      <p:tavLst>
                                        <p:tav tm="0">
                                          <p:val>
                                            <p:strVal val="#ppt_x"/>
                                          </p:val>
                                        </p:tav>
                                        <p:tav tm="100000">
                                          <p:val>
                                            <p:strVal val="#ppt_x"/>
                                          </p:val>
                                        </p:tav>
                                      </p:tavLst>
                                    </p:anim>
                                    <p:anim calcmode="lin" valueType="num">
                                      <p:cBhvr additive="base">
                                        <p:cTn id="13" dur="500" fill="hold"/>
                                        <p:tgtEl>
                                          <p:spTgt spid="1178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01" grpId="0" autoUpdateAnimBg="0"/>
      <p:bldP spid="117803"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6">
            <a:extLst>
              <a:ext uri="{FF2B5EF4-FFF2-40B4-BE49-F238E27FC236}">
                <a16:creationId xmlns:a16="http://schemas.microsoft.com/office/drawing/2014/main" id="{7A7E30E3-2D3F-4894-A559-5B21C2023630}"/>
              </a:ext>
            </a:extLst>
          </p:cNvPr>
          <p:cNvSpPr txBox="1">
            <a:spLocks noChangeArrowheads="1"/>
          </p:cNvSpPr>
          <p:nvPr/>
        </p:nvSpPr>
        <p:spPr bwMode="auto">
          <a:xfrm>
            <a:off x="251520" y="188640"/>
            <a:ext cx="756084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lang="zh-CN" altLang="en-US" sz="4000" b="1" dirty="0">
                <a:solidFill>
                  <a:schemeClr val="bg2"/>
                </a:solidFill>
                <a:latin typeface="微软雅黑" panose="020B0503020204020204" pitchFamily="34" charset="-122"/>
                <a:ea typeface="微软雅黑" panose="020B0503020204020204" pitchFamily="34" charset="-122"/>
              </a:rPr>
              <a:t>二、种群增长的“</a:t>
            </a:r>
            <a:r>
              <a:rPr lang="en-US" altLang="zh-CN" sz="4000" b="1" dirty="0">
                <a:solidFill>
                  <a:schemeClr val="bg2"/>
                </a:solidFill>
                <a:latin typeface="微软雅黑" panose="020B0503020204020204" pitchFamily="34" charset="-122"/>
                <a:ea typeface="微软雅黑" panose="020B0503020204020204" pitchFamily="34" charset="-122"/>
              </a:rPr>
              <a:t>J”</a:t>
            </a:r>
            <a:r>
              <a:rPr lang="zh-CN" altLang="en-US" sz="4000" b="1" dirty="0">
                <a:solidFill>
                  <a:schemeClr val="bg2"/>
                </a:solidFill>
                <a:latin typeface="微软雅黑" panose="020B0503020204020204" pitchFamily="34" charset="-122"/>
                <a:ea typeface="微软雅黑" panose="020B0503020204020204" pitchFamily="34" charset="-122"/>
              </a:rPr>
              <a:t>型曲线</a:t>
            </a:r>
          </a:p>
        </p:txBody>
      </p:sp>
      <p:pic>
        <p:nvPicPr>
          <p:cNvPr id="14341" name="Picture 8" descr="j型曲线">
            <a:extLst>
              <a:ext uri="{FF2B5EF4-FFF2-40B4-BE49-F238E27FC236}">
                <a16:creationId xmlns:a16="http://schemas.microsoft.com/office/drawing/2014/main" id="{046F3F7B-D281-4181-B57A-7B806DC53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628775"/>
            <a:ext cx="3671888"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 Box 10">
            <a:extLst>
              <a:ext uri="{FF2B5EF4-FFF2-40B4-BE49-F238E27FC236}">
                <a16:creationId xmlns:a16="http://schemas.microsoft.com/office/drawing/2014/main" id="{415D8ADB-E4BA-456A-BEF1-3ACB84CFDF53}"/>
              </a:ext>
            </a:extLst>
          </p:cNvPr>
          <p:cNvSpPr txBox="1">
            <a:spLocks noChangeArrowheads="1"/>
          </p:cNvSpPr>
          <p:nvPr/>
        </p:nvSpPr>
        <p:spPr bwMode="auto">
          <a:xfrm>
            <a:off x="4786313" y="2286000"/>
            <a:ext cx="3786187"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just" eaLnBrk="1" hangingPunct="1">
              <a:spcBef>
                <a:spcPct val="50000"/>
              </a:spcBef>
              <a:buClrTx/>
              <a:buSzTx/>
              <a:buFontTx/>
              <a:buNone/>
            </a:pPr>
            <a:r>
              <a:rPr kumimoji="1" lang="zh-CN" altLang="en-US" sz="2800" b="1" dirty="0">
                <a:latin typeface="微软雅黑" panose="020B0503020204020204" pitchFamily="34" charset="-122"/>
                <a:ea typeface="微软雅黑" panose="020B0503020204020204" pitchFamily="34" charset="-122"/>
              </a:rPr>
              <a:t>理想条件下细菌数量增长的推测，自然界中有此类型吗？</a:t>
            </a:r>
            <a:endParaRPr kumimoji="1" lang="zh-CN" altLang="en-US"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A018A527-AEF0-4B6C-944F-026327273BC7}"/>
              </a:ext>
            </a:extLst>
          </p:cNvPr>
          <p:cNvSpPr>
            <a:spLocks noChangeArrowheads="1"/>
          </p:cNvSpPr>
          <p:nvPr/>
        </p:nvSpPr>
        <p:spPr bwMode="auto">
          <a:xfrm>
            <a:off x="0" y="3244850"/>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endParaRPr lang="zh-CN" altLang="en-US" sz="1800">
              <a:latin typeface="微软雅黑" panose="020B0503020204020204" pitchFamily="34" charset="-122"/>
              <a:ea typeface="微软雅黑" panose="020B0503020204020204" pitchFamily="34" charset="-122"/>
            </a:endParaRPr>
          </a:p>
        </p:txBody>
      </p:sp>
      <p:sp>
        <p:nvSpPr>
          <p:cNvPr id="15363" name="Text Box 9">
            <a:extLst>
              <a:ext uri="{FF2B5EF4-FFF2-40B4-BE49-F238E27FC236}">
                <a16:creationId xmlns:a16="http://schemas.microsoft.com/office/drawing/2014/main" id="{A9187CD7-6D64-4631-926E-36C710F846C1}"/>
              </a:ext>
            </a:extLst>
          </p:cNvPr>
          <p:cNvSpPr txBox="1">
            <a:spLocks noChangeArrowheads="1"/>
          </p:cNvSpPr>
          <p:nvPr/>
        </p:nvSpPr>
        <p:spPr bwMode="auto">
          <a:xfrm>
            <a:off x="4286250" y="130175"/>
            <a:ext cx="4679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r" eaLnBrk="1" hangingPunct="1">
              <a:spcBef>
                <a:spcPct val="50000"/>
              </a:spcBef>
              <a:buClrTx/>
              <a:buSzTx/>
              <a:buFontTx/>
              <a:buNone/>
            </a:pPr>
            <a:r>
              <a:rPr lang="zh-CN" altLang="en-US" sz="3200" b="1">
                <a:solidFill>
                  <a:srgbClr val="C00000"/>
                </a:solidFill>
                <a:latin typeface="微软雅黑" panose="020B0503020204020204" pitchFamily="34" charset="-122"/>
                <a:ea typeface="微软雅黑" panose="020B0503020204020204" pitchFamily="34" charset="-122"/>
              </a:rPr>
              <a:t>实例</a:t>
            </a:r>
            <a:r>
              <a:rPr lang="en-US" altLang="zh-CN" sz="3200" b="1">
                <a:solidFill>
                  <a:srgbClr val="C00000"/>
                </a:solidFill>
                <a:latin typeface="微软雅黑" panose="020B0503020204020204" pitchFamily="34" charset="-122"/>
                <a:ea typeface="微软雅黑" panose="020B0503020204020204" pitchFamily="34" charset="-122"/>
              </a:rPr>
              <a:t>1</a:t>
            </a:r>
            <a:r>
              <a:rPr lang="zh-CN" altLang="en-US" sz="3200" b="1">
                <a:solidFill>
                  <a:srgbClr val="C00000"/>
                </a:solidFill>
                <a:latin typeface="微软雅黑" panose="020B0503020204020204" pitchFamily="34" charset="-122"/>
                <a:ea typeface="微软雅黑" panose="020B0503020204020204" pitchFamily="34" charset="-122"/>
              </a:rPr>
              <a:t>：澳大利亚野兔</a:t>
            </a:r>
          </a:p>
        </p:txBody>
      </p:sp>
      <p:pic>
        <p:nvPicPr>
          <p:cNvPr id="15364" name="Picture 11" descr="无标题">
            <a:extLst>
              <a:ext uri="{FF2B5EF4-FFF2-40B4-BE49-F238E27FC236}">
                <a16:creationId xmlns:a16="http://schemas.microsoft.com/office/drawing/2014/main" id="{6DBD6A7A-6E47-41EC-B842-8021A6519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500063"/>
            <a:ext cx="4008225" cy="364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矩形 19">
            <a:extLst>
              <a:ext uri="{FF2B5EF4-FFF2-40B4-BE49-F238E27FC236}">
                <a16:creationId xmlns:a16="http://schemas.microsoft.com/office/drawing/2014/main" id="{55B630FF-5B02-4741-92B9-DE787DAB6822}"/>
              </a:ext>
            </a:extLst>
          </p:cNvPr>
          <p:cNvSpPr>
            <a:spLocks noChangeArrowheads="1"/>
          </p:cNvSpPr>
          <p:nvPr/>
        </p:nvSpPr>
        <p:spPr bwMode="auto">
          <a:xfrm>
            <a:off x="4572000" y="1357313"/>
            <a:ext cx="435768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just" eaLnBrk="1" hangingPunct="1">
              <a:spcBef>
                <a:spcPct val="0"/>
              </a:spcBef>
              <a:buClrTx/>
              <a:buSzTx/>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1859</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年，澳大利亚农场主托马斯</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奥斯汀曾经这样写道，“农场里引入一些欧洲兔子，根本不会带来害处，甚至还可以为人们提供一个打猎的机会。”不久后，他就将其中</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24</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只欧洲兔子放到了野外。 </a:t>
            </a:r>
          </a:p>
        </p:txBody>
      </p:sp>
      <p:sp>
        <p:nvSpPr>
          <p:cNvPr id="6" name="矩形 20">
            <a:extLst>
              <a:ext uri="{FF2B5EF4-FFF2-40B4-BE49-F238E27FC236}">
                <a16:creationId xmlns:a16="http://schemas.microsoft.com/office/drawing/2014/main" id="{ADF22DE3-FEB0-4464-9B3E-3A59B6AEC376}"/>
              </a:ext>
            </a:extLst>
          </p:cNvPr>
          <p:cNvSpPr>
            <a:spLocks noChangeArrowheads="1"/>
          </p:cNvSpPr>
          <p:nvPr/>
        </p:nvSpPr>
        <p:spPr bwMode="auto">
          <a:xfrm>
            <a:off x="571501" y="4437112"/>
            <a:ext cx="8358187" cy="182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just" eaLnBrk="1" hangingPunct="1">
              <a:lnSpc>
                <a:spcPct val="120000"/>
              </a:lnSpc>
              <a:spcBef>
                <a:spcPct val="0"/>
              </a:spcBef>
              <a:buClrTx/>
              <a:buSzTx/>
              <a:buFontTx/>
              <a:buNone/>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正是在这种认识的前提下，澳大利亚人对欧洲野兔的生长放任自流。由于无天敌控制，到</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19</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世纪末，野兔的群体呈现疯狂性的扩张之势，野兔对当地的植物、动物甚至土壤都产生了严重的威胁，澳大利亚的生态系统已处于崩溃边缘。</a:t>
            </a:r>
          </a:p>
        </p:txBody>
      </p:sp>
    </p:spTree>
    <p:extLst>
      <p:ext uri="{BB962C8B-B14F-4D97-AF65-F5344CB8AC3E}">
        <p14:creationId xmlns:p14="http://schemas.microsoft.com/office/powerpoint/2010/main" val="76635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2A2C5CB-7919-4733-BB70-A3B19CF6E40C}"/>
              </a:ext>
            </a:extLst>
          </p:cNvPr>
          <p:cNvGrpSpPr/>
          <p:nvPr/>
        </p:nvGrpSpPr>
        <p:grpSpPr>
          <a:xfrm>
            <a:off x="899592" y="427760"/>
            <a:ext cx="7056784" cy="6002479"/>
            <a:chOff x="1043608" y="180502"/>
            <a:chExt cx="7056784" cy="6002479"/>
          </a:xfrm>
        </p:grpSpPr>
        <p:pic>
          <p:nvPicPr>
            <p:cNvPr id="15377" name="Picture 17">
              <a:extLst>
                <a:ext uri="{FF2B5EF4-FFF2-40B4-BE49-F238E27FC236}">
                  <a16:creationId xmlns:a16="http://schemas.microsoft.com/office/drawing/2014/main" id="{37EC550F-EBEB-46D0-9304-6B80E6823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863" y="180502"/>
              <a:ext cx="6876529" cy="577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TextBox 9">
              <a:extLst>
                <a:ext uri="{FF2B5EF4-FFF2-40B4-BE49-F238E27FC236}">
                  <a16:creationId xmlns:a16="http://schemas.microsoft.com/office/drawing/2014/main" id="{378DEBE3-5647-457D-9BB6-1C086EDC471F}"/>
                </a:ext>
              </a:extLst>
            </p:cNvPr>
            <p:cNvSpPr txBox="1">
              <a:spLocks noChangeArrowheads="1"/>
            </p:cNvSpPr>
            <p:nvPr/>
          </p:nvSpPr>
          <p:spPr bwMode="auto">
            <a:xfrm>
              <a:off x="5580112" y="3185829"/>
              <a:ext cx="12858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1880</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年</a:t>
              </a:r>
            </a:p>
          </p:txBody>
        </p:sp>
        <p:sp>
          <p:nvSpPr>
            <p:cNvPr id="15370" name="TextBox 10">
              <a:extLst>
                <a:ext uri="{FF2B5EF4-FFF2-40B4-BE49-F238E27FC236}">
                  <a16:creationId xmlns:a16="http://schemas.microsoft.com/office/drawing/2014/main" id="{A41E524B-5251-4D1D-903F-128069CE75A0}"/>
                </a:ext>
              </a:extLst>
            </p:cNvPr>
            <p:cNvSpPr txBox="1">
              <a:spLocks noChangeArrowheads="1"/>
            </p:cNvSpPr>
            <p:nvPr/>
          </p:nvSpPr>
          <p:spPr bwMode="auto">
            <a:xfrm>
              <a:off x="1619672" y="2110022"/>
              <a:ext cx="12858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1890</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年</a:t>
              </a:r>
            </a:p>
          </p:txBody>
        </p:sp>
        <p:cxnSp>
          <p:nvCxnSpPr>
            <p:cNvPr id="13" name="直接箭头连接符 12">
              <a:extLst>
                <a:ext uri="{FF2B5EF4-FFF2-40B4-BE49-F238E27FC236}">
                  <a16:creationId xmlns:a16="http://schemas.microsoft.com/office/drawing/2014/main" id="{52864F2C-FBA8-45C8-B936-8073F9ACC788}"/>
                </a:ext>
              </a:extLst>
            </p:cNvPr>
            <p:cNvCxnSpPr>
              <a:cxnSpLocks/>
            </p:cNvCxnSpPr>
            <p:nvPr/>
          </p:nvCxnSpPr>
          <p:spPr bwMode="auto">
            <a:xfrm flipH="1" flipV="1">
              <a:off x="3466597" y="2708920"/>
              <a:ext cx="2291457" cy="905263"/>
            </a:xfrm>
            <a:prstGeom prst="straightConnector1">
              <a:avLst/>
            </a:prstGeom>
            <a:ln w="28575">
              <a:tailEnd type="arrow"/>
            </a:ln>
          </p:spPr>
          <p:style>
            <a:lnRef idx="3">
              <a:schemeClr val="accent2"/>
            </a:lnRef>
            <a:fillRef idx="0">
              <a:schemeClr val="accent2"/>
            </a:fillRef>
            <a:effectRef idx="2">
              <a:schemeClr val="accent2"/>
            </a:effectRef>
            <a:fontRef idx="minor">
              <a:schemeClr val="tx1"/>
            </a:fontRef>
          </p:style>
        </p:cxnSp>
        <p:sp>
          <p:nvSpPr>
            <p:cNvPr id="14" name="五角星 13">
              <a:extLst>
                <a:ext uri="{FF2B5EF4-FFF2-40B4-BE49-F238E27FC236}">
                  <a16:creationId xmlns:a16="http://schemas.microsoft.com/office/drawing/2014/main" id="{5A9D4845-1E75-4957-AB4B-9E7C19EC2373}"/>
                </a:ext>
              </a:extLst>
            </p:cNvPr>
            <p:cNvSpPr/>
            <p:nvPr/>
          </p:nvSpPr>
          <p:spPr bwMode="auto">
            <a:xfrm>
              <a:off x="5900344" y="4815225"/>
              <a:ext cx="142876" cy="142876"/>
            </a:xfrm>
            <a:prstGeom prst="star5">
              <a:avLst/>
            </a:prstGeom>
          </p:spPr>
          <p:style>
            <a:lnRef idx="1">
              <a:schemeClr val="accent2"/>
            </a:lnRef>
            <a:fillRef idx="3">
              <a:schemeClr val="accent2"/>
            </a:fillRef>
            <a:effectRef idx="2">
              <a:schemeClr val="accent2"/>
            </a:effectRef>
            <a:fontRef idx="minor">
              <a:schemeClr val="lt1"/>
            </a:fontRef>
          </p:style>
          <p:txBody>
            <a:bodyPr anchor="ctr"/>
            <a:lstStyle/>
            <a:p>
              <a:pPr algn="ctr" eaLnBrk="1" hangingPunct="1">
                <a:defRPr/>
              </a:pPr>
              <a:endParaRPr lang="zh-CN" altLang="en-US">
                <a:latin typeface="微软雅黑" panose="020B0503020204020204" pitchFamily="34" charset="-122"/>
                <a:ea typeface="微软雅黑" panose="020B0503020204020204" pitchFamily="34" charset="-122"/>
              </a:endParaRPr>
            </a:p>
          </p:txBody>
        </p:sp>
        <p:sp>
          <p:nvSpPr>
            <p:cNvPr id="15375" name="TextBox 14">
              <a:extLst>
                <a:ext uri="{FF2B5EF4-FFF2-40B4-BE49-F238E27FC236}">
                  <a16:creationId xmlns:a16="http://schemas.microsoft.com/office/drawing/2014/main" id="{F7A06E07-5629-45FE-8FF2-3EF324DE020B}"/>
                </a:ext>
              </a:extLst>
            </p:cNvPr>
            <p:cNvSpPr txBox="1">
              <a:spLocks noChangeArrowheads="1"/>
            </p:cNvSpPr>
            <p:nvPr/>
          </p:nvSpPr>
          <p:spPr bwMode="auto">
            <a:xfrm>
              <a:off x="5460536" y="4941168"/>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zh-CN" altLang="en-US" sz="1600" b="1" dirty="0">
                  <a:solidFill>
                    <a:srgbClr val="C00000"/>
                  </a:solidFill>
                  <a:latin typeface="微软雅黑" panose="020B0503020204020204" pitchFamily="34" charset="-122"/>
                  <a:ea typeface="微软雅黑" panose="020B0503020204020204" pitchFamily="34" charset="-122"/>
                </a:rPr>
                <a:t>季隆</a:t>
              </a:r>
            </a:p>
          </p:txBody>
        </p:sp>
        <p:cxnSp>
          <p:nvCxnSpPr>
            <p:cNvPr id="17" name="直接箭头连接符 16">
              <a:extLst>
                <a:ext uri="{FF2B5EF4-FFF2-40B4-BE49-F238E27FC236}">
                  <a16:creationId xmlns:a16="http://schemas.microsoft.com/office/drawing/2014/main" id="{9B036A56-A214-491E-8AA4-988886CE2F43}"/>
                </a:ext>
              </a:extLst>
            </p:cNvPr>
            <p:cNvCxnSpPr>
              <a:cxnSpLocks/>
            </p:cNvCxnSpPr>
            <p:nvPr/>
          </p:nvCxnSpPr>
          <p:spPr bwMode="auto">
            <a:xfrm flipV="1">
              <a:off x="6000008" y="3729715"/>
              <a:ext cx="55563" cy="1020368"/>
            </a:xfrm>
            <a:prstGeom prst="straightConnector1">
              <a:avLst/>
            </a:prstGeom>
            <a:ln w="28575">
              <a:tailEnd type="arrow"/>
            </a:ln>
          </p:spPr>
          <p:style>
            <a:lnRef idx="3">
              <a:schemeClr val="accent2"/>
            </a:lnRef>
            <a:fillRef idx="0">
              <a:schemeClr val="accent2"/>
            </a:fillRef>
            <a:effectRef idx="2">
              <a:schemeClr val="accent2"/>
            </a:effectRef>
            <a:fontRef idx="minor">
              <a:schemeClr val="tx1"/>
            </a:fontRef>
          </p:style>
        </p:cxnSp>
        <p:sp>
          <p:nvSpPr>
            <p:cNvPr id="3" name="矩形 2">
              <a:extLst>
                <a:ext uri="{FF2B5EF4-FFF2-40B4-BE49-F238E27FC236}">
                  <a16:creationId xmlns:a16="http://schemas.microsoft.com/office/drawing/2014/main" id="{DF3492C7-FA17-42CB-99B8-1FCCCEB48CEE}"/>
                </a:ext>
              </a:extLst>
            </p:cNvPr>
            <p:cNvSpPr/>
            <p:nvPr/>
          </p:nvSpPr>
          <p:spPr bwMode="auto">
            <a:xfrm>
              <a:off x="1043608" y="4749010"/>
              <a:ext cx="2796902" cy="1433971"/>
            </a:xfrm>
            <a:prstGeom prst="rect">
              <a:avLst/>
            </a:prstGeom>
            <a:solidFill>
              <a:schemeClr val="bg1"/>
            </a:solidFill>
            <a:ln>
              <a:noFill/>
            </a:ln>
            <a:effectLst/>
          </p:spPr>
          <p:txBody>
            <a:bodyPr vert="horz" wrap="square" lIns="92075" tIns="46038" rIns="92075" bIns="46038"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900" b="0" i="0" u="none" strike="noStrike" cap="none" normalizeH="0" baseline="0">
                <a:ln>
                  <a:noFill/>
                </a:ln>
                <a:solidFill>
                  <a:schemeClr val="tx1"/>
                </a:solidFill>
                <a:effectLst/>
                <a:latin typeface="Arial" panose="020B0604020202020204" pitchFamily="34" charset="0"/>
                <a:sym typeface="Symbol" panose="05050102010706020507" pitchFamily="18" charset="2"/>
              </a:endParaRPr>
            </a:p>
          </p:txBody>
        </p:sp>
      </p:grpSp>
    </p:spTree>
    <p:extLst>
      <p:ext uri="{BB962C8B-B14F-4D97-AF65-F5344CB8AC3E}">
        <p14:creationId xmlns:p14="http://schemas.microsoft.com/office/powerpoint/2010/main" val="2187896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6" descr="24_03_bReproBarriers-U">
            <a:extLst>
              <a:ext uri="{FF2B5EF4-FFF2-40B4-BE49-F238E27FC236}">
                <a16:creationId xmlns:a16="http://schemas.microsoft.com/office/drawing/2014/main" id="{9A8DC35C-D5C8-4C1D-894D-6D7E70A995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3" y="798513"/>
            <a:ext cx="8548687"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ext Box 5">
            <a:extLst>
              <a:ext uri="{FF2B5EF4-FFF2-40B4-BE49-F238E27FC236}">
                <a16:creationId xmlns:a16="http://schemas.microsoft.com/office/drawing/2014/main" id="{E88686C2-FE6E-41B0-B7D7-509995D4C6F5}"/>
              </a:ext>
            </a:extLst>
          </p:cNvPr>
          <p:cNvSpPr txBox="1">
            <a:spLocks noChangeArrowheads="1"/>
          </p:cNvSpPr>
          <p:nvPr/>
        </p:nvSpPr>
        <p:spPr bwMode="auto">
          <a:xfrm>
            <a:off x="3425825" y="855663"/>
            <a:ext cx="185102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defRPr sz="28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zh-CN" sz="1500" b="1">
                <a:solidFill>
                  <a:schemeClr val="tx1"/>
                </a:solidFill>
                <a:ea typeface="ヒラギノ角ゴ Pro W3"/>
                <a:cs typeface="ヒラギノ角ゴ Pro W3"/>
              </a:rPr>
              <a:t>Prezygotic barriers</a:t>
            </a:r>
          </a:p>
        </p:txBody>
      </p:sp>
      <p:sp>
        <p:nvSpPr>
          <p:cNvPr id="47113" name="Text Box 11">
            <a:extLst>
              <a:ext uri="{FF2B5EF4-FFF2-40B4-BE49-F238E27FC236}">
                <a16:creationId xmlns:a16="http://schemas.microsoft.com/office/drawing/2014/main" id="{CC45B884-F39A-42B9-A55E-920FD8FD7D8D}"/>
              </a:ext>
            </a:extLst>
          </p:cNvPr>
          <p:cNvSpPr txBox="1">
            <a:spLocks noChangeArrowheads="1"/>
          </p:cNvSpPr>
          <p:nvPr/>
        </p:nvSpPr>
        <p:spPr bwMode="auto">
          <a:xfrm>
            <a:off x="327025" y="1922463"/>
            <a:ext cx="6381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defRPr sz="28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80000"/>
              </a:lnSpc>
              <a:spcBef>
                <a:spcPct val="0"/>
              </a:spcBef>
            </a:pPr>
            <a:r>
              <a:rPr lang="en-US" altLang="zh-CN" sz="900" b="1">
                <a:solidFill>
                  <a:schemeClr val="tx1"/>
                </a:solidFill>
                <a:ea typeface="ヒラギノ角ゴ Pro W3"/>
                <a:cs typeface="ヒラギノ角ゴ Pro W3"/>
              </a:rPr>
              <a:t>Individuals </a:t>
            </a:r>
          </a:p>
          <a:p>
            <a:pPr algn="ctr">
              <a:lnSpc>
                <a:spcPct val="80000"/>
              </a:lnSpc>
              <a:spcBef>
                <a:spcPct val="0"/>
              </a:spcBef>
            </a:pPr>
            <a:r>
              <a:rPr lang="en-US" altLang="zh-CN" sz="900" b="1">
                <a:solidFill>
                  <a:schemeClr val="tx1"/>
                </a:solidFill>
                <a:ea typeface="ヒラギノ角ゴ Pro W3"/>
                <a:cs typeface="ヒラギノ角ゴ Pro W3"/>
              </a:rPr>
              <a:t>of </a:t>
            </a:r>
          </a:p>
          <a:p>
            <a:pPr algn="ctr">
              <a:lnSpc>
                <a:spcPct val="90000"/>
              </a:lnSpc>
              <a:spcBef>
                <a:spcPct val="0"/>
              </a:spcBef>
            </a:pPr>
            <a:r>
              <a:rPr lang="en-US" altLang="zh-CN" sz="900" b="1">
                <a:solidFill>
                  <a:schemeClr val="tx1"/>
                </a:solidFill>
                <a:ea typeface="ヒラギノ角ゴ Pro W3"/>
                <a:cs typeface="ヒラギノ角ゴ Pro W3"/>
              </a:rPr>
              <a:t>different</a:t>
            </a:r>
          </a:p>
          <a:p>
            <a:pPr algn="ctr">
              <a:lnSpc>
                <a:spcPct val="90000"/>
              </a:lnSpc>
              <a:spcBef>
                <a:spcPct val="0"/>
              </a:spcBef>
            </a:pPr>
            <a:r>
              <a:rPr lang="en-US" altLang="zh-CN" sz="900" b="1">
                <a:solidFill>
                  <a:schemeClr val="tx1"/>
                </a:solidFill>
                <a:ea typeface="ヒラギノ角ゴ Pro W3"/>
                <a:cs typeface="ヒラギノ角ゴ Pro W3"/>
              </a:rPr>
              <a:t>species</a:t>
            </a:r>
          </a:p>
        </p:txBody>
      </p:sp>
      <p:sp>
        <p:nvSpPr>
          <p:cNvPr id="47114" name="Text Box 12">
            <a:extLst>
              <a:ext uri="{FF2B5EF4-FFF2-40B4-BE49-F238E27FC236}">
                <a16:creationId xmlns:a16="http://schemas.microsoft.com/office/drawing/2014/main" id="{346BFFDD-68D8-4EEA-B261-F8D8DB36994C}"/>
              </a:ext>
            </a:extLst>
          </p:cNvPr>
          <p:cNvSpPr txBox="1">
            <a:spLocks noChangeArrowheads="1"/>
          </p:cNvSpPr>
          <p:nvPr/>
        </p:nvSpPr>
        <p:spPr bwMode="auto">
          <a:xfrm>
            <a:off x="4781550" y="2033588"/>
            <a:ext cx="5492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defRPr sz="28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90000"/>
              </a:lnSpc>
              <a:spcBef>
                <a:spcPct val="0"/>
              </a:spcBef>
            </a:pPr>
            <a:r>
              <a:rPr lang="en-US" altLang="zh-CN" sz="900" b="1">
                <a:solidFill>
                  <a:schemeClr val="tx1"/>
                </a:solidFill>
                <a:ea typeface="ヒラギノ角ゴ Pro W3"/>
                <a:cs typeface="ヒラギノ角ゴ Pro W3"/>
              </a:rPr>
              <a:t>MATING</a:t>
            </a:r>
          </a:p>
          <a:p>
            <a:pPr algn="ctr">
              <a:lnSpc>
                <a:spcPct val="90000"/>
              </a:lnSpc>
              <a:spcBef>
                <a:spcPct val="0"/>
              </a:spcBef>
            </a:pPr>
            <a:r>
              <a:rPr lang="en-US" altLang="zh-CN" sz="900" b="1">
                <a:solidFill>
                  <a:schemeClr val="tx1"/>
                </a:solidFill>
                <a:ea typeface="ヒラギノ角ゴ Pro W3"/>
                <a:cs typeface="ヒラギノ角ゴ Pro W3"/>
              </a:rPr>
              <a:t>ATTEMPT</a:t>
            </a:r>
          </a:p>
        </p:txBody>
      </p:sp>
      <p:sp>
        <p:nvSpPr>
          <p:cNvPr id="47115" name="Text Box 13">
            <a:extLst>
              <a:ext uri="{FF2B5EF4-FFF2-40B4-BE49-F238E27FC236}">
                <a16:creationId xmlns:a16="http://schemas.microsoft.com/office/drawing/2014/main" id="{407103EB-5429-422A-92D4-E5F228104414}"/>
              </a:ext>
            </a:extLst>
          </p:cNvPr>
          <p:cNvSpPr txBox="1">
            <a:spLocks noChangeArrowheads="1"/>
          </p:cNvSpPr>
          <p:nvPr/>
        </p:nvSpPr>
        <p:spPr bwMode="auto">
          <a:xfrm>
            <a:off x="7753350" y="2116138"/>
            <a:ext cx="115570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defRPr sz="28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80000"/>
              </a:lnSpc>
              <a:spcBef>
                <a:spcPct val="0"/>
              </a:spcBef>
            </a:pPr>
            <a:r>
              <a:rPr lang="en-US" altLang="zh-CN" sz="900" b="1">
                <a:solidFill>
                  <a:schemeClr val="tx1"/>
                </a:solidFill>
                <a:ea typeface="ヒラギノ角ゴ Pro W3"/>
                <a:cs typeface="ヒラギノ角ゴ Pro W3"/>
              </a:rPr>
              <a:t>FERTILIZATION</a:t>
            </a:r>
          </a:p>
        </p:txBody>
      </p:sp>
      <p:sp>
        <p:nvSpPr>
          <p:cNvPr id="47116" name="Text Box 14">
            <a:extLst>
              <a:ext uri="{FF2B5EF4-FFF2-40B4-BE49-F238E27FC236}">
                <a16:creationId xmlns:a16="http://schemas.microsoft.com/office/drawing/2014/main" id="{78FB1AAC-85B3-4F70-A79C-16EE8033538D}"/>
              </a:ext>
            </a:extLst>
          </p:cNvPr>
          <p:cNvSpPr txBox="1">
            <a:spLocks noChangeArrowheads="1"/>
          </p:cNvSpPr>
          <p:nvPr/>
        </p:nvSpPr>
        <p:spPr bwMode="auto">
          <a:xfrm>
            <a:off x="273050" y="2768600"/>
            <a:ext cx="4683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defRPr sz="28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80000"/>
              </a:lnSpc>
              <a:spcBef>
                <a:spcPct val="0"/>
              </a:spcBef>
            </a:pPr>
            <a:r>
              <a:rPr lang="en-US" altLang="zh-CN" sz="1300" b="1">
                <a:solidFill>
                  <a:schemeClr val="bg1"/>
                </a:solidFill>
                <a:ea typeface="ヒラギノ角ゴ Pro W3"/>
                <a:cs typeface="ヒラギノ角ゴ Pro W3"/>
              </a:rPr>
              <a:t>(a)</a:t>
            </a:r>
          </a:p>
        </p:txBody>
      </p:sp>
      <p:sp>
        <p:nvSpPr>
          <p:cNvPr id="47117" name="Text Box 15">
            <a:extLst>
              <a:ext uri="{FF2B5EF4-FFF2-40B4-BE49-F238E27FC236}">
                <a16:creationId xmlns:a16="http://schemas.microsoft.com/office/drawing/2014/main" id="{63D90B39-5C6C-4827-A4C3-3C4055F0D47D}"/>
              </a:ext>
            </a:extLst>
          </p:cNvPr>
          <p:cNvSpPr txBox="1">
            <a:spLocks noChangeArrowheads="1"/>
          </p:cNvSpPr>
          <p:nvPr/>
        </p:nvSpPr>
        <p:spPr bwMode="auto">
          <a:xfrm>
            <a:off x="1838325" y="2763838"/>
            <a:ext cx="461963"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defRPr sz="28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80000"/>
              </a:lnSpc>
              <a:spcBef>
                <a:spcPct val="0"/>
              </a:spcBef>
            </a:pPr>
            <a:r>
              <a:rPr lang="en-US" altLang="zh-CN" sz="1300" b="1">
                <a:solidFill>
                  <a:schemeClr val="tx1"/>
                </a:solidFill>
                <a:ea typeface="ヒラギノ角ゴ Pro W3"/>
                <a:cs typeface="ヒラギノ角ゴ Pro W3"/>
              </a:rPr>
              <a:t>(c)</a:t>
            </a:r>
          </a:p>
        </p:txBody>
      </p:sp>
      <p:sp>
        <p:nvSpPr>
          <p:cNvPr id="47118" name="Text Box 16">
            <a:extLst>
              <a:ext uri="{FF2B5EF4-FFF2-40B4-BE49-F238E27FC236}">
                <a16:creationId xmlns:a16="http://schemas.microsoft.com/office/drawing/2014/main" id="{203FB05A-6A9B-4321-BEB2-01F72D09475F}"/>
              </a:ext>
            </a:extLst>
          </p:cNvPr>
          <p:cNvSpPr txBox="1">
            <a:spLocks noChangeArrowheads="1"/>
          </p:cNvSpPr>
          <p:nvPr/>
        </p:nvSpPr>
        <p:spPr bwMode="auto">
          <a:xfrm>
            <a:off x="3448050" y="2768600"/>
            <a:ext cx="468313" cy="16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defRPr sz="28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80000"/>
              </a:lnSpc>
              <a:spcBef>
                <a:spcPct val="0"/>
              </a:spcBef>
            </a:pPr>
            <a:r>
              <a:rPr lang="en-US" altLang="zh-CN" sz="1300" b="1">
                <a:solidFill>
                  <a:schemeClr val="bg1"/>
                </a:solidFill>
                <a:ea typeface="ヒラギノ角ゴ Pro W3"/>
                <a:cs typeface="ヒラギノ角ゴ Pro W3"/>
              </a:rPr>
              <a:t>(e)</a:t>
            </a:r>
          </a:p>
        </p:txBody>
      </p:sp>
      <p:sp>
        <p:nvSpPr>
          <p:cNvPr id="47119" name="Text Box 17">
            <a:extLst>
              <a:ext uri="{FF2B5EF4-FFF2-40B4-BE49-F238E27FC236}">
                <a16:creationId xmlns:a16="http://schemas.microsoft.com/office/drawing/2014/main" id="{713C6AE1-55BE-4305-9635-C737604CD410}"/>
              </a:ext>
            </a:extLst>
          </p:cNvPr>
          <p:cNvSpPr txBox="1">
            <a:spLocks noChangeArrowheads="1"/>
          </p:cNvSpPr>
          <p:nvPr/>
        </p:nvSpPr>
        <p:spPr bwMode="auto">
          <a:xfrm>
            <a:off x="5106988" y="2771775"/>
            <a:ext cx="461962"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defRPr sz="28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80000"/>
              </a:lnSpc>
              <a:spcBef>
                <a:spcPct val="0"/>
              </a:spcBef>
            </a:pPr>
            <a:r>
              <a:rPr lang="en-US" altLang="zh-CN" sz="1300" b="1">
                <a:solidFill>
                  <a:schemeClr val="bg1"/>
                </a:solidFill>
                <a:ea typeface="ヒラギノ角ゴ Pro W3"/>
                <a:cs typeface="ヒラギノ角ゴ Pro W3"/>
              </a:rPr>
              <a:t>(f)</a:t>
            </a:r>
          </a:p>
        </p:txBody>
      </p:sp>
      <p:sp>
        <p:nvSpPr>
          <p:cNvPr id="47120" name="Text Box 18">
            <a:extLst>
              <a:ext uri="{FF2B5EF4-FFF2-40B4-BE49-F238E27FC236}">
                <a16:creationId xmlns:a16="http://schemas.microsoft.com/office/drawing/2014/main" id="{2DA9FD0A-3DE9-434A-9067-6AE3CA33E60A}"/>
              </a:ext>
            </a:extLst>
          </p:cNvPr>
          <p:cNvSpPr txBox="1">
            <a:spLocks noChangeArrowheads="1"/>
          </p:cNvSpPr>
          <p:nvPr/>
        </p:nvSpPr>
        <p:spPr bwMode="auto">
          <a:xfrm>
            <a:off x="279400" y="4292600"/>
            <a:ext cx="4619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defRPr sz="28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80000"/>
              </a:lnSpc>
              <a:spcBef>
                <a:spcPct val="0"/>
              </a:spcBef>
            </a:pPr>
            <a:r>
              <a:rPr lang="en-US" altLang="zh-CN" sz="1300" b="1">
                <a:solidFill>
                  <a:schemeClr val="bg1"/>
                </a:solidFill>
                <a:ea typeface="ヒラギノ角ゴ Pro W3"/>
                <a:cs typeface="ヒラギノ角ゴ Pro W3"/>
              </a:rPr>
              <a:t>(b)</a:t>
            </a:r>
          </a:p>
        </p:txBody>
      </p:sp>
      <p:sp>
        <p:nvSpPr>
          <p:cNvPr id="47121" name="Text Box 19">
            <a:extLst>
              <a:ext uri="{FF2B5EF4-FFF2-40B4-BE49-F238E27FC236}">
                <a16:creationId xmlns:a16="http://schemas.microsoft.com/office/drawing/2014/main" id="{37E6470B-0479-414F-9743-1D594E7113BE}"/>
              </a:ext>
            </a:extLst>
          </p:cNvPr>
          <p:cNvSpPr txBox="1">
            <a:spLocks noChangeArrowheads="1"/>
          </p:cNvSpPr>
          <p:nvPr/>
        </p:nvSpPr>
        <p:spPr bwMode="auto">
          <a:xfrm>
            <a:off x="6718300" y="2759075"/>
            <a:ext cx="4619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defRPr sz="28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80000"/>
              </a:lnSpc>
              <a:spcBef>
                <a:spcPct val="0"/>
              </a:spcBef>
            </a:pPr>
            <a:r>
              <a:rPr lang="en-US" altLang="zh-CN" sz="1300" b="1">
                <a:solidFill>
                  <a:schemeClr val="bg1"/>
                </a:solidFill>
                <a:ea typeface="ヒラギノ角ゴ Pro W3"/>
                <a:cs typeface="ヒラギノ角ゴ Pro W3"/>
              </a:rPr>
              <a:t>(g)</a:t>
            </a:r>
          </a:p>
        </p:txBody>
      </p:sp>
      <p:sp>
        <p:nvSpPr>
          <p:cNvPr id="47122" name="Text Box 21">
            <a:extLst>
              <a:ext uri="{FF2B5EF4-FFF2-40B4-BE49-F238E27FC236}">
                <a16:creationId xmlns:a16="http://schemas.microsoft.com/office/drawing/2014/main" id="{B17A6C4B-14F0-4BC7-9A8A-2CFB4DAA08CE}"/>
              </a:ext>
            </a:extLst>
          </p:cNvPr>
          <p:cNvSpPr txBox="1">
            <a:spLocks noChangeArrowheads="1"/>
          </p:cNvSpPr>
          <p:nvPr/>
        </p:nvSpPr>
        <p:spPr bwMode="auto">
          <a:xfrm>
            <a:off x="1847850" y="3902075"/>
            <a:ext cx="4619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defRPr sz="28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80000"/>
              </a:lnSpc>
              <a:spcBef>
                <a:spcPct val="0"/>
              </a:spcBef>
            </a:pPr>
            <a:r>
              <a:rPr lang="en-US" altLang="zh-CN" sz="1300" b="1">
                <a:solidFill>
                  <a:schemeClr val="bg1"/>
                </a:solidFill>
                <a:ea typeface="ヒラギノ角ゴ Pro W3"/>
                <a:cs typeface="ヒラギノ角ゴ Pro W3"/>
              </a:rPr>
              <a:t>(d)</a:t>
            </a:r>
          </a:p>
        </p:txBody>
      </p:sp>
      <p:sp>
        <p:nvSpPr>
          <p:cNvPr id="47123" name="标题 1">
            <a:extLst>
              <a:ext uri="{FF2B5EF4-FFF2-40B4-BE49-F238E27FC236}">
                <a16:creationId xmlns:a16="http://schemas.microsoft.com/office/drawing/2014/main" id="{1F059977-2817-4CA7-9AF7-6A122289D933}"/>
              </a:ext>
            </a:extLst>
          </p:cNvPr>
          <p:cNvSpPr>
            <a:spLocks noGrp="1"/>
          </p:cNvSpPr>
          <p:nvPr>
            <p:ph type="title"/>
          </p:nvPr>
        </p:nvSpPr>
        <p:spPr bwMode="auto">
          <a:xfrm>
            <a:off x="304800" y="76200"/>
            <a:ext cx="8534400" cy="503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600" b="1" dirty="0">
                <a:solidFill>
                  <a:schemeClr val="tx1"/>
                </a:solidFill>
                <a:latin typeface="微软雅黑" panose="020B0503020204020204" pitchFamily="34" charset="-122"/>
                <a:ea typeface="微软雅黑" panose="020B0503020204020204" pitchFamily="34" charset="-122"/>
              </a:rPr>
              <a:t>合子前障碍</a:t>
            </a:r>
          </a:p>
        </p:txBody>
      </p:sp>
      <p:sp>
        <p:nvSpPr>
          <p:cNvPr id="21" name="文本框 20">
            <a:extLst>
              <a:ext uri="{FF2B5EF4-FFF2-40B4-BE49-F238E27FC236}">
                <a16:creationId xmlns:a16="http://schemas.microsoft.com/office/drawing/2014/main" id="{6454C993-DA07-44B1-9FEF-388832A266FA}"/>
              </a:ext>
            </a:extLst>
          </p:cNvPr>
          <p:cNvSpPr txBox="1">
            <a:spLocks noChangeArrowheads="1"/>
          </p:cNvSpPr>
          <p:nvPr/>
        </p:nvSpPr>
        <p:spPr bwMode="auto">
          <a:xfrm>
            <a:off x="3617912" y="1210212"/>
            <a:ext cx="19732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200" b="1">
                <a:solidFill>
                  <a:srgbClr val="FF0000"/>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dirty="0"/>
              <a:t>行为隔离</a:t>
            </a:r>
          </a:p>
        </p:txBody>
      </p:sp>
      <p:sp>
        <p:nvSpPr>
          <p:cNvPr id="23" name="文本框 22">
            <a:extLst>
              <a:ext uri="{FF2B5EF4-FFF2-40B4-BE49-F238E27FC236}">
                <a16:creationId xmlns:a16="http://schemas.microsoft.com/office/drawing/2014/main" id="{6671D674-614B-48B0-9E29-4DAFF991152B}"/>
              </a:ext>
            </a:extLst>
          </p:cNvPr>
          <p:cNvSpPr txBox="1">
            <a:spLocks noChangeArrowheads="1"/>
          </p:cNvSpPr>
          <p:nvPr/>
        </p:nvSpPr>
        <p:spPr bwMode="auto">
          <a:xfrm>
            <a:off x="475490" y="1197545"/>
            <a:ext cx="13655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800">
                <a:solidFill>
                  <a:schemeClr val="accent2"/>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zh-CN" altLang="en-US" sz="2200" b="1" dirty="0">
                <a:solidFill>
                  <a:srgbClr val="FF0000"/>
                </a:solidFill>
                <a:latin typeface="微软雅黑" panose="020B0503020204020204" pitchFamily="34" charset="-122"/>
                <a:ea typeface="微软雅黑" panose="020B0503020204020204" pitchFamily="34" charset="-122"/>
              </a:rPr>
              <a:t>生境隔离</a:t>
            </a:r>
            <a:endParaRPr lang="zh-CN" altLang="en-US" sz="2200" b="1" dirty="0">
              <a:solidFill>
                <a:schemeClr val="tx1"/>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F2EE4AEE-208A-4AD6-9BA5-5FA91E8514B3}"/>
              </a:ext>
            </a:extLst>
          </p:cNvPr>
          <p:cNvSpPr txBox="1">
            <a:spLocks noChangeArrowheads="1"/>
          </p:cNvSpPr>
          <p:nvPr/>
        </p:nvSpPr>
        <p:spPr bwMode="auto">
          <a:xfrm>
            <a:off x="2069306" y="1197545"/>
            <a:ext cx="13203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200" b="1">
                <a:solidFill>
                  <a:srgbClr val="FF0000"/>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dirty="0"/>
              <a:t>时间隔离</a:t>
            </a:r>
          </a:p>
        </p:txBody>
      </p:sp>
      <p:sp>
        <p:nvSpPr>
          <p:cNvPr id="29" name="文本框 28">
            <a:extLst>
              <a:ext uri="{FF2B5EF4-FFF2-40B4-BE49-F238E27FC236}">
                <a16:creationId xmlns:a16="http://schemas.microsoft.com/office/drawing/2014/main" id="{797203C8-5393-48AA-838E-AA430CEE28B1}"/>
              </a:ext>
            </a:extLst>
          </p:cNvPr>
          <p:cNvSpPr txBox="1">
            <a:spLocks noChangeArrowheads="1"/>
          </p:cNvSpPr>
          <p:nvPr/>
        </p:nvSpPr>
        <p:spPr bwMode="auto">
          <a:xfrm>
            <a:off x="5391150" y="1228343"/>
            <a:ext cx="1319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200" b="1">
                <a:solidFill>
                  <a:srgbClr val="FF0000"/>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dirty="0"/>
              <a:t>机械隔离</a:t>
            </a:r>
          </a:p>
        </p:txBody>
      </p:sp>
      <p:sp>
        <p:nvSpPr>
          <p:cNvPr id="31" name="文本框 30">
            <a:extLst>
              <a:ext uri="{FF2B5EF4-FFF2-40B4-BE49-F238E27FC236}">
                <a16:creationId xmlns:a16="http://schemas.microsoft.com/office/drawing/2014/main" id="{585862F3-D2F1-4721-AF5E-6C320FB2BEB2}"/>
              </a:ext>
            </a:extLst>
          </p:cNvPr>
          <p:cNvSpPr txBox="1">
            <a:spLocks noChangeArrowheads="1"/>
          </p:cNvSpPr>
          <p:nvPr/>
        </p:nvSpPr>
        <p:spPr bwMode="auto">
          <a:xfrm>
            <a:off x="7072523" y="1235950"/>
            <a:ext cx="17573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200" b="1">
                <a:solidFill>
                  <a:srgbClr val="FF0000"/>
                </a:solidFill>
                <a:latin typeface="微软雅黑" panose="020B0503020204020204" pitchFamily="34" charset="-122"/>
                <a:ea typeface="微软雅黑" panose="020B0503020204020204" pitchFamily="34" charset="-122"/>
              </a:defRPr>
            </a:lvl1pPr>
            <a:lvl2pPr marL="742950" indent="-285750">
              <a:spcBef>
                <a:spcPct val="20000"/>
              </a:spcBef>
              <a:buChar char="–"/>
              <a:defRPr sz="2800"/>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dirty="0"/>
              <a:t>配子隔离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P spid="29" grpId="0"/>
      <p:bldP spid="3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D59148E6-C64B-4AE2-8DCF-E81E819CE4B9}"/>
              </a:ext>
            </a:extLst>
          </p:cNvPr>
          <p:cNvSpPr>
            <a:spLocks noChangeArrowheads="1"/>
          </p:cNvSpPr>
          <p:nvPr/>
        </p:nvSpPr>
        <p:spPr bwMode="auto">
          <a:xfrm>
            <a:off x="0" y="3244114"/>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endParaRPr lang="zh-CN" altLang="en-US" sz="1800">
              <a:latin typeface="微软雅黑" panose="020B0503020204020204" pitchFamily="34" charset="-122"/>
              <a:ea typeface="微软雅黑" panose="020B0503020204020204" pitchFamily="34" charset="-122"/>
            </a:endParaRPr>
          </a:p>
        </p:txBody>
      </p:sp>
      <p:grpSp>
        <p:nvGrpSpPr>
          <p:cNvPr id="2" name="Group 19">
            <a:extLst>
              <a:ext uri="{FF2B5EF4-FFF2-40B4-BE49-F238E27FC236}">
                <a16:creationId xmlns:a16="http://schemas.microsoft.com/office/drawing/2014/main" id="{C9E1DC42-65C3-4939-BEEF-D8814BD2F491}"/>
              </a:ext>
            </a:extLst>
          </p:cNvPr>
          <p:cNvGrpSpPr>
            <a:grpSpLocks/>
          </p:cNvGrpSpPr>
          <p:nvPr/>
        </p:nvGrpSpPr>
        <p:grpSpPr bwMode="auto">
          <a:xfrm>
            <a:off x="357188" y="1999514"/>
            <a:ext cx="3926780" cy="3733006"/>
            <a:chOff x="2880" y="572"/>
            <a:chExt cx="2882" cy="2643"/>
          </a:xfrm>
        </p:grpSpPr>
        <p:pic>
          <p:nvPicPr>
            <p:cNvPr id="16395" name="Picture 12" descr="无标题1">
              <a:extLst>
                <a:ext uri="{FF2B5EF4-FFF2-40B4-BE49-F238E27FC236}">
                  <a16:creationId xmlns:a16="http://schemas.microsoft.com/office/drawing/2014/main" id="{1DF095F3-37BD-415D-A4AD-C314EAD74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 y="572"/>
              <a:ext cx="2880" cy="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Rectangle 13">
              <a:extLst>
                <a:ext uri="{FF2B5EF4-FFF2-40B4-BE49-F238E27FC236}">
                  <a16:creationId xmlns:a16="http://schemas.microsoft.com/office/drawing/2014/main" id="{947F068E-2B25-44DF-93CA-CDAA3A1B7764}"/>
                </a:ext>
              </a:extLst>
            </p:cNvPr>
            <p:cNvSpPr>
              <a:spLocks noChangeArrowheads="1"/>
            </p:cNvSpPr>
            <p:nvPr/>
          </p:nvSpPr>
          <p:spPr bwMode="auto">
            <a:xfrm>
              <a:off x="2906" y="2951"/>
              <a:ext cx="2856"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r>
                <a:rPr lang="zh-CN" altLang="en-US" sz="2000" b="1">
                  <a:latin typeface="微软雅黑" panose="020B0503020204020204" pitchFamily="34" charset="-122"/>
                  <a:ea typeface="微软雅黑" panose="020B0503020204020204" pitchFamily="34" charset="-122"/>
                </a:rPr>
                <a:t>一群野兔正在“政府药池”旁喝水 </a:t>
              </a:r>
            </a:p>
          </p:txBody>
        </p:sp>
      </p:grpSp>
      <p:sp>
        <p:nvSpPr>
          <p:cNvPr id="17" name="矩形 16">
            <a:extLst>
              <a:ext uri="{FF2B5EF4-FFF2-40B4-BE49-F238E27FC236}">
                <a16:creationId xmlns:a16="http://schemas.microsoft.com/office/drawing/2014/main" id="{78DDDE65-C217-4A6A-B2E0-DB767DB5B8AB}"/>
              </a:ext>
            </a:extLst>
          </p:cNvPr>
          <p:cNvSpPr>
            <a:spLocks noChangeArrowheads="1"/>
          </p:cNvSpPr>
          <p:nvPr/>
        </p:nvSpPr>
        <p:spPr bwMode="auto">
          <a:xfrm>
            <a:off x="4390332" y="1949121"/>
            <a:ext cx="4644579"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ts val="600"/>
              </a:spcBef>
              <a:buClrTx/>
              <a:buSzTx/>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1937</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年，澳大利亚科学与工业研究委员会尝试利用多发性粘液瘤病毒来对付欧洲兔子。政府专门在一些水池里投放病毒药水并引诱野兔前来喝水。</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spcBef>
                <a:spcPts val="600"/>
              </a:spcBef>
              <a:buClrTx/>
              <a:buSzTx/>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1950</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年，这种病毒终被证明可以安全地用来对付野兔。两年后，澳大利亚的野兔数量由最高峰时的</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亿只左右下降到“只有”</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亿只左右。</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spcBef>
                <a:spcPts val="600"/>
              </a:spcBef>
              <a:buClrTx/>
              <a:buSzTx/>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1990</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年，恢复到</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亿只左右。</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Group 5">
            <a:extLst>
              <a:ext uri="{FF2B5EF4-FFF2-40B4-BE49-F238E27FC236}">
                <a16:creationId xmlns:a16="http://schemas.microsoft.com/office/drawing/2014/main" id="{66F4A40B-8E48-4918-AF54-D1D3176FF71A}"/>
              </a:ext>
            </a:extLst>
          </p:cNvPr>
          <p:cNvGrpSpPr>
            <a:grpSpLocks/>
          </p:cNvGrpSpPr>
          <p:nvPr/>
        </p:nvGrpSpPr>
        <p:grpSpPr bwMode="auto">
          <a:xfrm>
            <a:off x="214313" y="188640"/>
            <a:ext cx="8929687" cy="696913"/>
            <a:chOff x="22" y="3344"/>
            <a:chExt cx="5863" cy="439"/>
          </a:xfrm>
        </p:grpSpPr>
        <p:sp>
          <p:nvSpPr>
            <p:cNvPr id="16392" name="Text Box 6">
              <a:extLst>
                <a:ext uri="{FF2B5EF4-FFF2-40B4-BE49-F238E27FC236}">
                  <a16:creationId xmlns:a16="http://schemas.microsoft.com/office/drawing/2014/main" id="{E98247D1-7F8A-4930-A59C-0FFF757C9EDC}"/>
                </a:ext>
              </a:extLst>
            </p:cNvPr>
            <p:cNvSpPr txBox="1">
              <a:spLocks noChangeArrowheads="1"/>
            </p:cNvSpPr>
            <p:nvPr/>
          </p:nvSpPr>
          <p:spPr bwMode="auto">
            <a:xfrm>
              <a:off x="22" y="3418"/>
              <a:ext cx="58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en-US" altLang="zh-CN" sz="3200" b="1" dirty="0">
                  <a:solidFill>
                    <a:srgbClr val="000000"/>
                  </a:solidFill>
                  <a:latin typeface="微软雅黑" panose="020B0503020204020204" pitchFamily="34" charset="-122"/>
                  <a:ea typeface="微软雅黑" panose="020B0503020204020204" pitchFamily="34" charset="-122"/>
                </a:rPr>
                <a:t>1859</a:t>
              </a:r>
              <a:r>
                <a:rPr lang="zh-CN" altLang="en-US" sz="3200" b="1" dirty="0">
                  <a:solidFill>
                    <a:srgbClr val="000000"/>
                  </a:solidFill>
                  <a:latin typeface="微软雅黑" panose="020B0503020204020204" pitchFamily="34" charset="-122"/>
                  <a:ea typeface="微软雅黑" panose="020B0503020204020204" pitchFamily="34" charset="-122"/>
                </a:rPr>
                <a:t>年，</a:t>
              </a:r>
              <a:r>
                <a:rPr lang="en-US" altLang="zh-CN" sz="3200" b="1" dirty="0">
                  <a:solidFill>
                    <a:srgbClr val="FF0000"/>
                  </a:solidFill>
                  <a:latin typeface="微软雅黑" panose="020B0503020204020204" pitchFamily="34" charset="-122"/>
                  <a:ea typeface="微软雅黑" panose="020B0503020204020204" pitchFamily="34" charset="-122"/>
                </a:rPr>
                <a:t>24</a:t>
              </a:r>
              <a:r>
                <a:rPr lang="zh-CN" altLang="en-US" sz="3200" b="1" dirty="0">
                  <a:solidFill>
                    <a:srgbClr val="FF0000"/>
                  </a:solidFill>
                  <a:latin typeface="微软雅黑" panose="020B0503020204020204" pitchFamily="34" charset="-122"/>
                  <a:ea typeface="微软雅黑" panose="020B0503020204020204" pitchFamily="34" charset="-122"/>
                </a:rPr>
                <a:t>只</a:t>
              </a:r>
              <a:r>
                <a:rPr lang="zh-CN" altLang="en-US" sz="3200" b="1" dirty="0">
                  <a:solidFill>
                    <a:srgbClr val="000000"/>
                  </a:solidFill>
                  <a:latin typeface="微软雅黑" panose="020B0503020204020204" pitchFamily="34" charset="-122"/>
                  <a:ea typeface="微软雅黑" panose="020B0503020204020204" pitchFamily="34" charset="-122"/>
                </a:rPr>
                <a:t>野兔                 </a:t>
              </a:r>
              <a:r>
                <a:rPr lang="en-US" altLang="zh-CN" sz="3200" b="1" dirty="0">
                  <a:solidFill>
                    <a:srgbClr val="FF0000"/>
                  </a:solidFill>
                  <a:latin typeface="微软雅黑" panose="020B0503020204020204" pitchFamily="34" charset="-122"/>
                  <a:ea typeface="微软雅黑" panose="020B0503020204020204" pitchFamily="34" charset="-122"/>
                </a:rPr>
                <a:t>6</a:t>
              </a:r>
              <a:r>
                <a:rPr lang="zh-CN" altLang="en-US" sz="3200" b="1" dirty="0">
                  <a:solidFill>
                    <a:srgbClr val="FF0000"/>
                  </a:solidFill>
                  <a:latin typeface="微软雅黑" panose="020B0503020204020204" pitchFamily="34" charset="-122"/>
                  <a:ea typeface="微软雅黑" panose="020B0503020204020204" pitchFamily="34" charset="-122"/>
                </a:rPr>
                <a:t>亿只以上</a:t>
              </a:r>
              <a:r>
                <a:rPr lang="zh-CN" altLang="en-US" sz="3200" b="1" dirty="0">
                  <a:solidFill>
                    <a:srgbClr val="000000"/>
                  </a:solidFill>
                  <a:latin typeface="微软雅黑" panose="020B0503020204020204" pitchFamily="34" charset="-122"/>
                  <a:ea typeface="微软雅黑" panose="020B0503020204020204" pitchFamily="34" charset="-122"/>
                </a:rPr>
                <a:t>的野兔</a:t>
              </a:r>
            </a:p>
          </p:txBody>
        </p:sp>
        <p:sp>
          <p:nvSpPr>
            <p:cNvPr id="16393" name="Line 7">
              <a:extLst>
                <a:ext uri="{FF2B5EF4-FFF2-40B4-BE49-F238E27FC236}">
                  <a16:creationId xmlns:a16="http://schemas.microsoft.com/office/drawing/2014/main" id="{844FEC14-97F9-4E7B-A1D7-D05741F9A72E}"/>
                </a:ext>
              </a:extLst>
            </p:cNvPr>
            <p:cNvSpPr>
              <a:spLocks noChangeShapeType="1"/>
            </p:cNvSpPr>
            <p:nvPr/>
          </p:nvSpPr>
          <p:spPr bwMode="auto">
            <a:xfrm>
              <a:off x="2505" y="3605"/>
              <a:ext cx="1104"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394" name="Text Box 8">
              <a:extLst>
                <a:ext uri="{FF2B5EF4-FFF2-40B4-BE49-F238E27FC236}">
                  <a16:creationId xmlns:a16="http://schemas.microsoft.com/office/drawing/2014/main" id="{9CA3A0FB-0B10-428A-9161-F678AA67DA05}"/>
                </a:ext>
              </a:extLst>
            </p:cNvPr>
            <p:cNvSpPr txBox="1">
              <a:spLocks noChangeArrowheads="1"/>
            </p:cNvSpPr>
            <p:nvPr/>
          </p:nvSpPr>
          <p:spPr bwMode="auto">
            <a:xfrm>
              <a:off x="2554" y="3344"/>
              <a:ext cx="9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zh-CN" altLang="en-US" sz="2000" b="1">
                  <a:solidFill>
                    <a:srgbClr val="000000"/>
                  </a:solidFill>
                  <a:latin typeface="微软雅黑" panose="020B0503020204020204" pitchFamily="34" charset="-122"/>
                  <a:ea typeface="微软雅黑" panose="020B0503020204020204" pitchFamily="34" charset="-122"/>
                </a:rPr>
                <a:t>近</a:t>
              </a:r>
              <a:r>
                <a:rPr lang="en-US" altLang="zh-CN" sz="2000" b="1" dirty="0">
                  <a:solidFill>
                    <a:srgbClr val="000000"/>
                  </a:solidFill>
                  <a:latin typeface="微软雅黑" panose="020B0503020204020204" pitchFamily="34" charset="-122"/>
                  <a:ea typeface="微软雅黑" panose="020B0503020204020204" pitchFamily="34" charset="-122"/>
                </a:rPr>
                <a:t>100</a:t>
              </a:r>
              <a:r>
                <a:rPr lang="zh-CN" altLang="en-US" sz="2000" b="1" dirty="0">
                  <a:solidFill>
                    <a:srgbClr val="000000"/>
                  </a:solidFill>
                  <a:latin typeface="微软雅黑" panose="020B0503020204020204" pitchFamily="34" charset="-122"/>
                  <a:ea typeface="微软雅黑" panose="020B0503020204020204" pitchFamily="34" charset="-122"/>
                </a:rPr>
                <a:t>年后</a:t>
              </a:r>
            </a:p>
          </p:txBody>
        </p:sp>
      </p:grpSp>
      <p:sp>
        <p:nvSpPr>
          <p:cNvPr id="25" name="爆炸形 1 24">
            <a:extLst>
              <a:ext uri="{FF2B5EF4-FFF2-40B4-BE49-F238E27FC236}">
                <a16:creationId xmlns:a16="http://schemas.microsoft.com/office/drawing/2014/main" id="{A5CFDBCF-F4E2-4C48-A2C8-9DAF3243E520}"/>
              </a:ext>
            </a:extLst>
          </p:cNvPr>
          <p:cNvSpPr/>
          <p:nvPr/>
        </p:nvSpPr>
        <p:spPr>
          <a:xfrm>
            <a:off x="4786314" y="927910"/>
            <a:ext cx="4143404" cy="857256"/>
          </a:xfrm>
          <a:prstGeom prst="irregularSeal1">
            <a:avLst/>
          </a:prstGeom>
          <a:solidFill>
            <a:srgbClr val="C00000"/>
          </a:solidFill>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anose="020B0503020204020204" pitchFamily="34" charset="-122"/>
                <a:ea typeface="微软雅黑" panose="020B0503020204020204" pitchFamily="34" charset="-122"/>
              </a:rPr>
              <a:t>多发性粘液瘤病毒</a:t>
            </a:r>
          </a:p>
        </p:txBody>
      </p:sp>
      <p:cxnSp>
        <p:nvCxnSpPr>
          <p:cNvPr id="27" name="直接箭头连接符 26">
            <a:extLst>
              <a:ext uri="{FF2B5EF4-FFF2-40B4-BE49-F238E27FC236}">
                <a16:creationId xmlns:a16="http://schemas.microsoft.com/office/drawing/2014/main" id="{2EECD427-80B4-4081-914C-2C7AA12FC613}"/>
              </a:ext>
            </a:extLst>
          </p:cNvPr>
          <p:cNvCxnSpPr/>
          <p:nvPr/>
        </p:nvCxnSpPr>
        <p:spPr>
          <a:xfrm rot="5400000" flipH="1" flipV="1">
            <a:off x="6715919" y="927158"/>
            <a:ext cx="28575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par>
                          <p:cTn id="16" fill="hold" nodeType="afterGroup">
                            <p:stCondLst>
                              <p:cond delay="500"/>
                            </p:stCondLst>
                            <p:childTnLst>
                              <p:par>
                                <p:cTn id="17" presetID="3" presetClass="entr" presetSubtype="1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linds(horizontal)">
                                      <p:cBhvr>
                                        <p:cTn id="19" dur="500"/>
                                        <p:tgtEl>
                                          <p:spTgt spid="27"/>
                                        </p:tgtEl>
                                      </p:cBhvr>
                                    </p:animEffect>
                                  </p:childTnLst>
                                </p:cTn>
                              </p:par>
                              <p:par>
                                <p:cTn id="20" presetID="3" presetClass="entr" presetSubtype="1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4" descr="0834bc05f70e5594277fb591">
            <a:extLst>
              <a:ext uri="{FF2B5EF4-FFF2-40B4-BE49-F238E27FC236}">
                <a16:creationId xmlns:a16="http://schemas.microsoft.com/office/drawing/2014/main" id="{F47C1B52-F486-4924-A0DE-2AD6002C5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1257300"/>
            <a:ext cx="6784975" cy="508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85" name="Picture 13" descr="ca364396dc17855e54fb965e">
            <a:extLst>
              <a:ext uri="{FF2B5EF4-FFF2-40B4-BE49-F238E27FC236}">
                <a16:creationId xmlns:a16="http://schemas.microsoft.com/office/drawing/2014/main" id="{2A3FCA3A-1696-4E5E-B4B5-DAB7B4ABCF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196975"/>
            <a:ext cx="6985000" cy="523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 Box 2">
            <a:extLst>
              <a:ext uri="{FF2B5EF4-FFF2-40B4-BE49-F238E27FC236}">
                <a16:creationId xmlns:a16="http://schemas.microsoft.com/office/drawing/2014/main" id="{5FC60772-E56F-4ADF-A5CF-86C498628969}"/>
              </a:ext>
            </a:extLst>
          </p:cNvPr>
          <p:cNvSpPr txBox="1">
            <a:spLocks noChangeArrowheads="1"/>
          </p:cNvSpPr>
          <p:nvPr/>
        </p:nvSpPr>
        <p:spPr bwMode="auto">
          <a:xfrm>
            <a:off x="395536" y="225593"/>
            <a:ext cx="3600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lang="zh-CN" altLang="en-US" sz="3600" b="1" dirty="0">
                <a:solidFill>
                  <a:srgbClr val="C00000"/>
                </a:solidFill>
                <a:latin typeface="微软雅黑" panose="020B0503020204020204" pitchFamily="34" charset="-122"/>
                <a:ea typeface="微软雅黑" panose="020B0503020204020204" pitchFamily="34" charset="-122"/>
              </a:rPr>
              <a:t>实例</a:t>
            </a:r>
            <a:r>
              <a:rPr lang="en-US" altLang="zh-CN" sz="3600" b="1" dirty="0">
                <a:solidFill>
                  <a:srgbClr val="C00000"/>
                </a:solidFill>
                <a:latin typeface="微软雅黑" panose="020B0503020204020204" pitchFamily="34" charset="-122"/>
                <a:ea typeface="微软雅黑" panose="020B0503020204020204" pitchFamily="34" charset="-122"/>
              </a:rPr>
              <a:t>2</a:t>
            </a:r>
            <a:r>
              <a:rPr lang="zh-CN" altLang="en-US" sz="3600" b="1" dirty="0">
                <a:solidFill>
                  <a:srgbClr val="C00000"/>
                </a:solidFill>
                <a:latin typeface="微软雅黑" panose="020B0503020204020204" pitchFamily="34" charset="-122"/>
                <a:ea typeface="微软雅黑" panose="020B0503020204020204" pitchFamily="34" charset="-122"/>
              </a:rPr>
              <a:t>：凤眼莲</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1085"/>
                                        </p:tgtEl>
                                        <p:attrNameLst>
                                          <p:attrName>style.visibility</p:attrName>
                                        </p:attrNameLst>
                                      </p:cBhvr>
                                      <p:to>
                                        <p:strVal val="visible"/>
                                      </p:to>
                                    </p:set>
                                    <p:animEffect transition="in" filter="blinds(horizontal)">
                                      <p:cBhvr>
                                        <p:cTn id="7" dur="500"/>
                                        <p:tgtEl>
                                          <p:spTgt spid="131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4" descr="0834bc05f70e5594277fb591">
            <a:extLst>
              <a:ext uri="{FF2B5EF4-FFF2-40B4-BE49-F238E27FC236}">
                <a16:creationId xmlns:a16="http://schemas.microsoft.com/office/drawing/2014/main" id="{C68941AD-2678-457F-B330-1BDC78DC3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357563"/>
            <a:ext cx="3600450"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矩形 4">
            <a:extLst>
              <a:ext uri="{FF2B5EF4-FFF2-40B4-BE49-F238E27FC236}">
                <a16:creationId xmlns:a16="http://schemas.microsoft.com/office/drawing/2014/main" id="{5A237A1B-4BB6-4D58-9D34-F4345F05B3F6}"/>
              </a:ext>
            </a:extLst>
          </p:cNvPr>
          <p:cNvSpPr>
            <a:spLocks noChangeArrowheads="1"/>
          </p:cNvSpPr>
          <p:nvPr/>
        </p:nvSpPr>
        <p:spPr bwMode="auto">
          <a:xfrm>
            <a:off x="485775" y="549275"/>
            <a:ext cx="817245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just" eaLnBrk="1" hangingPunct="1">
              <a:spcBef>
                <a:spcPct val="0"/>
              </a:spcBef>
              <a:buClrTx/>
              <a:buSzTx/>
              <a:buFont typeface="Wingdings" panose="05000000000000000000" pitchFamily="2" charset="2"/>
              <a:buChar char="Ø"/>
            </a:pPr>
            <a:r>
              <a:rPr lang="zh-CN" altLang="en-US" sz="3200" b="1" dirty="0">
                <a:solidFill>
                  <a:schemeClr val="accent2"/>
                </a:solidFill>
                <a:latin typeface="微软雅黑" panose="020B0503020204020204" pitchFamily="34" charset="-122"/>
                <a:ea typeface="微软雅黑" panose="020B0503020204020204" pitchFamily="34" charset="-122"/>
              </a:rPr>
              <a:t> 凤眼莲：</a:t>
            </a:r>
            <a:r>
              <a:rPr lang="zh-CN" altLang="en-US" sz="3200" b="1" dirty="0">
                <a:latin typeface="Arial" panose="020B0604020202020204" pitchFamily="34" charset="0"/>
              </a:rPr>
              <a:t>多年生宿根浮水草本植物。因其在根与叶之间有一像葫芦状的大气泡又称“水葫芦” 。凤眼莲茎叶悬垂于水上，蘖枝匍匐于水面。须根发达，分蘖繁殖快，管理粗放，是美化环境、净化水质的良好植物。</a:t>
            </a:r>
          </a:p>
        </p:txBody>
      </p:sp>
      <p:pic>
        <p:nvPicPr>
          <p:cNvPr id="19460" name="图片 2">
            <a:extLst>
              <a:ext uri="{FF2B5EF4-FFF2-40B4-BE49-F238E27FC236}">
                <a16:creationId xmlns:a16="http://schemas.microsoft.com/office/drawing/2014/main" id="{BDA7A228-EC11-4418-8548-7DACA0072C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3357563"/>
            <a:ext cx="4049712"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7" name="Picture 5" descr="1">
            <a:extLst>
              <a:ext uri="{FF2B5EF4-FFF2-40B4-BE49-F238E27FC236}">
                <a16:creationId xmlns:a16="http://schemas.microsoft.com/office/drawing/2014/main" id="{A3D3C37B-930D-41CD-8A28-36E31EE4C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78" t="3104"/>
          <a:stretch>
            <a:fillRect/>
          </a:stretch>
        </p:blipFill>
        <p:spPr bwMode="auto">
          <a:xfrm>
            <a:off x="323850" y="2781300"/>
            <a:ext cx="4378325"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1078" name="Object 6">
            <a:extLst>
              <a:ext uri="{FF2B5EF4-FFF2-40B4-BE49-F238E27FC236}">
                <a16:creationId xmlns:a16="http://schemas.microsoft.com/office/drawing/2014/main" id="{9F53527A-987D-4FCE-9818-9EDC7B595DBD}"/>
              </a:ext>
            </a:extLst>
          </p:cNvPr>
          <p:cNvGraphicFramePr>
            <a:graphicFrameLocks noChangeAspect="1"/>
          </p:cNvGraphicFramePr>
          <p:nvPr/>
        </p:nvGraphicFramePr>
        <p:xfrm>
          <a:off x="4932363" y="2781300"/>
          <a:ext cx="3621087" cy="3462338"/>
        </p:xfrm>
        <a:graphic>
          <a:graphicData uri="http://schemas.openxmlformats.org/presentationml/2006/ole">
            <mc:AlternateContent xmlns:mc="http://schemas.openxmlformats.org/markup-compatibility/2006">
              <mc:Choice xmlns:v="urn:schemas-microsoft-com:vml" Requires="v">
                <p:oleObj name="位图图像" r:id="rId4" imgW="4734586" imgH="2715004" progId="Paint.Picture">
                  <p:embed/>
                </p:oleObj>
              </mc:Choice>
              <mc:Fallback>
                <p:oleObj name="位图图像" r:id="rId4" imgW="4734586" imgH="2715004" progId="Paint.Picture">
                  <p:embed/>
                  <p:pic>
                    <p:nvPicPr>
                      <p:cNvPr id="131078" name="Object 6">
                        <a:extLst>
                          <a:ext uri="{FF2B5EF4-FFF2-40B4-BE49-F238E27FC236}">
                            <a16:creationId xmlns:a16="http://schemas.microsoft.com/office/drawing/2014/main" id="{9F53527A-987D-4FCE-9818-9EDC7B595D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2781300"/>
                        <a:ext cx="3621087"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8" name="矩形 5">
            <a:extLst>
              <a:ext uri="{FF2B5EF4-FFF2-40B4-BE49-F238E27FC236}">
                <a16:creationId xmlns:a16="http://schemas.microsoft.com/office/drawing/2014/main" id="{D33C0205-A26C-4520-B9EF-885FBC511777}"/>
              </a:ext>
            </a:extLst>
          </p:cNvPr>
          <p:cNvSpPr>
            <a:spLocks noChangeArrowheads="1"/>
          </p:cNvSpPr>
          <p:nvPr/>
        </p:nvSpPr>
        <p:spPr bwMode="auto">
          <a:xfrm>
            <a:off x="522288" y="404813"/>
            <a:ext cx="8358187"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
                <a:schemeClr val="tx1"/>
              </a:buClr>
              <a:buSzTx/>
              <a:buFont typeface="Wingdings" panose="05000000000000000000" pitchFamily="2" charset="2"/>
              <a:buChar char="Ø"/>
            </a:pPr>
            <a:r>
              <a:rPr lang="zh-CN" altLang="en-US" sz="3200" b="1">
                <a:solidFill>
                  <a:srgbClr val="FF0000"/>
                </a:solidFill>
                <a:latin typeface="Arial" panose="020B0604020202020204" pitchFamily="34" charset="0"/>
              </a:rPr>
              <a:t> </a:t>
            </a:r>
            <a:r>
              <a:rPr lang="zh-CN" altLang="en-US" sz="3200" b="1">
                <a:solidFill>
                  <a:schemeClr val="accent2"/>
                </a:solidFill>
                <a:latin typeface="微软雅黑" panose="020B0503020204020204" pitchFamily="34" charset="-122"/>
                <a:ea typeface="微软雅黑" panose="020B0503020204020204" pitchFamily="34" charset="-122"/>
              </a:rPr>
              <a:t>害处：</a:t>
            </a:r>
            <a:r>
              <a:rPr lang="zh-CN" altLang="en-US" sz="3200" b="1">
                <a:latin typeface="Arial" panose="020B0604020202020204" pitchFamily="34" charset="0"/>
              </a:rPr>
              <a:t>繁殖能力太强，覆盖在整个湖面，使得水中的其他植物不能进行光合作用，而水中的动物没有得到充分的空气与食物，不能够维持水中的生态平衡。甚至有时会堵塞水道。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31077"/>
                                        </p:tgtEl>
                                        <p:attrNameLst>
                                          <p:attrName>style.visibility</p:attrName>
                                        </p:attrNameLst>
                                      </p:cBhvr>
                                      <p:to>
                                        <p:strVal val="visible"/>
                                      </p:to>
                                    </p:set>
                                    <p:animEffect transition="in" filter="box(in)">
                                      <p:cBhvr>
                                        <p:cTn id="7" dur="500"/>
                                        <p:tgtEl>
                                          <p:spTgt spid="1310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31078"/>
                                        </p:tgtEl>
                                        <p:attrNameLst>
                                          <p:attrName>style.visibility</p:attrName>
                                        </p:attrNameLst>
                                      </p:cBhvr>
                                      <p:to>
                                        <p:strVal val="visible"/>
                                      </p:to>
                                    </p:set>
                                    <p:animEffect transition="in" filter="box(in)">
                                      <p:cBhvr>
                                        <p:cTn id="12" dur="500"/>
                                        <p:tgtEl>
                                          <p:spTgt spid="131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1">
            <a:extLst>
              <a:ext uri="{FF2B5EF4-FFF2-40B4-BE49-F238E27FC236}">
                <a16:creationId xmlns:a16="http://schemas.microsoft.com/office/drawing/2014/main" id="{0D2E3322-0C6D-4F95-A19A-47D1D8591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445" t="1884"/>
          <a:stretch>
            <a:fillRect/>
          </a:stretch>
        </p:blipFill>
        <p:spPr bwMode="auto">
          <a:xfrm>
            <a:off x="7019925" y="165100"/>
            <a:ext cx="1911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205EBF34-77F1-4555-8A33-CAB8A4E51900}"/>
              </a:ext>
            </a:extLst>
          </p:cNvPr>
          <p:cNvSpPr txBox="1"/>
          <p:nvPr/>
        </p:nvSpPr>
        <p:spPr>
          <a:xfrm>
            <a:off x="250825" y="609600"/>
            <a:ext cx="6072188" cy="2232214"/>
          </a:xfrm>
          <a:prstGeom prst="rect">
            <a:avLst/>
          </a:prstGeom>
          <a:noFill/>
        </p:spPr>
        <p:txBody>
          <a:bodyPr>
            <a:spAutoFit/>
          </a:bodyPr>
          <a:lstStyle/>
          <a:p>
            <a:pPr eaLnBrk="1" hangingPunct="1">
              <a:lnSpc>
                <a:spcPct val="150000"/>
              </a:lnSpc>
              <a:buFont typeface="Wingdings" pitchFamily="2" charset="2"/>
              <a:buChar char="Ø"/>
              <a:defRPr/>
            </a:pPr>
            <a:r>
              <a:rPr lang="zh-CN" altLang="en-US" sz="4000" b="1" dirty="0">
                <a:latin typeface="微软雅黑" panose="020B0503020204020204" pitchFamily="34" charset="-122"/>
                <a:ea typeface="微软雅黑" panose="020B0503020204020204" pitchFamily="34" charset="-122"/>
              </a:rPr>
              <a:t>祸从何来？</a:t>
            </a:r>
            <a:endParaRPr lang="en-US" altLang="zh-CN" sz="4000" b="1" dirty="0">
              <a:latin typeface="微软雅黑" panose="020B0503020204020204" pitchFamily="34" charset="-122"/>
              <a:ea typeface="微软雅黑" panose="020B0503020204020204" pitchFamily="34" charset="-122"/>
            </a:endParaRPr>
          </a:p>
          <a:p>
            <a:pPr lvl="1" eaLnBrk="1" hangingPunct="1">
              <a:lnSpc>
                <a:spcPct val="150000"/>
              </a:lnSpc>
              <a:buFont typeface="Arial" pitchFamily="34" charset="0"/>
              <a:buChar char="•"/>
              <a:defRPr/>
            </a:pPr>
            <a:r>
              <a:rPr lang="en-US" altLang="zh-CN" sz="2800" b="1" dirty="0">
                <a:latin typeface="微软雅黑" panose="020B0503020204020204" pitchFamily="34" charset="-122"/>
                <a:ea typeface="微软雅黑" panose="020B0503020204020204" pitchFamily="34" charset="-122"/>
              </a:rPr>
              <a:t> 1901</a:t>
            </a:r>
            <a:r>
              <a:rPr lang="zh-CN" altLang="en-US" sz="2800" b="1" dirty="0">
                <a:latin typeface="微软雅黑" panose="020B0503020204020204" pitchFamily="34" charset="-122"/>
                <a:ea typeface="微软雅黑" panose="020B0503020204020204" pitchFamily="34" charset="-122"/>
              </a:rPr>
              <a:t>年作为观赏花卉引入我国；</a:t>
            </a:r>
            <a:endParaRPr lang="en-US" altLang="zh-CN" sz="2800" b="1" dirty="0">
              <a:latin typeface="微软雅黑" panose="020B0503020204020204" pitchFamily="34" charset="-122"/>
              <a:ea typeface="微软雅黑" panose="020B0503020204020204" pitchFamily="34" charset="-122"/>
            </a:endParaRPr>
          </a:p>
          <a:p>
            <a:pPr lvl="1" eaLnBrk="1" hangingPunct="1">
              <a:lnSpc>
                <a:spcPct val="150000"/>
              </a:lnSpc>
              <a:buFont typeface="Arial" pitchFamily="34" charset="0"/>
              <a:buChar char="•"/>
              <a:defRPr/>
            </a:pPr>
            <a:r>
              <a:rPr lang="en-US" altLang="zh-CN" sz="2800" b="1" dirty="0">
                <a:latin typeface="微软雅黑" panose="020B0503020204020204" pitchFamily="34" charset="-122"/>
                <a:ea typeface="微软雅黑" panose="020B0503020204020204" pitchFamily="34" charset="-122"/>
              </a:rPr>
              <a:t> 50-60</a:t>
            </a:r>
            <a:r>
              <a:rPr lang="zh-CN" altLang="en-US" sz="2800" b="1" dirty="0">
                <a:latin typeface="微软雅黑" panose="020B0503020204020204" pitchFamily="34" charset="-122"/>
                <a:ea typeface="微软雅黑" panose="020B0503020204020204" pitchFamily="34" charset="-122"/>
              </a:rPr>
              <a:t>年代作为猪饲料推广种植。</a:t>
            </a:r>
            <a:endParaRPr lang="en-US" altLang="zh-CN" sz="2800" b="1" dirty="0">
              <a:latin typeface="微软雅黑" panose="020B0503020204020204" pitchFamily="34" charset="-122"/>
              <a:ea typeface="微软雅黑" panose="020B0503020204020204" pitchFamily="34" charset="-122"/>
            </a:endParaRPr>
          </a:p>
        </p:txBody>
      </p:sp>
      <p:graphicFrame>
        <p:nvGraphicFramePr>
          <p:cNvPr id="23556" name="Object 6">
            <a:extLst>
              <a:ext uri="{FF2B5EF4-FFF2-40B4-BE49-F238E27FC236}">
                <a16:creationId xmlns:a16="http://schemas.microsoft.com/office/drawing/2014/main" id="{8EA619DD-88BA-448D-A44C-49D87635EA17}"/>
              </a:ext>
            </a:extLst>
          </p:cNvPr>
          <p:cNvGraphicFramePr>
            <a:graphicFrameLocks noChangeAspect="1"/>
          </p:cNvGraphicFramePr>
          <p:nvPr/>
        </p:nvGraphicFramePr>
        <p:xfrm>
          <a:off x="6443663" y="1052513"/>
          <a:ext cx="1643062" cy="1570037"/>
        </p:xfrm>
        <a:graphic>
          <a:graphicData uri="http://schemas.openxmlformats.org/presentationml/2006/ole">
            <mc:AlternateContent xmlns:mc="http://schemas.openxmlformats.org/markup-compatibility/2006">
              <mc:Choice xmlns:v="urn:schemas-microsoft-com:vml" Requires="v">
                <p:oleObj name="位图图像" r:id="rId4" imgW="4734586" imgH="2715004" progId="Paint.Picture">
                  <p:embed/>
                </p:oleObj>
              </mc:Choice>
              <mc:Fallback>
                <p:oleObj name="位图图像" r:id="rId4" imgW="4734586" imgH="2715004" progId="Paint.Picture">
                  <p:embed/>
                  <p:pic>
                    <p:nvPicPr>
                      <p:cNvPr id="23556" name="Object 6">
                        <a:extLst>
                          <a:ext uri="{FF2B5EF4-FFF2-40B4-BE49-F238E27FC236}">
                            <a16:creationId xmlns:a16="http://schemas.microsoft.com/office/drawing/2014/main" id="{8EA619DD-88BA-448D-A44C-49D87635EA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3663" y="1052513"/>
                        <a:ext cx="164306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a:extLst>
              <a:ext uri="{FF2B5EF4-FFF2-40B4-BE49-F238E27FC236}">
                <a16:creationId xmlns:a16="http://schemas.microsoft.com/office/drawing/2014/main" id="{51C64A5F-BE29-47F3-84BD-F9566AF4F806}"/>
              </a:ext>
            </a:extLst>
          </p:cNvPr>
          <p:cNvSpPr txBox="1"/>
          <p:nvPr/>
        </p:nvSpPr>
        <p:spPr>
          <a:xfrm>
            <a:off x="1000125" y="4652963"/>
            <a:ext cx="7500938" cy="941155"/>
          </a:xfrm>
          <a:prstGeom prst="rect">
            <a:avLst/>
          </a:prstGeom>
          <a:noFill/>
        </p:spPr>
        <p:txBody>
          <a:bodyPr>
            <a:spAutoFit/>
          </a:bodyPr>
          <a:lstStyle/>
          <a:p>
            <a:pPr indent="457200" eaLnBrk="1" hangingPunct="1">
              <a:lnSpc>
                <a:spcPct val="120000"/>
              </a:lnSpc>
              <a:defRPr/>
            </a:pPr>
            <a:r>
              <a:rPr lang="zh-CN" altLang="en-US" sz="2400" b="1" dirty="0">
                <a:latin typeface="微软雅黑" panose="020B0503020204020204" pitchFamily="34" charset="-122"/>
                <a:ea typeface="微软雅黑" panose="020B0503020204020204" pitchFamily="34" charset="-122"/>
              </a:rPr>
              <a:t>全大队一年收获水葫芦</a:t>
            </a:r>
            <a:r>
              <a:rPr lang="en-US" altLang="zh-CN" sz="2400" b="1" dirty="0">
                <a:latin typeface="微软雅黑" panose="020B0503020204020204" pitchFamily="34" charset="-122"/>
                <a:ea typeface="微软雅黑" panose="020B0503020204020204" pitchFamily="34" charset="-122"/>
              </a:rPr>
              <a:t>108</a:t>
            </a:r>
            <a:r>
              <a:rPr lang="zh-CN" altLang="en-US" sz="2400" b="1" dirty="0">
                <a:latin typeface="微软雅黑" panose="020B0503020204020204" pitchFamily="34" charset="-122"/>
                <a:ea typeface="微软雅黑" panose="020B0503020204020204" pitchFamily="34" charset="-122"/>
              </a:rPr>
              <a:t>万斤，冬季还储存水生饲料</a:t>
            </a:r>
            <a:r>
              <a:rPr lang="en-US" altLang="zh-CN" sz="2400" b="1" dirty="0">
                <a:latin typeface="微软雅黑" panose="020B0503020204020204" pitchFamily="34" charset="-122"/>
                <a:ea typeface="微软雅黑" panose="020B0503020204020204" pitchFamily="34" charset="-122"/>
              </a:rPr>
              <a:t>47</a:t>
            </a:r>
            <a:r>
              <a:rPr lang="zh-CN" altLang="en-US" sz="2400" b="1" dirty="0">
                <a:latin typeface="微软雅黑" panose="020B0503020204020204" pitchFamily="34" charset="-122"/>
                <a:ea typeface="微软雅黑" panose="020B0503020204020204" pitchFamily="34" charset="-122"/>
              </a:rPr>
              <a:t>万斤，大队集体生猪存栏数达</a:t>
            </a:r>
            <a:r>
              <a:rPr lang="en-US" altLang="zh-CN" sz="2400" b="1" dirty="0">
                <a:latin typeface="微软雅黑" panose="020B0503020204020204" pitchFamily="34" charset="-122"/>
                <a:ea typeface="微软雅黑" panose="020B0503020204020204" pitchFamily="34" charset="-122"/>
              </a:rPr>
              <a:t>1203</a:t>
            </a:r>
            <a:r>
              <a:rPr lang="zh-CN" altLang="en-US" sz="2400" b="1" dirty="0">
                <a:latin typeface="微软雅黑" panose="020B0503020204020204" pitchFamily="34" charset="-122"/>
                <a:ea typeface="微软雅黑" panose="020B0503020204020204" pitchFamily="34" charset="-122"/>
              </a:rPr>
              <a:t>头。</a:t>
            </a:r>
          </a:p>
        </p:txBody>
      </p:sp>
      <p:sp>
        <p:nvSpPr>
          <p:cNvPr id="7" name="矩形 6">
            <a:extLst>
              <a:ext uri="{FF2B5EF4-FFF2-40B4-BE49-F238E27FC236}">
                <a16:creationId xmlns:a16="http://schemas.microsoft.com/office/drawing/2014/main" id="{98BF6D0C-855F-43F8-BC25-667A57A25B09}"/>
              </a:ext>
            </a:extLst>
          </p:cNvPr>
          <p:cNvSpPr/>
          <p:nvPr/>
        </p:nvSpPr>
        <p:spPr>
          <a:xfrm>
            <a:off x="928688" y="3159125"/>
            <a:ext cx="7643812" cy="1422400"/>
          </a:xfrm>
          <a:prstGeom prst="rect">
            <a:avLst/>
          </a:prstGeom>
        </p:spPr>
        <p:txBody>
          <a:bodyPr>
            <a:spAutoFit/>
          </a:bodyPr>
          <a:lstStyle/>
          <a:p>
            <a:pPr indent="457200" eaLnBrk="1" hangingPunct="1">
              <a:lnSpc>
                <a:spcPct val="120000"/>
              </a:lnSpc>
              <a:defRPr/>
            </a:pPr>
            <a:r>
              <a:rPr lang="zh-CN" altLang="en-US" sz="2400" b="1" dirty="0">
                <a:latin typeface="微软雅黑" panose="020B0503020204020204" pitchFamily="34" charset="-122"/>
                <a:ea typeface="微软雅黑" panose="020B0503020204020204" pitchFamily="34" charset="-122"/>
              </a:rPr>
              <a:t>“养猪先抓料，越抓越有效。”</a:t>
            </a:r>
            <a:r>
              <a:rPr lang="en-US" altLang="zh-CN" sz="2400" b="1" dirty="0">
                <a:latin typeface="微软雅黑" panose="020B0503020204020204" pitchFamily="34" charset="-122"/>
                <a:ea typeface="微软雅黑" panose="020B0503020204020204" pitchFamily="34" charset="-122"/>
              </a:rPr>
              <a:t>1978</a:t>
            </a:r>
            <a:r>
              <a:rPr lang="zh-CN" altLang="en-US" sz="2400" b="1" dirty="0">
                <a:latin typeface="微软雅黑" panose="020B0503020204020204" pitchFamily="34" charset="-122"/>
                <a:ea typeface="微软雅黑" panose="020B0503020204020204" pitchFamily="34" charset="-122"/>
              </a:rPr>
              <a:t>年的一则新闻报道了浙江省桐乡县梧桐公社新南大队当年是怎样“从抓好饲料生产入手，使养猪事业不断发展”的。</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829122-9403-42C7-AC11-D8BF902A97A1}"/>
              </a:ext>
            </a:extLst>
          </p:cNvPr>
          <p:cNvSpPr txBox="1"/>
          <p:nvPr/>
        </p:nvSpPr>
        <p:spPr>
          <a:xfrm>
            <a:off x="487363" y="476250"/>
            <a:ext cx="8286750" cy="2862263"/>
          </a:xfrm>
          <a:prstGeom prst="rect">
            <a:avLst/>
          </a:prstGeom>
          <a:noFill/>
        </p:spPr>
        <p:txBody>
          <a:bodyPr>
            <a:spAutoFit/>
          </a:bodyPr>
          <a:lstStyle/>
          <a:p>
            <a:pPr eaLnBrk="1" hangingPunct="1">
              <a:lnSpc>
                <a:spcPct val="150000"/>
              </a:lnSpc>
              <a:buFont typeface="Wingdings" pitchFamily="2" charset="2"/>
              <a:buChar char="Ø"/>
              <a:defRPr/>
            </a:pPr>
            <a:r>
              <a:rPr lang="zh-CN" altLang="en-US" sz="3600" b="1" dirty="0">
                <a:solidFill>
                  <a:srgbClr val="002060"/>
                </a:solidFill>
                <a:latin typeface="微软雅黑" panose="020B0503020204020204" pitchFamily="34" charset="-122"/>
                <a:ea typeface="微软雅黑" panose="020B0503020204020204" pitchFamily="34" charset="-122"/>
              </a:rPr>
              <a:t>防治方法：</a:t>
            </a:r>
            <a:endParaRPr lang="en-US" altLang="zh-CN" sz="3600" b="1" dirty="0">
              <a:solidFill>
                <a:srgbClr val="002060"/>
              </a:solidFill>
              <a:latin typeface="微软雅黑" panose="020B0503020204020204" pitchFamily="34" charset="-122"/>
              <a:ea typeface="微软雅黑" panose="020B0503020204020204" pitchFamily="34" charset="-122"/>
            </a:endParaRPr>
          </a:p>
          <a:p>
            <a:pPr marL="971550" lvl="1" indent="-514350" eaLnBrk="1" hangingPunct="1">
              <a:lnSpc>
                <a:spcPct val="150000"/>
              </a:lnSpc>
              <a:buFont typeface="+mj-lt"/>
              <a:buAutoNum type="arabicPeriod"/>
              <a:defRPr/>
            </a:pPr>
            <a:r>
              <a:rPr lang="zh-CN" altLang="en-US" sz="2800" b="1" dirty="0">
                <a:latin typeface="微软雅黑" panose="020B0503020204020204" pitchFamily="34" charset="-122"/>
                <a:ea typeface="微软雅黑" panose="020B0503020204020204" pitchFamily="34" charset="-122"/>
              </a:rPr>
              <a:t>物理防治：人工打捞</a:t>
            </a:r>
            <a:endParaRPr lang="en-US" altLang="zh-CN" sz="2800" b="1" dirty="0">
              <a:latin typeface="微软雅黑" panose="020B0503020204020204" pitchFamily="34" charset="-122"/>
              <a:ea typeface="微软雅黑" panose="020B0503020204020204" pitchFamily="34" charset="-122"/>
            </a:endParaRPr>
          </a:p>
          <a:p>
            <a:pPr marL="971550" lvl="1" indent="-514350" eaLnBrk="1" hangingPunct="1">
              <a:lnSpc>
                <a:spcPct val="150000"/>
              </a:lnSpc>
              <a:buFont typeface="+mj-lt"/>
              <a:buAutoNum type="arabicPeriod"/>
              <a:defRPr/>
            </a:pPr>
            <a:r>
              <a:rPr lang="zh-CN" altLang="en-US" sz="2800" b="1" dirty="0">
                <a:latin typeface="微软雅黑" panose="020B0503020204020204" pitchFamily="34" charset="-122"/>
                <a:ea typeface="微软雅黑" panose="020B0503020204020204" pitchFamily="34" charset="-122"/>
              </a:rPr>
              <a:t>化学防治：使它隆</a:t>
            </a:r>
            <a:r>
              <a:rPr lang="en-US" altLang="zh-CN" sz="2800" b="1" dirty="0">
                <a:latin typeface="微软雅黑" panose="020B0503020204020204" pitchFamily="34" charset="-122"/>
                <a:ea typeface="微软雅黑" panose="020B0503020204020204" pitchFamily="34" charset="-122"/>
              </a:rPr>
              <a:t>20</a:t>
            </a:r>
            <a:r>
              <a:rPr lang="zh-CN" altLang="en-US" sz="2800" b="1" dirty="0">
                <a:latin typeface="微软雅黑" panose="020B0503020204020204" pitchFamily="34" charset="-122"/>
                <a:ea typeface="微软雅黑" panose="020B0503020204020204" pitchFamily="34" charset="-122"/>
              </a:rPr>
              <a:t>％乳油</a:t>
            </a:r>
            <a:endParaRPr lang="en-US" altLang="zh-CN" sz="2800" b="1" dirty="0">
              <a:latin typeface="微软雅黑" panose="020B0503020204020204" pitchFamily="34" charset="-122"/>
              <a:ea typeface="微软雅黑" panose="020B0503020204020204" pitchFamily="34" charset="-122"/>
            </a:endParaRPr>
          </a:p>
          <a:p>
            <a:pPr marL="971550" lvl="1" indent="-514350" eaLnBrk="1" hangingPunct="1">
              <a:lnSpc>
                <a:spcPct val="150000"/>
              </a:lnSpc>
              <a:buFont typeface="+mj-lt"/>
              <a:buAutoNum type="arabicPeriod"/>
              <a:defRPr/>
            </a:pPr>
            <a:r>
              <a:rPr lang="zh-CN" altLang="en-US" sz="2800" b="1" dirty="0">
                <a:latin typeface="微软雅黑" panose="020B0503020204020204" pitchFamily="34" charset="-122"/>
                <a:ea typeface="微软雅黑" panose="020B0503020204020204" pitchFamily="34" charset="-122"/>
              </a:rPr>
              <a:t>生物防治：水葫芦象甲，儒艮</a:t>
            </a:r>
          </a:p>
        </p:txBody>
      </p:sp>
      <p:grpSp>
        <p:nvGrpSpPr>
          <p:cNvPr id="4" name="组合 3">
            <a:extLst>
              <a:ext uri="{FF2B5EF4-FFF2-40B4-BE49-F238E27FC236}">
                <a16:creationId xmlns:a16="http://schemas.microsoft.com/office/drawing/2014/main" id="{5958E3B9-05BE-448D-B179-D81F67F520FD}"/>
              </a:ext>
            </a:extLst>
          </p:cNvPr>
          <p:cNvGrpSpPr>
            <a:grpSpLocks/>
          </p:cNvGrpSpPr>
          <p:nvPr/>
        </p:nvGrpSpPr>
        <p:grpSpPr bwMode="auto">
          <a:xfrm>
            <a:off x="4486275" y="3599763"/>
            <a:ext cx="4387850" cy="3015376"/>
            <a:chOff x="4487006" y="3600058"/>
            <a:chExt cx="4386529" cy="3014126"/>
          </a:xfrm>
        </p:grpSpPr>
        <p:pic>
          <p:nvPicPr>
            <p:cNvPr id="25608" name="Picture 9" descr="01300000027077119933889385508">
              <a:extLst>
                <a:ext uri="{FF2B5EF4-FFF2-40B4-BE49-F238E27FC236}">
                  <a16:creationId xmlns:a16="http://schemas.microsoft.com/office/drawing/2014/main" id="{A652C297-22D4-408B-9171-88B4944EE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334" t="8034" r="-1534" b="12724"/>
            <a:stretch>
              <a:fillRect/>
            </a:stretch>
          </p:blipFill>
          <p:spPr bwMode="auto">
            <a:xfrm>
              <a:off x="4487006" y="3600058"/>
              <a:ext cx="4386529" cy="25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9" name="Text Box 11">
              <a:extLst>
                <a:ext uri="{FF2B5EF4-FFF2-40B4-BE49-F238E27FC236}">
                  <a16:creationId xmlns:a16="http://schemas.microsoft.com/office/drawing/2014/main" id="{12FDF3A9-C5B9-499D-B167-B672F6FCD0CD}"/>
                </a:ext>
              </a:extLst>
            </p:cNvPr>
            <p:cNvSpPr txBox="1">
              <a:spLocks noChangeArrowheads="1"/>
            </p:cNvSpPr>
            <p:nvPr/>
          </p:nvSpPr>
          <p:spPr bwMode="auto">
            <a:xfrm>
              <a:off x="6012432" y="6152710"/>
              <a:ext cx="1094325" cy="46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lang="zh-CN" altLang="en-US" sz="2400" b="1" dirty="0">
                  <a:latin typeface="黑体" panose="02010609060101010101" pitchFamily="49" charset="-122"/>
                  <a:ea typeface="黑体" panose="02010609060101010101" pitchFamily="49" charset="-122"/>
                </a:rPr>
                <a:t>儒艮</a:t>
              </a:r>
            </a:p>
          </p:txBody>
        </p:sp>
      </p:grpSp>
      <p:pic>
        <p:nvPicPr>
          <p:cNvPr id="27658" name="Picture 10">
            <a:extLst>
              <a:ext uri="{FF2B5EF4-FFF2-40B4-BE49-F238E27FC236}">
                <a16:creationId xmlns:a16="http://schemas.microsoft.com/office/drawing/2014/main" id="{6F6917AF-F042-43CA-B61D-DACB692740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727" t="5901" r="8955" b="5901"/>
          <a:stretch>
            <a:fillRect/>
          </a:stretch>
        </p:blipFill>
        <p:spPr bwMode="auto">
          <a:xfrm>
            <a:off x="6659563" y="665163"/>
            <a:ext cx="1857375" cy="255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a:extLst>
              <a:ext uri="{FF2B5EF4-FFF2-40B4-BE49-F238E27FC236}">
                <a16:creationId xmlns:a16="http://schemas.microsoft.com/office/drawing/2014/main" id="{43211FEB-A445-44D0-9BAA-7C941D8F6184}"/>
              </a:ext>
            </a:extLst>
          </p:cNvPr>
          <p:cNvGrpSpPr>
            <a:grpSpLocks/>
          </p:cNvGrpSpPr>
          <p:nvPr/>
        </p:nvGrpSpPr>
        <p:grpSpPr bwMode="auto">
          <a:xfrm>
            <a:off x="1042988" y="3600450"/>
            <a:ext cx="3181350" cy="3014758"/>
            <a:chOff x="1043608" y="3600058"/>
            <a:chExt cx="3180536" cy="3014307"/>
          </a:xfrm>
        </p:grpSpPr>
        <p:pic>
          <p:nvPicPr>
            <p:cNvPr id="25606" name="Picture 9" descr="200972113433934664">
              <a:extLst>
                <a:ext uri="{FF2B5EF4-FFF2-40B4-BE49-F238E27FC236}">
                  <a16:creationId xmlns:a16="http://schemas.microsoft.com/office/drawing/2014/main" id="{B3557B1C-AD11-48DE-A8AC-025241A7E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3600058"/>
              <a:ext cx="3180536" cy="25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11">
              <a:extLst>
                <a:ext uri="{FF2B5EF4-FFF2-40B4-BE49-F238E27FC236}">
                  <a16:creationId xmlns:a16="http://schemas.microsoft.com/office/drawing/2014/main" id="{B14B2E69-DDE8-4237-8F26-E39A4A813084}"/>
                </a:ext>
              </a:extLst>
            </p:cNvPr>
            <p:cNvSpPr txBox="1">
              <a:spLocks noChangeArrowheads="1"/>
            </p:cNvSpPr>
            <p:nvPr/>
          </p:nvSpPr>
          <p:spPr bwMode="auto">
            <a:xfrm>
              <a:off x="1707499" y="6152700"/>
              <a:ext cx="1852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lang="zh-CN" altLang="en-US" sz="2400" b="1" dirty="0">
                  <a:latin typeface="黑体" panose="02010609060101010101" pitchFamily="49" charset="-122"/>
                  <a:ea typeface="黑体" panose="02010609060101010101" pitchFamily="49" charset="-122"/>
                </a:rPr>
                <a:t>水葫芦象甲</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par>
                          <p:cTn id="20" fill="hold" nodeType="afterGroup">
                            <p:stCondLst>
                              <p:cond delay="0"/>
                            </p:stCondLst>
                            <p:childTnLst>
                              <p:par>
                                <p:cTn id="21" presetID="1"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a:extLst>
              <a:ext uri="{FF2B5EF4-FFF2-40B4-BE49-F238E27FC236}">
                <a16:creationId xmlns:a16="http://schemas.microsoft.com/office/drawing/2014/main" id="{FDA190A3-3309-42F6-9AB5-ADA221DAAE8D}"/>
              </a:ext>
            </a:extLst>
          </p:cNvPr>
          <p:cNvSpPr>
            <a:spLocks noGrp="1"/>
          </p:cNvSpPr>
          <p:nvPr>
            <p:ph idx="4294967295"/>
          </p:nvPr>
        </p:nvSpPr>
        <p:spPr>
          <a:xfrm>
            <a:off x="0" y="476250"/>
            <a:ext cx="8032750" cy="6113463"/>
          </a:xfrm>
        </p:spPr>
        <p:txBody>
          <a:bodyPr/>
          <a:lstStyle/>
          <a:p>
            <a:pPr eaLnBrk="1" hangingPunct="1">
              <a:lnSpc>
                <a:spcPct val="150000"/>
              </a:lnSpc>
            </a:pPr>
            <a:r>
              <a:rPr lang="zh-CN" altLang="en-US" sz="2800" dirty="0"/>
              <a:t>二十世纪</a:t>
            </a:r>
            <a:r>
              <a:rPr lang="en-US" altLang="zh-CN" sz="2800" dirty="0"/>
              <a:t>50</a:t>
            </a:r>
            <a:r>
              <a:rPr lang="zh-CN" altLang="en-US" sz="2800" dirty="0"/>
              <a:t>年代，有人将水葫芦带到非洲的刚果盆地。三年后水葫芦战胜了所有的水生植物对手，反客为主，在刚果河上游</a:t>
            </a:r>
            <a:r>
              <a:rPr lang="en-US" altLang="zh-CN" sz="2800" dirty="0"/>
              <a:t>1500km</a:t>
            </a:r>
            <a:r>
              <a:rPr lang="zh-CN" altLang="en-US" sz="2800" dirty="0"/>
              <a:t>的河道上蔓延，阻碍了航道。</a:t>
            </a:r>
            <a:endParaRPr lang="en-US" altLang="zh-CN" sz="2800" dirty="0"/>
          </a:p>
          <a:p>
            <a:pPr eaLnBrk="1" hangingPunct="1">
              <a:lnSpc>
                <a:spcPct val="150000"/>
              </a:lnSpc>
              <a:spcBef>
                <a:spcPts val="0"/>
              </a:spcBef>
              <a:spcAft>
                <a:spcPts val="0"/>
              </a:spcAft>
            </a:pPr>
            <a:r>
              <a:rPr lang="zh-CN" altLang="en-US" sz="2800" dirty="0"/>
              <a:t>为了消灭水葫芦，当地政府花费巨资，沿河喷洒除草剂，但不到半个月，水葫芦又迅速生长起来。</a:t>
            </a:r>
            <a:endParaRPr lang="en-US" altLang="zh-CN" sz="2800" dirty="0"/>
          </a:p>
          <a:p>
            <a:pPr eaLnBrk="1" hangingPunct="1">
              <a:lnSpc>
                <a:spcPct val="150000"/>
              </a:lnSpc>
              <a:spcBef>
                <a:spcPts val="0"/>
              </a:spcBef>
              <a:spcAft>
                <a:spcPts val="0"/>
              </a:spcAft>
            </a:pPr>
            <a:r>
              <a:rPr lang="zh-CN" altLang="en-US" sz="2800" dirty="0"/>
              <a:t>后来请来儒艮，一条儒艮每天能吃掉</a:t>
            </a:r>
            <a:r>
              <a:rPr lang="en-US" altLang="zh-CN" sz="2800" dirty="0"/>
              <a:t>400</a:t>
            </a:r>
            <a:r>
              <a:rPr lang="zh-CN" altLang="en-US" sz="2800" dirty="0"/>
              <a:t>平方米的水葫芦，于是河道畅通了，刚果河又恢复了往日的生机。 </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6" descr="728DT006[1]">
            <a:extLst>
              <a:ext uri="{FF2B5EF4-FFF2-40B4-BE49-F238E27FC236}">
                <a16:creationId xmlns:a16="http://schemas.microsoft.com/office/drawing/2014/main" id="{9D297CA2-1310-4B40-BD16-A0FB5C6FD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8308"/>
          <a:stretch>
            <a:fillRect/>
          </a:stretch>
        </p:blipFill>
        <p:spPr bwMode="auto">
          <a:xfrm>
            <a:off x="4554538" y="1068388"/>
            <a:ext cx="4356100" cy="525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Picture 10" descr="b0793-09">
            <a:extLst>
              <a:ext uri="{FF2B5EF4-FFF2-40B4-BE49-F238E27FC236}">
                <a16:creationId xmlns:a16="http://schemas.microsoft.com/office/drawing/2014/main" id="{FC1B3203-9E95-48CA-ADD0-872F84F5B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571500"/>
            <a:ext cx="3886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12">
            <a:extLst>
              <a:ext uri="{FF2B5EF4-FFF2-40B4-BE49-F238E27FC236}">
                <a16:creationId xmlns:a16="http://schemas.microsoft.com/office/drawing/2014/main" id="{278D194C-CE26-4B5B-8891-16EFAB2D0F35}"/>
              </a:ext>
            </a:extLst>
          </p:cNvPr>
          <p:cNvSpPr>
            <a:spLocks noChangeArrowheads="1"/>
          </p:cNvSpPr>
          <p:nvPr/>
        </p:nvSpPr>
        <p:spPr bwMode="auto">
          <a:xfrm>
            <a:off x="650875" y="4214813"/>
            <a:ext cx="363537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en-US" altLang="zh-CN" sz="2800" b="1">
                <a:solidFill>
                  <a:srgbClr val="000000"/>
                </a:solidFill>
                <a:latin typeface="楷体_GB2312" pitchFamily="49" charset="-122"/>
                <a:ea typeface="楷体_GB2312" pitchFamily="49" charset="-122"/>
              </a:rPr>
              <a:t>20</a:t>
            </a:r>
            <a:r>
              <a:rPr lang="zh-CN" altLang="en-US" sz="2800" b="1">
                <a:solidFill>
                  <a:srgbClr val="000000"/>
                </a:solidFill>
                <a:latin typeface="楷体_GB2312" pitchFamily="49" charset="-122"/>
                <a:ea typeface="楷体_GB2312" pitchFamily="49" charset="-122"/>
              </a:rPr>
              <a:t>世纪</a:t>
            </a:r>
            <a:r>
              <a:rPr lang="en-US" altLang="zh-CN" sz="2800" b="1">
                <a:solidFill>
                  <a:srgbClr val="000000"/>
                </a:solidFill>
                <a:latin typeface="楷体_GB2312" pitchFamily="49" charset="-122"/>
                <a:ea typeface="楷体_GB2312" pitchFamily="49" charset="-122"/>
              </a:rPr>
              <a:t>30</a:t>
            </a:r>
            <a:r>
              <a:rPr lang="zh-CN" altLang="en-US" sz="2800" b="1">
                <a:solidFill>
                  <a:srgbClr val="000000"/>
                </a:solidFill>
                <a:latin typeface="楷体_GB2312" pitchFamily="49" charset="-122"/>
                <a:ea typeface="楷体_GB2312" pitchFamily="49" charset="-122"/>
              </a:rPr>
              <a:t>年代</a:t>
            </a:r>
            <a:r>
              <a:rPr lang="en-US" altLang="zh-CN" sz="2800" b="1">
                <a:solidFill>
                  <a:srgbClr val="000000"/>
                </a:solidFill>
                <a:latin typeface="楷体_GB2312" pitchFamily="49" charset="-122"/>
                <a:ea typeface="楷体_GB2312" pitchFamily="49" charset="-122"/>
              </a:rPr>
              <a:t>,</a:t>
            </a:r>
            <a:r>
              <a:rPr lang="zh-CN" altLang="en-US" sz="2800" b="1">
                <a:solidFill>
                  <a:srgbClr val="000000"/>
                </a:solidFill>
                <a:latin typeface="楷体_GB2312" pitchFamily="49" charset="-122"/>
                <a:ea typeface="楷体_GB2312" pitchFamily="49" charset="-122"/>
              </a:rPr>
              <a:t>人们将环颈雉引入美国华盛顿州海岸附近的一个岛屿，结果</a:t>
            </a:r>
          </a:p>
        </p:txBody>
      </p:sp>
      <p:sp>
        <p:nvSpPr>
          <p:cNvPr id="16389" name="AutoShape 14">
            <a:extLst>
              <a:ext uri="{FF2B5EF4-FFF2-40B4-BE49-F238E27FC236}">
                <a16:creationId xmlns:a16="http://schemas.microsoft.com/office/drawing/2014/main" id="{DF4CA41C-6BF9-4203-ACF5-74EF84BC89DD}"/>
              </a:ext>
            </a:extLst>
          </p:cNvPr>
          <p:cNvSpPr>
            <a:spLocks noChangeArrowheads="1"/>
          </p:cNvSpPr>
          <p:nvPr/>
        </p:nvSpPr>
        <p:spPr bwMode="auto">
          <a:xfrm>
            <a:off x="2987675" y="5661025"/>
            <a:ext cx="1512888" cy="196867"/>
          </a:xfrm>
          <a:prstGeom prst="rightArrow">
            <a:avLst>
              <a:gd name="adj1" fmla="val 50000"/>
              <a:gd name="adj2" fmla="val 261812"/>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eaLnBrk="1" hangingPunct="1">
              <a:defRPr/>
            </a:pPr>
            <a:endParaRPr lang="zh-CN" altLang="en-US"/>
          </a:p>
        </p:txBody>
      </p:sp>
      <p:sp>
        <p:nvSpPr>
          <p:cNvPr id="28678" name="Text Box 2">
            <a:extLst>
              <a:ext uri="{FF2B5EF4-FFF2-40B4-BE49-F238E27FC236}">
                <a16:creationId xmlns:a16="http://schemas.microsoft.com/office/drawing/2014/main" id="{C8B2CDC6-CC6B-490E-B587-80D38AF05245}"/>
              </a:ext>
            </a:extLst>
          </p:cNvPr>
          <p:cNvSpPr txBox="1">
            <a:spLocks noChangeArrowheads="1"/>
          </p:cNvSpPr>
          <p:nvPr/>
        </p:nvSpPr>
        <p:spPr bwMode="auto">
          <a:xfrm>
            <a:off x="5214938" y="214313"/>
            <a:ext cx="3600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lang="zh-CN" altLang="en-US" sz="3600" b="1">
                <a:solidFill>
                  <a:srgbClr val="C00000"/>
                </a:solidFill>
                <a:latin typeface="微软雅黑" panose="020B0503020204020204" pitchFamily="34" charset="-122"/>
                <a:ea typeface="微软雅黑" panose="020B0503020204020204" pitchFamily="34" charset="-122"/>
              </a:rPr>
              <a:t>实例</a:t>
            </a:r>
            <a:r>
              <a:rPr lang="en-US" altLang="zh-CN" sz="3600" b="1">
                <a:solidFill>
                  <a:srgbClr val="C00000"/>
                </a:solidFill>
                <a:latin typeface="微软雅黑" panose="020B0503020204020204" pitchFamily="34" charset="-122"/>
                <a:ea typeface="微软雅黑" panose="020B0503020204020204" pitchFamily="34" charset="-122"/>
              </a:rPr>
              <a:t>3</a:t>
            </a:r>
            <a:r>
              <a:rPr lang="zh-CN" altLang="en-US" sz="3600" b="1">
                <a:solidFill>
                  <a:srgbClr val="C00000"/>
                </a:solidFill>
                <a:latin typeface="微软雅黑" panose="020B0503020204020204" pitchFamily="34" charset="-122"/>
                <a:ea typeface="微软雅黑" panose="020B0503020204020204" pitchFamily="34" charset="-122"/>
              </a:rPr>
              <a:t>：环颈雉</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Text Box 4">
            <a:extLst>
              <a:ext uri="{FF2B5EF4-FFF2-40B4-BE49-F238E27FC236}">
                <a16:creationId xmlns:a16="http://schemas.microsoft.com/office/drawing/2014/main" id="{8393CC61-3B99-4ABA-BD0E-EA0C45876421}"/>
              </a:ext>
            </a:extLst>
          </p:cNvPr>
          <p:cNvSpPr txBox="1">
            <a:spLocks noChangeArrowheads="1"/>
          </p:cNvSpPr>
          <p:nvPr/>
        </p:nvSpPr>
        <p:spPr bwMode="auto">
          <a:xfrm>
            <a:off x="4284663" y="3986213"/>
            <a:ext cx="4824412" cy="1077912"/>
          </a:xfrm>
          <a:prstGeom prst="rect">
            <a:avLst/>
          </a:prstGeom>
          <a:noFill/>
          <a:ln w="9525">
            <a:noFill/>
            <a:miter lim="800000"/>
            <a:headEnd/>
            <a:tailEnd/>
          </a:ln>
          <a:effectLst/>
        </p:spPr>
        <p:txBody>
          <a:bodyPr>
            <a:spAutoFit/>
          </a:bodyPr>
          <a:lstStyle/>
          <a:p>
            <a:pPr eaLnBrk="1" hangingPunct="1">
              <a:spcBef>
                <a:spcPct val="50000"/>
              </a:spcBef>
              <a:buFont typeface="Wingdings" pitchFamily="2" charset="2"/>
              <a:buChar char="Ø"/>
              <a:defRPr/>
            </a:pPr>
            <a:r>
              <a:rPr lang="zh-CN" altLang="en-US" sz="3200" b="1" dirty="0">
                <a:latin typeface="微软雅黑" panose="020B0503020204020204" pitchFamily="34" charset="-122"/>
                <a:ea typeface="微软雅黑" panose="020B0503020204020204" pitchFamily="34" charset="-122"/>
              </a:rPr>
              <a:t>讨论</a:t>
            </a:r>
            <a:r>
              <a:rPr lang="zh-CN" altLang="en-US" sz="3200" b="1" dirty="0">
                <a:latin typeface="微软雅黑" panose="020B0503020204020204" pitchFamily="34" charset="-122"/>
                <a:ea typeface="微软雅黑" panose="020B0503020204020204" pitchFamily="34" charset="-122"/>
                <a:sym typeface="Wingdings" pitchFamily="2" charset="2"/>
              </a:rPr>
              <a:t>：</a:t>
            </a:r>
            <a:r>
              <a:rPr lang="zh-CN" altLang="en-US" sz="3200" b="1" dirty="0">
                <a:latin typeface="微软雅黑" panose="020B0503020204020204" pitchFamily="34" charset="-122"/>
                <a:ea typeface="微软雅黑" panose="020B0503020204020204" pitchFamily="34" charset="-122"/>
              </a:rPr>
              <a:t>出现这种增长的原因有哪些？</a:t>
            </a:r>
          </a:p>
        </p:txBody>
      </p:sp>
      <p:pic>
        <p:nvPicPr>
          <p:cNvPr id="29699" name="Picture 6" descr="1">
            <a:extLst>
              <a:ext uri="{FF2B5EF4-FFF2-40B4-BE49-F238E27FC236}">
                <a16:creationId xmlns:a16="http://schemas.microsoft.com/office/drawing/2014/main" id="{71D9A1E8-88E3-4742-A99E-923DB4D0E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950" t="3000" r="2213" b="3963"/>
          <a:stretch>
            <a:fillRect/>
          </a:stretch>
        </p:blipFill>
        <p:spPr bwMode="auto">
          <a:xfrm>
            <a:off x="4387850" y="298450"/>
            <a:ext cx="4302125" cy="337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8" descr="b0793-09">
            <a:extLst>
              <a:ext uri="{FF2B5EF4-FFF2-40B4-BE49-F238E27FC236}">
                <a16:creationId xmlns:a16="http://schemas.microsoft.com/office/drawing/2014/main" id="{9798B360-2E7C-4E5B-820D-26E6DEA97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38" y="3716338"/>
            <a:ext cx="3687762"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9" descr="无标题">
            <a:extLst>
              <a:ext uri="{FF2B5EF4-FFF2-40B4-BE49-F238E27FC236}">
                <a16:creationId xmlns:a16="http://schemas.microsoft.com/office/drawing/2014/main" id="{D6EC60D5-5375-43A5-BBF4-BA8E76AB0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25" y="263525"/>
            <a:ext cx="3709988" cy="337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71F51660-8888-43ED-B7AC-E5F338016BFE}"/>
              </a:ext>
            </a:extLst>
          </p:cNvPr>
          <p:cNvSpPr/>
          <p:nvPr/>
        </p:nvSpPr>
        <p:spPr>
          <a:xfrm>
            <a:off x="4572000" y="5300663"/>
            <a:ext cx="4287838" cy="1077912"/>
          </a:xfrm>
          <a:prstGeom prst="rect">
            <a:avLst/>
          </a:prstGeom>
        </p:spPr>
        <p:txBody>
          <a:bodyPr wrap="none">
            <a:spAutoFit/>
          </a:bodyPr>
          <a:lstStyle/>
          <a:p>
            <a:pPr eaLnBrk="1" hangingPunct="1">
              <a:defRPr/>
            </a:pPr>
            <a:r>
              <a:rPr kumimoji="1" lang="zh-CN" altLang="en-US" sz="3200" b="1" dirty="0">
                <a:solidFill>
                  <a:srgbClr val="000099"/>
                </a:solidFill>
                <a:latin typeface="微软雅黑" panose="020B0503020204020204" pitchFamily="34" charset="-122"/>
                <a:ea typeface="微软雅黑" panose="020B0503020204020204" pitchFamily="34" charset="-122"/>
              </a:rPr>
              <a:t>食物充足，空间不限，</a:t>
            </a:r>
            <a:endParaRPr kumimoji="1" lang="en-US" altLang="zh-CN" sz="3200" b="1" dirty="0">
              <a:solidFill>
                <a:srgbClr val="000099"/>
              </a:solidFill>
              <a:latin typeface="微软雅黑" panose="020B0503020204020204" pitchFamily="34" charset="-122"/>
              <a:ea typeface="微软雅黑" panose="020B0503020204020204" pitchFamily="34" charset="-122"/>
            </a:endParaRPr>
          </a:p>
          <a:p>
            <a:pPr eaLnBrk="1" hangingPunct="1">
              <a:defRPr/>
            </a:pPr>
            <a:r>
              <a:rPr kumimoji="1" lang="zh-CN" altLang="en-US" sz="3200" b="1" dirty="0">
                <a:solidFill>
                  <a:srgbClr val="000099"/>
                </a:solidFill>
                <a:latin typeface="微软雅黑" panose="020B0503020204020204" pitchFamily="34" charset="-122"/>
                <a:ea typeface="微软雅黑" panose="020B0503020204020204" pitchFamily="34" charset="-122"/>
              </a:rPr>
              <a:t>气候适宜，没有敌害</a:t>
            </a:r>
            <a:endParaRPr lang="zh-CN" altLang="en-US" sz="3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2100">
                                            <p:txEl>
                                              <p:pRg st="0" end="0"/>
                                            </p:txEl>
                                          </p:spTgt>
                                        </p:tgtEl>
                                        <p:attrNameLst>
                                          <p:attrName>style.visibility</p:attrName>
                                        </p:attrNameLst>
                                      </p:cBhvr>
                                      <p:to>
                                        <p:strVal val="visible"/>
                                      </p:to>
                                    </p:set>
                                    <p:animEffect transition="in" filter="blinds(horizontal)">
                                      <p:cBhvr>
                                        <p:cTn id="7" dur="500"/>
                                        <p:tgtEl>
                                          <p:spTgt spid="13210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625F7B99-5C34-42F6-BC1C-23310F06A2D5}"/>
              </a:ext>
            </a:extLst>
          </p:cNvPr>
          <p:cNvSpPr txBox="1">
            <a:spLocks noChangeArrowheads="1"/>
          </p:cNvSpPr>
          <p:nvPr/>
        </p:nvSpPr>
        <p:spPr bwMode="auto">
          <a:xfrm>
            <a:off x="323850" y="158750"/>
            <a:ext cx="662441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kumimoji="1" lang="zh-CN" altLang="en-US" sz="4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4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J</a:t>
            </a:r>
            <a:r>
              <a:rPr kumimoji="1" lang="zh-CN" altLang="en-US" sz="4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”型增长的数学模型</a:t>
            </a:r>
            <a:r>
              <a:rPr kumimoji="1" lang="zh-CN" altLang="en-US" sz="4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130051" name="Text Box 3">
            <a:extLst>
              <a:ext uri="{FF2B5EF4-FFF2-40B4-BE49-F238E27FC236}">
                <a16:creationId xmlns:a16="http://schemas.microsoft.com/office/drawing/2014/main" id="{15819482-F1C7-4A60-B604-709D78070F13}"/>
              </a:ext>
            </a:extLst>
          </p:cNvPr>
          <p:cNvSpPr txBox="1">
            <a:spLocks noChangeArrowheads="1"/>
          </p:cNvSpPr>
          <p:nvPr/>
        </p:nvSpPr>
        <p:spPr bwMode="auto">
          <a:xfrm>
            <a:off x="539750" y="1087438"/>
            <a:ext cx="2895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kumimoji="1" lang="en-US" altLang="zh-CN" sz="32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32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、模型假设：</a:t>
            </a:r>
            <a:r>
              <a:rPr kumimoji="1" lang="zh-CN" altLang="en-US" sz="2400">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130052" name="Text Box 4">
            <a:extLst>
              <a:ext uri="{FF2B5EF4-FFF2-40B4-BE49-F238E27FC236}">
                <a16:creationId xmlns:a16="http://schemas.microsoft.com/office/drawing/2014/main" id="{9D137B2C-6F71-40A5-BB28-B34FCEC57466}"/>
              </a:ext>
            </a:extLst>
          </p:cNvPr>
          <p:cNvSpPr txBox="1">
            <a:spLocks noChangeArrowheads="1"/>
          </p:cNvSpPr>
          <p:nvPr/>
        </p:nvSpPr>
        <p:spPr bwMode="auto">
          <a:xfrm>
            <a:off x="647216" y="1741340"/>
            <a:ext cx="784956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marL="457200" indent="-457200" algn="just" eaLnBrk="1" hangingPunct="1">
              <a:spcBef>
                <a:spcPct val="50000"/>
              </a:spcBef>
              <a:buClrTx/>
              <a:buSzTx/>
              <a:buFont typeface="Arial" panose="020B0604020202020204" pitchFamily="34" charset="0"/>
              <a:buChar char="•"/>
            </a:pPr>
            <a:r>
              <a:rPr kumimoji="1" lang="zh-CN" altLang="en-US" sz="28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理想状态</a:t>
            </a:r>
            <a:r>
              <a:rPr kumimoji="1" lang="en-US" altLang="zh-CN" sz="28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8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食物充足，空间不限，气候适宜，没有敌害等；</a:t>
            </a:r>
            <a:endParaRPr kumimoji="1" lang="zh-CN" altLang="en-US" sz="28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0053" name="Text Box 5">
            <a:extLst>
              <a:ext uri="{FF2B5EF4-FFF2-40B4-BE49-F238E27FC236}">
                <a16:creationId xmlns:a16="http://schemas.microsoft.com/office/drawing/2014/main" id="{4575D362-3AB2-4ACD-BF67-BDBF12F70351}"/>
              </a:ext>
            </a:extLst>
          </p:cNvPr>
          <p:cNvSpPr txBox="1">
            <a:spLocks noChangeArrowheads="1"/>
          </p:cNvSpPr>
          <p:nvPr/>
        </p:nvSpPr>
        <p:spPr bwMode="auto">
          <a:xfrm>
            <a:off x="511123" y="5445224"/>
            <a:ext cx="82486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kumimoji="1"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r>
              <a:rPr kumimoji="1" lang="en-US" altLang="zh-CN" sz="2800"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kumimoji="1"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为起始数量， </a:t>
            </a:r>
            <a:r>
              <a:rPr kumimoji="1" lang="en-US" altLang="zh-CN"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t>
            </a:r>
            <a:r>
              <a:rPr kumimoji="1"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为时间，</a:t>
            </a:r>
            <a:r>
              <a:rPr kumimoji="1" lang="en-US" altLang="zh-CN" sz="28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r>
              <a:rPr kumimoji="1" lang="en-US" altLang="zh-CN" sz="2800" b="1" baseline="-25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a:t>
            </a:r>
            <a:r>
              <a:rPr kumimoji="1"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a:t>
            </a:r>
            <a:r>
              <a:rPr kumimoji="1"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t</a:t>
            </a:r>
            <a:r>
              <a:rPr kumimoji="1"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年后该种群的数量，</a:t>
            </a:r>
            <a:r>
              <a:rPr kumimoji="1" lang="en-US" altLang="zh-CN"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λ</a:t>
            </a:r>
            <a:r>
              <a:rPr kumimoji="1"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为种群数量是前一年的倍数．）</a:t>
            </a:r>
            <a:r>
              <a:rPr kumimoji="1" lang="zh-CN" altLang="en-US" sz="28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130054" name="Rectangle 6">
            <a:extLst>
              <a:ext uri="{FF2B5EF4-FFF2-40B4-BE49-F238E27FC236}">
                <a16:creationId xmlns:a16="http://schemas.microsoft.com/office/drawing/2014/main" id="{45BAE6F2-5817-4708-930E-95FAE0D4616A}"/>
              </a:ext>
            </a:extLst>
          </p:cNvPr>
          <p:cNvSpPr>
            <a:spLocks noChangeArrowheads="1"/>
          </p:cNvSpPr>
          <p:nvPr/>
        </p:nvSpPr>
        <p:spPr bwMode="auto">
          <a:xfrm>
            <a:off x="539750" y="3982622"/>
            <a:ext cx="79200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kumimoji="1" lang="en-US" altLang="zh-CN" sz="3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zh-CN" altLang="en-US" sz="3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、种群 “</a:t>
            </a:r>
            <a:r>
              <a:rPr kumimoji="1" lang="en-US" altLang="zh-CN" sz="3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t>
            </a:r>
            <a:r>
              <a:rPr kumimoji="1" lang="zh-CN" altLang="en-US" sz="32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”型增长的数学模型公式：</a:t>
            </a:r>
            <a:endParaRPr lang="zh-CN" altLang="en-US" sz="3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0055" name="Text Box 7">
            <a:extLst>
              <a:ext uri="{FF2B5EF4-FFF2-40B4-BE49-F238E27FC236}">
                <a16:creationId xmlns:a16="http://schemas.microsoft.com/office/drawing/2014/main" id="{28F67CDD-F5A1-4CFD-B0D4-B6BCEF3E3CC9}"/>
              </a:ext>
            </a:extLst>
          </p:cNvPr>
          <p:cNvSpPr txBox="1">
            <a:spLocks noChangeArrowheads="1"/>
          </p:cNvSpPr>
          <p:nvPr/>
        </p:nvSpPr>
        <p:spPr bwMode="auto">
          <a:xfrm>
            <a:off x="3131840" y="4589721"/>
            <a:ext cx="2287587"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kumimoji="1" lang="en-US" altLang="zh-CN" sz="4000" b="1" dirty="0" err="1">
                <a:latin typeface="Times New Roman" panose="02020603050405020304" pitchFamily="18" charset="0"/>
                <a:ea typeface="微软雅黑" panose="020B0503020204020204" pitchFamily="34" charset="-122"/>
                <a:cs typeface="Times New Roman" panose="02020603050405020304" pitchFamily="18" charset="0"/>
              </a:rPr>
              <a:t>N</a:t>
            </a:r>
            <a:r>
              <a:rPr kumimoji="1" lang="en-US" altLang="zh-CN" sz="4000" b="1" baseline="-30000" dirty="0" err="1">
                <a:latin typeface="Times New Roman" panose="02020603050405020304" pitchFamily="18" charset="0"/>
                <a:ea typeface="微软雅黑" panose="020B0503020204020204" pitchFamily="34" charset="-122"/>
                <a:cs typeface="Times New Roman" panose="02020603050405020304" pitchFamily="18" charset="0"/>
              </a:rPr>
              <a:t>t</a:t>
            </a:r>
            <a:r>
              <a:rPr kumimoji="1"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=N</a:t>
            </a:r>
            <a:r>
              <a:rPr kumimoji="1" lang="en-US" altLang="zh-CN" sz="4000" b="1" baseline="-30000" dirty="0">
                <a:latin typeface="Times New Roman" panose="02020603050405020304" pitchFamily="18" charset="0"/>
                <a:ea typeface="微软雅黑" panose="020B0503020204020204" pitchFamily="34" charset="-122"/>
                <a:cs typeface="Times New Roman" panose="02020603050405020304" pitchFamily="18" charset="0"/>
              </a:rPr>
              <a:t>0</a:t>
            </a:r>
            <a:r>
              <a:rPr kumimoji="1" lang="en-US" altLang="zh-CN" sz="4000" b="1" baseline="30000" dirty="0">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4000" b="1" dirty="0" err="1">
                <a:latin typeface="Times New Roman" panose="02020603050405020304" pitchFamily="18" charset="0"/>
                <a:ea typeface="微软雅黑" panose="020B0503020204020204" pitchFamily="34" charset="-122"/>
                <a:cs typeface="Times New Roman" panose="02020603050405020304" pitchFamily="18" charset="0"/>
              </a:rPr>
              <a:t>λ</a:t>
            </a:r>
            <a:r>
              <a:rPr kumimoji="1" lang="en-US" altLang="zh-CN" sz="4000" b="1" baseline="30000" dirty="0" err="1">
                <a:latin typeface="Times New Roman" panose="02020603050405020304" pitchFamily="18" charset="0"/>
                <a:ea typeface="微软雅黑" panose="020B0503020204020204" pitchFamily="34" charset="-122"/>
                <a:cs typeface="Times New Roman" panose="02020603050405020304" pitchFamily="18" charset="0"/>
              </a:rPr>
              <a:t>t</a:t>
            </a:r>
            <a:r>
              <a:rPr kumimoji="1" lang="en-US" altLang="zh-CN" sz="4000" dirty="0">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130056" name="Text Box 8">
            <a:extLst>
              <a:ext uri="{FF2B5EF4-FFF2-40B4-BE49-F238E27FC236}">
                <a16:creationId xmlns:a16="http://schemas.microsoft.com/office/drawing/2014/main" id="{AC882ED7-D1AA-4FB5-AF8C-0B507AB5017A}"/>
              </a:ext>
            </a:extLst>
          </p:cNvPr>
          <p:cNvSpPr txBox="1">
            <a:spLocks noChangeArrowheads="1"/>
          </p:cNvSpPr>
          <p:nvPr/>
        </p:nvSpPr>
        <p:spPr bwMode="auto">
          <a:xfrm>
            <a:off x="618497" y="2828216"/>
            <a:ext cx="784956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marL="457200" indent="-457200" algn="just" eaLnBrk="1" hangingPunct="1">
              <a:spcBef>
                <a:spcPct val="50000"/>
              </a:spcBef>
              <a:buClrTx/>
              <a:buSzTx/>
              <a:buFont typeface="Arial" panose="020B0604020202020204" pitchFamily="34" charset="0"/>
              <a:buChar char="•"/>
            </a:pPr>
            <a:r>
              <a:rPr kumimoji="1" lang="zh-CN" altLang="en-US" sz="28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种群的数量每年以一定的倍数增长，第二年是第一年的</a:t>
            </a:r>
            <a:r>
              <a:rPr kumimoji="1" lang="en-US" altLang="zh-CN"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λ</a:t>
            </a:r>
            <a:r>
              <a:rPr kumimoji="1" lang="zh-CN" altLang="en-US" sz="28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倍。</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0051"/>
                                        </p:tgtEl>
                                        <p:attrNameLst>
                                          <p:attrName>style.visibility</p:attrName>
                                        </p:attrNameLst>
                                      </p:cBhvr>
                                      <p:to>
                                        <p:strVal val="visible"/>
                                      </p:to>
                                    </p:set>
                                    <p:animEffect transition="in" filter="box(in)">
                                      <p:cBhvr>
                                        <p:cTn id="7" dur="500"/>
                                        <p:tgtEl>
                                          <p:spTgt spid="130051"/>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30052"/>
                                        </p:tgtEl>
                                        <p:attrNameLst>
                                          <p:attrName>style.visibility</p:attrName>
                                        </p:attrNameLst>
                                      </p:cBhvr>
                                      <p:to>
                                        <p:strVal val="visible"/>
                                      </p:to>
                                    </p:set>
                                    <p:animEffect transition="in" filter="box(in)">
                                      <p:cBhvr>
                                        <p:cTn id="10" dur="500"/>
                                        <p:tgtEl>
                                          <p:spTgt spid="13005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30056"/>
                                        </p:tgtEl>
                                        <p:attrNameLst>
                                          <p:attrName>style.visibility</p:attrName>
                                        </p:attrNameLst>
                                      </p:cBhvr>
                                      <p:to>
                                        <p:strVal val="visible"/>
                                      </p:to>
                                    </p:set>
                                    <p:animEffect transition="in" filter="box(in)">
                                      <p:cBhvr>
                                        <p:cTn id="15" dur="500"/>
                                        <p:tgtEl>
                                          <p:spTgt spid="13005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30054"/>
                                        </p:tgtEl>
                                        <p:attrNameLst>
                                          <p:attrName>style.visibility</p:attrName>
                                        </p:attrNameLst>
                                      </p:cBhvr>
                                      <p:to>
                                        <p:strVal val="visible"/>
                                      </p:to>
                                    </p:set>
                                    <p:animEffect transition="in" filter="box(in)">
                                      <p:cBhvr>
                                        <p:cTn id="20" dur="500"/>
                                        <p:tgtEl>
                                          <p:spTgt spid="13005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30053"/>
                                        </p:tgtEl>
                                        <p:attrNameLst>
                                          <p:attrName>style.visibility</p:attrName>
                                        </p:attrNameLst>
                                      </p:cBhvr>
                                      <p:to>
                                        <p:strVal val="visible"/>
                                      </p:to>
                                    </p:set>
                                    <p:animEffect transition="in" filter="box(in)">
                                      <p:cBhvr>
                                        <p:cTn id="25" dur="500"/>
                                        <p:tgtEl>
                                          <p:spTgt spid="13005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30055"/>
                                        </p:tgtEl>
                                        <p:attrNameLst>
                                          <p:attrName>style.visibility</p:attrName>
                                        </p:attrNameLst>
                                      </p:cBhvr>
                                      <p:to>
                                        <p:strVal val="visible"/>
                                      </p:to>
                                    </p:set>
                                    <p:animEffect transition="in" filter="box(in)">
                                      <p:cBhvr>
                                        <p:cTn id="30" dur="500"/>
                                        <p:tgtEl>
                                          <p:spTgt spid="130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p:bldP spid="130052" grpId="0"/>
      <p:bldP spid="130053" grpId="0"/>
      <p:bldP spid="130054" grpId="0"/>
      <p:bldP spid="130055" grpId="0" animBg="1"/>
      <p:bldP spid="13005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035052B8-7F14-4723-8EE5-DBC93A16D335}"/>
              </a:ext>
            </a:extLst>
          </p:cNvPr>
          <p:cNvSpPr>
            <a:spLocks noGrp="1" noChangeArrowheads="1"/>
          </p:cNvSpPr>
          <p:nvPr>
            <p:ph type="title" idx="4294967295"/>
          </p:nvPr>
        </p:nvSpPr>
        <p:spPr>
          <a:xfrm>
            <a:off x="304800" y="152400"/>
            <a:ext cx="8534400" cy="646113"/>
          </a:xfrm>
        </p:spPr>
        <p:txBody>
          <a:bodyPr/>
          <a:lstStyle/>
          <a:p>
            <a:r>
              <a:rPr lang="zh-CN" altLang="en-US" dirty="0"/>
              <a:t>合子前障碍：合子无法形成</a:t>
            </a:r>
          </a:p>
        </p:txBody>
      </p:sp>
      <p:sp>
        <p:nvSpPr>
          <p:cNvPr id="49155" name="内容占位符 2">
            <a:extLst>
              <a:ext uri="{FF2B5EF4-FFF2-40B4-BE49-F238E27FC236}">
                <a16:creationId xmlns:a16="http://schemas.microsoft.com/office/drawing/2014/main" id="{7876C731-CDE0-4D77-9DEB-18A139F83700}"/>
              </a:ext>
            </a:extLst>
          </p:cNvPr>
          <p:cNvSpPr>
            <a:spLocks noGrp="1" noChangeArrowheads="1"/>
          </p:cNvSpPr>
          <p:nvPr>
            <p:ph idx="4294967295"/>
          </p:nvPr>
        </p:nvSpPr>
        <p:spPr>
          <a:xfrm>
            <a:off x="304800" y="1106487"/>
            <a:ext cx="8534400" cy="1384300"/>
          </a:xfrm>
        </p:spPr>
        <p:txBody>
          <a:bodyPr/>
          <a:lstStyle/>
          <a:p>
            <a:r>
              <a:rPr lang="zh-CN" altLang="en-US" dirty="0">
                <a:solidFill>
                  <a:srgbClr val="FF0000"/>
                </a:solidFill>
              </a:rPr>
              <a:t>生境隔离（</a:t>
            </a:r>
            <a:r>
              <a:rPr lang="en-US" altLang="zh-CN" dirty="0">
                <a:solidFill>
                  <a:srgbClr val="FF0000"/>
                </a:solidFill>
              </a:rPr>
              <a:t>Habitat isolation</a:t>
            </a:r>
            <a:r>
              <a:rPr lang="zh-CN" altLang="en-US" dirty="0">
                <a:solidFill>
                  <a:srgbClr val="FF0000"/>
                </a:solidFill>
              </a:rPr>
              <a:t>）</a:t>
            </a:r>
            <a:r>
              <a:rPr lang="zh-CN" altLang="en-US" dirty="0"/>
              <a:t>：也叫生态隔离（</a:t>
            </a:r>
            <a:r>
              <a:rPr lang="en-US" altLang="zh-CN" dirty="0">
                <a:solidFill>
                  <a:srgbClr val="090909"/>
                </a:solidFill>
              </a:rPr>
              <a:t>E</a:t>
            </a:r>
            <a:r>
              <a:rPr lang="en-US" altLang="en-US" dirty="0">
                <a:solidFill>
                  <a:srgbClr val="090909"/>
                </a:solidFill>
              </a:rPr>
              <a:t>cological isolation</a:t>
            </a:r>
            <a:r>
              <a:rPr lang="zh-CN" altLang="en-US" dirty="0"/>
              <a:t>），两个物种生活于同一区域，但栖息地不同，无法相遇</a:t>
            </a:r>
          </a:p>
        </p:txBody>
      </p:sp>
      <p:grpSp>
        <p:nvGrpSpPr>
          <p:cNvPr id="49156" name="组合 1">
            <a:extLst>
              <a:ext uri="{FF2B5EF4-FFF2-40B4-BE49-F238E27FC236}">
                <a16:creationId xmlns:a16="http://schemas.microsoft.com/office/drawing/2014/main" id="{4B82C313-B23A-4084-82CE-2BC247ADE756}"/>
              </a:ext>
            </a:extLst>
          </p:cNvPr>
          <p:cNvGrpSpPr>
            <a:grpSpLocks/>
          </p:cNvGrpSpPr>
          <p:nvPr/>
        </p:nvGrpSpPr>
        <p:grpSpPr bwMode="auto">
          <a:xfrm>
            <a:off x="457200" y="2774950"/>
            <a:ext cx="7788275" cy="3627438"/>
            <a:chOff x="457200" y="2775176"/>
            <a:chExt cx="7788275" cy="3627437"/>
          </a:xfrm>
        </p:grpSpPr>
        <p:pic>
          <p:nvPicPr>
            <p:cNvPr id="49157" name="Picture 11" descr="24_04cReproBarriersHabA-U">
              <a:extLst>
                <a:ext uri="{FF2B5EF4-FFF2-40B4-BE49-F238E27FC236}">
                  <a16:creationId xmlns:a16="http://schemas.microsoft.com/office/drawing/2014/main" id="{12FE28A8-B540-4E03-9EFF-950A858A1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2798988"/>
              <a:ext cx="3190875" cy="356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Text Box 14">
              <a:extLst>
                <a:ext uri="{FF2B5EF4-FFF2-40B4-BE49-F238E27FC236}">
                  <a16:creationId xmlns:a16="http://schemas.microsoft.com/office/drawing/2014/main" id="{68D9F81E-1F08-4C3A-B7CB-1DA60DD6557A}"/>
                </a:ext>
              </a:extLst>
            </p:cNvPr>
            <p:cNvSpPr txBox="1">
              <a:spLocks noChangeArrowheads="1"/>
            </p:cNvSpPr>
            <p:nvPr/>
          </p:nvSpPr>
          <p:spPr bwMode="auto">
            <a:xfrm>
              <a:off x="457200" y="5945413"/>
              <a:ext cx="4264025" cy="417513"/>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pPr algn="ctr"/>
              <a:r>
                <a:rPr kumimoji="0" lang="zh-CN" altLang="en-US" sz="2400" b="1" dirty="0">
                  <a:ea typeface="宋体" panose="02010600030101010101" pitchFamily="2" charset="-122"/>
                </a:rPr>
                <a:t>水栖束带蛇</a:t>
              </a:r>
              <a:endParaRPr kumimoji="0" lang="en-US" altLang="zh-CN" sz="2400" b="1" i="1" dirty="0">
                <a:ea typeface="宋体" panose="02010600030101010101" pitchFamily="2" charset="-122"/>
              </a:endParaRPr>
            </a:p>
          </p:txBody>
        </p:sp>
        <p:pic>
          <p:nvPicPr>
            <p:cNvPr id="49159" name="Picture 2" descr="24_04dReproBarriersHabB-U">
              <a:extLst>
                <a:ext uri="{FF2B5EF4-FFF2-40B4-BE49-F238E27FC236}">
                  <a16:creationId xmlns:a16="http://schemas.microsoft.com/office/drawing/2014/main" id="{BF2ACABB-7ACD-4ED4-8B3F-A7C85BB9EA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088" y="2775176"/>
              <a:ext cx="2751137" cy="362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Text Box 5">
              <a:extLst>
                <a:ext uri="{FF2B5EF4-FFF2-40B4-BE49-F238E27FC236}">
                  <a16:creationId xmlns:a16="http://schemas.microsoft.com/office/drawing/2014/main" id="{D25BB47B-25C7-4B1D-9BCB-56D1C7217230}"/>
                </a:ext>
              </a:extLst>
            </p:cNvPr>
            <p:cNvSpPr txBox="1">
              <a:spLocks noChangeArrowheads="1"/>
            </p:cNvSpPr>
            <p:nvPr/>
          </p:nvSpPr>
          <p:spPr bwMode="auto">
            <a:xfrm>
              <a:off x="4857750" y="5905726"/>
              <a:ext cx="3387725" cy="404812"/>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kumimoji="1" sz="2900">
                  <a:solidFill>
                    <a:schemeClr val="tx1"/>
                  </a:solidFill>
                  <a:latin typeface="Arial" panose="020B0604020202020204" pitchFamily="34" charset="0"/>
                  <a:sym typeface="Symbol" panose="05050102010706020507" pitchFamily="18" charset="2"/>
                </a:defRPr>
              </a:lvl1pPr>
              <a:lvl2pPr marL="742950" indent="-285750">
                <a:defRPr kumimoji="1" sz="2900">
                  <a:solidFill>
                    <a:schemeClr val="tx1"/>
                  </a:solidFill>
                  <a:latin typeface="Arial" panose="020B0604020202020204" pitchFamily="34" charset="0"/>
                  <a:sym typeface="Symbol" panose="05050102010706020507" pitchFamily="18" charset="2"/>
                </a:defRPr>
              </a:lvl2pPr>
              <a:lvl3pPr marL="1143000" indent="-228600">
                <a:defRPr kumimoji="1" sz="2900">
                  <a:solidFill>
                    <a:schemeClr val="tx1"/>
                  </a:solidFill>
                  <a:latin typeface="Arial" panose="020B0604020202020204" pitchFamily="34" charset="0"/>
                  <a:sym typeface="Symbol" panose="05050102010706020507" pitchFamily="18" charset="2"/>
                </a:defRPr>
              </a:lvl3pPr>
              <a:lvl4pPr marL="1600200" indent="-228600">
                <a:defRPr kumimoji="1" sz="2900">
                  <a:solidFill>
                    <a:schemeClr val="tx1"/>
                  </a:solidFill>
                  <a:latin typeface="Arial" panose="020B0604020202020204" pitchFamily="34" charset="0"/>
                  <a:sym typeface="Symbol" panose="05050102010706020507" pitchFamily="18" charset="2"/>
                </a:defRPr>
              </a:lvl4pPr>
              <a:lvl5pPr marL="2057400" indent="-228600">
                <a:defRPr kumimoji="1" sz="2900">
                  <a:solidFill>
                    <a:schemeClr val="tx1"/>
                  </a:solidFill>
                  <a:latin typeface="Arial" panose="020B0604020202020204" pitchFamily="34" charset="0"/>
                  <a:sym typeface="Symbol" panose="05050102010706020507" pitchFamily="18" charset="2"/>
                </a:defRPr>
              </a:lvl5pPr>
              <a:lvl6pPr marL="25146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6pPr>
              <a:lvl7pPr marL="29718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7pPr>
              <a:lvl8pPr marL="34290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8pPr>
              <a:lvl9pPr marL="3886200" indent="-228600" eaLnBrk="0" fontAlgn="base" hangingPunct="0">
                <a:spcBef>
                  <a:spcPct val="0"/>
                </a:spcBef>
                <a:spcAft>
                  <a:spcPct val="0"/>
                </a:spcAft>
                <a:defRPr kumimoji="1" sz="2900">
                  <a:solidFill>
                    <a:schemeClr val="tx1"/>
                  </a:solidFill>
                  <a:latin typeface="Arial" panose="020B0604020202020204" pitchFamily="34" charset="0"/>
                  <a:sym typeface="Symbol" panose="05050102010706020507" pitchFamily="18" charset="2"/>
                </a:defRPr>
              </a:lvl9pPr>
            </a:lstStyle>
            <a:p>
              <a:pPr algn="ctr"/>
              <a:r>
                <a:rPr kumimoji="0" lang="zh-CN" altLang="en-US" sz="2400" b="1">
                  <a:ea typeface="宋体" panose="02010600030101010101" pitchFamily="2" charset="-122"/>
                </a:rPr>
                <a:t>陆生束带蛇</a:t>
              </a:r>
              <a:endParaRPr kumimoji="0" lang="en-US" altLang="zh-CN" sz="2400" b="1" i="1">
                <a:ea typeface="宋体" panose="02010600030101010101" pitchFamily="2" charset="-122"/>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A187E28-4478-4A34-8E32-4D61B1A46DE7}"/>
              </a:ext>
            </a:extLst>
          </p:cNvPr>
          <p:cNvSpPr txBox="1"/>
          <p:nvPr/>
        </p:nvSpPr>
        <p:spPr>
          <a:xfrm>
            <a:off x="827584" y="1772816"/>
            <a:ext cx="7848872" cy="954107"/>
          </a:xfrm>
          <a:prstGeom prst="rect">
            <a:avLst/>
          </a:prstGeom>
          <a:noFill/>
        </p:spPr>
        <p:txBody>
          <a:bodyPr wrap="square">
            <a:spAutoFit/>
          </a:bodyPr>
          <a:lstStyle/>
          <a:p>
            <a:pPr eaLnBrk="1" hangingPunct="1">
              <a:buFont typeface="Wingdings" pitchFamily="2" charset="2"/>
              <a:buChar char="Ø"/>
              <a:defRPr/>
            </a:pPr>
            <a:r>
              <a:rPr lang="zh-CN" altLang="en-US" sz="2800" b="1" dirty="0">
                <a:latin typeface="微软雅黑" panose="020B0503020204020204" pitchFamily="34" charset="-122"/>
                <a:ea typeface="微软雅黑" panose="020B0503020204020204" pitchFamily="34" charset="-122"/>
              </a:rPr>
              <a:t>在</a:t>
            </a:r>
            <a:r>
              <a:rPr lang="en-US" altLang="zh-CN" sz="2800" b="1" dirty="0">
                <a:latin typeface="微软雅黑" panose="020B0503020204020204" pitchFamily="34" charset="-122"/>
                <a:ea typeface="微软雅黑" panose="020B0503020204020204" pitchFamily="34" charset="-122"/>
              </a:rPr>
              <a:t>0.5</a:t>
            </a:r>
            <a:r>
              <a:rPr lang="zh-CN" altLang="en-US" sz="2800" b="1" dirty="0">
                <a:latin typeface="微软雅黑" panose="020B0503020204020204" pitchFamily="34" charset="-122"/>
                <a:ea typeface="微软雅黑" panose="020B0503020204020204" pitchFamily="34" charset="-122"/>
              </a:rPr>
              <a:t>毫升培养液中放入</a:t>
            </a:r>
            <a:r>
              <a:rPr lang="en-US" altLang="zh-CN" sz="2800" b="1" dirty="0">
                <a:latin typeface="微软雅黑" panose="020B0503020204020204" pitchFamily="34" charset="-122"/>
                <a:ea typeface="微软雅黑" panose="020B0503020204020204" pitchFamily="34" charset="-122"/>
              </a:rPr>
              <a:t>5</a:t>
            </a:r>
            <a:r>
              <a:rPr lang="zh-CN" altLang="en-US" sz="2800" b="1" dirty="0">
                <a:latin typeface="微软雅黑" panose="020B0503020204020204" pitchFamily="34" charset="-122"/>
                <a:ea typeface="微软雅黑" panose="020B0503020204020204" pitchFamily="34" charset="-122"/>
              </a:rPr>
              <a:t>个大草履虫，每隔</a:t>
            </a:r>
            <a:r>
              <a:rPr lang="en-US" altLang="zh-CN" sz="2800" b="1" dirty="0">
                <a:latin typeface="微软雅黑" panose="020B0503020204020204" pitchFamily="34" charset="-122"/>
                <a:ea typeface="微软雅黑" panose="020B0503020204020204" pitchFamily="34" charset="-122"/>
              </a:rPr>
              <a:t>24</a:t>
            </a:r>
            <a:r>
              <a:rPr lang="zh-CN" altLang="en-US" sz="2800" b="1" dirty="0">
                <a:latin typeface="微软雅黑" panose="020B0503020204020204" pitchFamily="34" charset="-122"/>
                <a:ea typeface="微软雅黑" panose="020B0503020204020204" pitchFamily="34" charset="-122"/>
              </a:rPr>
              <a:t>小时统计大草履虫数量。</a:t>
            </a:r>
          </a:p>
        </p:txBody>
      </p:sp>
      <p:sp>
        <p:nvSpPr>
          <p:cNvPr id="135171" name="Text Box 3">
            <a:extLst>
              <a:ext uri="{FF2B5EF4-FFF2-40B4-BE49-F238E27FC236}">
                <a16:creationId xmlns:a16="http://schemas.microsoft.com/office/drawing/2014/main" id="{8E8FEC9D-AE84-4198-9B05-3719257D328F}"/>
              </a:ext>
            </a:extLst>
          </p:cNvPr>
          <p:cNvSpPr txBox="1">
            <a:spLocks noChangeArrowheads="1"/>
          </p:cNvSpPr>
          <p:nvPr/>
        </p:nvSpPr>
        <p:spPr bwMode="auto">
          <a:xfrm>
            <a:off x="467544" y="1106420"/>
            <a:ext cx="5943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kumimoji="1" lang="zh-CN" altLang="en-US" sz="3200" b="1" dirty="0">
                <a:latin typeface="微软雅黑" panose="020B0503020204020204" pitchFamily="34" charset="-122"/>
                <a:ea typeface="微软雅黑" panose="020B0503020204020204" pitchFamily="34" charset="-122"/>
              </a:rPr>
              <a:t>例：生态学家高斯的实验</a:t>
            </a:r>
          </a:p>
        </p:txBody>
      </p:sp>
      <p:pic>
        <p:nvPicPr>
          <p:cNvPr id="135181" name="Picture 13" descr="cao">
            <a:extLst>
              <a:ext uri="{FF2B5EF4-FFF2-40B4-BE49-F238E27FC236}">
                <a16:creationId xmlns:a16="http://schemas.microsoft.com/office/drawing/2014/main" id="{4533B334-5B80-40D4-9A74-7C2B15173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924944"/>
            <a:ext cx="3151207" cy="3389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B5C6276F-1054-4057-8E46-A4EC5E8822EA}"/>
              </a:ext>
            </a:extLst>
          </p:cNvPr>
          <p:cNvSpPr txBox="1"/>
          <p:nvPr/>
        </p:nvSpPr>
        <p:spPr>
          <a:xfrm>
            <a:off x="231961" y="171519"/>
            <a:ext cx="8248277"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J</a:t>
            </a:r>
            <a:r>
              <a:rPr lang="zh-CN" altLang="en-US" sz="4000" b="1" dirty="0">
                <a:latin typeface="微软雅黑" panose="020B0503020204020204" pitchFamily="34" charset="-122"/>
                <a:ea typeface="微软雅黑" panose="020B0503020204020204" pitchFamily="34" charset="-122"/>
              </a:rPr>
              <a:t>”型增长能一直持续下去吗？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5171"/>
                                        </p:tgtEl>
                                        <p:attrNameLst>
                                          <p:attrName>style.visibility</p:attrName>
                                        </p:attrNameLst>
                                      </p:cBhvr>
                                      <p:to>
                                        <p:strVal val="visible"/>
                                      </p:to>
                                    </p:set>
                                    <p:animEffect transition="in" filter="blinds(horizontal)">
                                      <p:cBhvr>
                                        <p:cTn id="7" dur="500"/>
                                        <p:tgtEl>
                                          <p:spTgt spid="1351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nodeType="withEffect">
                                  <p:stCondLst>
                                    <p:cond delay="0"/>
                                  </p:stCondLst>
                                  <p:childTnLst>
                                    <p:set>
                                      <p:cBhvr>
                                        <p:cTn id="14" dur="1" fill="hold">
                                          <p:stCondLst>
                                            <p:cond delay="0"/>
                                          </p:stCondLst>
                                        </p:cTn>
                                        <p:tgtEl>
                                          <p:spTgt spid="135181"/>
                                        </p:tgtEl>
                                        <p:attrNameLst>
                                          <p:attrName>style.visibility</p:attrName>
                                        </p:attrNameLst>
                                      </p:cBhvr>
                                      <p:to>
                                        <p:strVal val="visible"/>
                                      </p:to>
                                    </p:set>
                                    <p:animEffect transition="in" filter="blinds(horizontal)">
                                      <p:cBhvr>
                                        <p:cTn id="15" dur="500"/>
                                        <p:tgtEl>
                                          <p:spTgt spid="135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517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descr="大草履虫">
            <a:extLst>
              <a:ext uri="{FF2B5EF4-FFF2-40B4-BE49-F238E27FC236}">
                <a16:creationId xmlns:a16="http://schemas.microsoft.com/office/drawing/2014/main" id="{B85EBD15-453D-4F5E-8A87-182E2FFAE201}"/>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107504" y="1556792"/>
            <a:ext cx="5364163" cy="4405312"/>
          </a:xfrm>
        </p:spPr>
      </p:pic>
      <p:sp>
        <p:nvSpPr>
          <p:cNvPr id="135179" name="Text Box 11">
            <a:extLst>
              <a:ext uri="{FF2B5EF4-FFF2-40B4-BE49-F238E27FC236}">
                <a16:creationId xmlns:a16="http://schemas.microsoft.com/office/drawing/2014/main" id="{8424B9C1-6125-4E3C-ADFD-5268D632EBE0}"/>
              </a:ext>
            </a:extLst>
          </p:cNvPr>
          <p:cNvSpPr txBox="1">
            <a:spLocks noChangeArrowheads="1"/>
          </p:cNvSpPr>
          <p:nvPr/>
        </p:nvSpPr>
        <p:spPr bwMode="auto">
          <a:xfrm>
            <a:off x="683568" y="5733504"/>
            <a:ext cx="3744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lang="zh-CN" altLang="en-US" sz="2400" b="1" dirty="0">
                <a:solidFill>
                  <a:srgbClr val="CC3300"/>
                </a:solidFill>
                <a:latin typeface="微软雅黑" panose="020B0503020204020204" pitchFamily="34" charset="-122"/>
                <a:ea typeface="微软雅黑" panose="020B0503020204020204" pitchFamily="34" charset="-122"/>
              </a:rPr>
              <a:t>大草履虫种群的增长曲线</a:t>
            </a:r>
          </a:p>
        </p:txBody>
      </p:sp>
      <p:sp>
        <p:nvSpPr>
          <p:cNvPr id="2" name="文本框 1">
            <a:extLst>
              <a:ext uri="{FF2B5EF4-FFF2-40B4-BE49-F238E27FC236}">
                <a16:creationId xmlns:a16="http://schemas.microsoft.com/office/drawing/2014/main" id="{B5C6276F-1054-4057-8E46-A4EC5E8822EA}"/>
              </a:ext>
            </a:extLst>
          </p:cNvPr>
          <p:cNvSpPr txBox="1"/>
          <p:nvPr/>
        </p:nvSpPr>
        <p:spPr>
          <a:xfrm>
            <a:off x="231961" y="171519"/>
            <a:ext cx="8248277"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J</a:t>
            </a:r>
            <a:r>
              <a:rPr lang="zh-CN" altLang="en-US" sz="4000" b="1" dirty="0">
                <a:latin typeface="微软雅黑" panose="020B0503020204020204" pitchFamily="34" charset="-122"/>
                <a:ea typeface="微软雅黑" panose="020B0503020204020204" pitchFamily="34" charset="-122"/>
              </a:rPr>
              <a:t>”型增长能一直持续下去吗？</a:t>
            </a:r>
          </a:p>
        </p:txBody>
      </p:sp>
      <p:graphicFrame>
        <p:nvGraphicFramePr>
          <p:cNvPr id="10" name="Group 4">
            <a:extLst>
              <a:ext uri="{FF2B5EF4-FFF2-40B4-BE49-F238E27FC236}">
                <a16:creationId xmlns:a16="http://schemas.microsoft.com/office/drawing/2014/main" id="{84AE8CC7-B5E9-4660-82C9-8E175B511C59}"/>
              </a:ext>
            </a:extLst>
          </p:cNvPr>
          <p:cNvGraphicFramePr>
            <a:graphicFrameLocks/>
          </p:cNvGraphicFramePr>
          <p:nvPr/>
        </p:nvGraphicFramePr>
        <p:xfrm>
          <a:off x="4788024" y="2420888"/>
          <a:ext cx="4142234" cy="1860456"/>
        </p:xfrm>
        <a:graphic>
          <a:graphicData uri="http://schemas.openxmlformats.org/drawingml/2006/table">
            <a:tbl>
              <a:tblPr/>
              <a:tblGrid>
                <a:gridCol w="4142234">
                  <a:extLst>
                    <a:ext uri="{9D8B030D-6E8A-4147-A177-3AD203B41FA5}">
                      <a16:colId xmlns:a16="http://schemas.microsoft.com/office/drawing/2014/main" val="20000"/>
                    </a:ext>
                  </a:extLst>
                </a:gridCol>
              </a:tblGrid>
              <a:tr h="1860456">
                <a:tc>
                  <a:txBody>
                    <a:bodyPr/>
                    <a:lstStyle/>
                    <a:p>
                      <a:pPr marL="0" marR="0" lvl="0" indent="0" algn="l" defTabSz="914400" rtl="0" eaLnBrk="1" fontAlgn="base" latinLnBrk="0" hangingPunct="1">
                        <a:lnSpc>
                          <a:spcPct val="100000"/>
                        </a:lnSpc>
                        <a:spcBef>
                          <a:spcPct val="50000"/>
                        </a:spcBef>
                        <a:spcAft>
                          <a:spcPct val="0"/>
                        </a:spcAft>
                        <a:buClr>
                          <a:schemeClr val="bg1"/>
                        </a:buClr>
                        <a:buSzTx/>
                        <a:buFontTx/>
                        <a:buNone/>
                        <a:tabLst/>
                      </a:pPr>
                      <a:r>
                        <a:rPr kumimoji="0" lang="zh-CN" altLang="eu-ES" sz="2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种群经过一定时间的增长后，</a:t>
                      </a:r>
                      <a:r>
                        <a:rPr kumimoji="0" lang="zh-CN" altLang="eu-ES" sz="28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数量趋于稳定</a:t>
                      </a:r>
                      <a:r>
                        <a:rPr kumimoji="0" lang="zh-CN" altLang="eu-ES" sz="2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的增长曲线，称为</a:t>
                      </a:r>
                      <a:r>
                        <a:rPr kumimoji="0" lang="zh-CN" altLang="eu-ES" sz="28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a:t>
                      </a:r>
                      <a:r>
                        <a:rPr kumimoji="0" lang="eu-ES" altLang="zh-CN" sz="28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S</a:t>
                      </a:r>
                      <a:r>
                        <a:rPr kumimoji="0" lang="zh-CN" altLang="eu-ES" sz="28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”型曲线</a:t>
                      </a:r>
                      <a:endParaRPr kumimoji="0" lang="zh-CN" altLang="en-US" sz="28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txBody>
                  <a:tcPr marT="45698" marB="45698" anchor="ctr" horzOverflow="overflow">
                    <a:lnL cap="flat">
                      <a:noFill/>
                    </a:lnL>
                    <a:lnR cap="flat">
                      <a:noFill/>
                    </a:lnR>
                    <a:lnT cap="flat">
                      <a:noFill/>
                    </a:lnT>
                    <a:lnB cap="flat">
                      <a:noFill/>
                    </a:lnB>
                    <a:lnTlToBr>
                      <a:noFill/>
                    </a:lnTlToBr>
                    <a:lnBlToTr>
                      <a:noFill/>
                    </a:lnBlToTr>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0404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5170"/>
                                        </p:tgtEl>
                                        <p:attrNameLst>
                                          <p:attrName>style.visibility</p:attrName>
                                        </p:attrNameLst>
                                      </p:cBhvr>
                                      <p:to>
                                        <p:strVal val="visible"/>
                                      </p:to>
                                    </p:set>
                                    <p:animEffect transition="in" filter="box(in)">
                                      <p:cBhvr>
                                        <p:cTn id="7" dur="500"/>
                                        <p:tgtEl>
                                          <p:spTgt spid="135170"/>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35179"/>
                                        </p:tgtEl>
                                        <p:attrNameLst>
                                          <p:attrName>style.visibility</p:attrName>
                                        </p:attrNameLst>
                                      </p:cBhvr>
                                      <p:to>
                                        <p:strVal val="visible"/>
                                      </p:to>
                                    </p:set>
                                    <p:animEffect transition="in" filter="box(in)">
                                      <p:cBhvr>
                                        <p:cTn id="10" dur="500"/>
                                        <p:tgtEl>
                                          <p:spTgt spid="13517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80" name="Text Box 12">
            <a:extLst>
              <a:ext uri="{FF2B5EF4-FFF2-40B4-BE49-F238E27FC236}">
                <a16:creationId xmlns:a16="http://schemas.microsoft.com/office/drawing/2014/main" id="{A9A5F2A8-D947-49BF-8490-56D38238788C}"/>
              </a:ext>
            </a:extLst>
          </p:cNvPr>
          <p:cNvSpPr txBox="1">
            <a:spLocks noChangeArrowheads="1"/>
          </p:cNvSpPr>
          <p:nvPr/>
        </p:nvSpPr>
        <p:spPr bwMode="auto">
          <a:xfrm>
            <a:off x="539552" y="1268760"/>
            <a:ext cx="7848872" cy="1138773"/>
          </a:xfrm>
          <a:prstGeom prst="rect">
            <a:avLst/>
          </a:prstGeom>
          <a:noFill/>
          <a:ln w="9525">
            <a:noFill/>
            <a:miter lim="800000"/>
            <a:headEnd/>
            <a:tailEnd/>
          </a:ln>
          <a:effectLst/>
        </p:spPr>
        <p:txBody>
          <a:bodyPr wrap="square">
            <a:spAutoFit/>
          </a:bodyPr>
          <a:lstStyle/>
          <a:p>
            <a:pPr marL="457200" indent="-457200" eaLnBrk="1" hangingPunct="1">
              <a:spcBef>
                <a:spcPct val="50000"/>
              </a:spcBef>
              <a:buFont typeface="Wingdings" panose="05000000000000000000" pitchFamily="2" charset="2"/>
              <a:buChar char="Ø"/>
              <a:defRPr/>
            </a:pPr>
            <a:r>
              <a:rPr lang="zh-CN" altLang="en-US" sz="3400" b="1" dirty="0">
                <a:latin typeface="微软雅黑" panose="020B0503020204020204" pitchFamily="34" charset="-122"/>
                <a:ea typeface="微软雅黑" panose="020B0503020204020204" pitchFamily="34" charset="-122"/>
              </a:rPr>
              <a:t>讨论：大草履虫的增长呈“</a:t>
            </a:r>
            <a:r>
              <a:rPr lang="en-US" altLang="zh-CN" sz="3400" b="1" dirty="0">
                <a:latin typeface="微软雅黑" panose="020B0503020204020204" pitchFamily="34" charset="-122"/>
                <a:ea typeface="微软雅黑" panose="020B0503020204020204" pitchFamily="34" charset="-122"/>
              </a:rPr>
              <a:t>S”</a:t>
            </a:r>
            <a:r>
              <a:rPr lang="zh-CN" altLang="en-US" sz="3400" b="1" dirty="0">
                <a:latin typeface="微软雅黑" panose="020B0503020204020204" pitchFamily="34" charset="-122"/>
                <a:ea typeface="微软雅黑" panose="020B0503020204020204" pitchFamily="34" charset="-122"/>
              </a:rPr>
              <a:t>型曲线的原因有哪些？</a:t>
            </a:r>
          </a:p>
        </p:txBody>
      </p:sp>
      <p:sp>
        <p:nvSpPr>
          <p:cNvPr id="2" name="文本框 1">
            <a:extLst>
              <a:ext uri="{FF2B5EF4-FFF2-40B4-BE49-F238E27FC236}">
                <a16:creationId xmlns:a16="http://schemas.microsoft.com/office/drawing/2014/main" id="{B5C6276F-1054-4057-8E46-A4EC5E8822EA}"/>
              </a:ext>
            </a:extLst>
          </p:cNvPr>
          <p:cNvSpPr txBox="1"/>
          <p:nvPr/>
        </p:nvSpPr>
        <p:spPr>
          <a:xfrm>
            <a:off x="231961" y="171519"/>
            <a:ext cx="8248277"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a:t>
            </a:r>
            <a:r>
              <a:rPr lang="en-US" altLang="zh-CN" sz="4000" b="1" dirty="0">
                <a:latin typeface="微软雅黑" panose="020B0503020204020204" pitchFamily="34" charset="-122"/>
                <a:ea typeface="微软雅黑" panose="020B0503020204020204" pitchFamily="34" charset="-122"/>
              </a:rPr>
              <a:t>J</a:t>
            </a:r>
            <a:r>
              <a:rPr lang="zh-CN" altLang="en-US" sz="4000" b="1" dirty="0">
                <a:latin typeface="微软雅黑" panose="020B0503020204020204" pitchFamily="34" charset="-122"/>
                <a:ea typeface="微软雅黑" panose="020B0503020204020204" pitchFamily="34" charset="-122"/>
              </a:rPr>
              <a:t>”型增长能一直持续下去吗？</a:t>
            </a:r>
          </a:p>
        </p:txBody>
      </p:sp>
      <p:sp>
        <p:nvSpPr>
          <p:cNvPr id="15" name="Text Box 2">
            <a:extLst>
              <a:ext uri="{FF2B5EF4-FFF2-40B4-BE49-F238E27FC236}">
                <a16:creationId xmlns:a16="http://schemas.microsoft.com/office/drawing/2014/main" id="{58CF4074-E0A0-4694-941D-9C3AD6CFB961}"/>
              </a:ext>
            </a:extLst>
          </p:cNvPr>
          <p:cNvSpPr txBox="1">
            <a:spLocks noChangeArrowheads="1"/>
          </p:cNvSpPr>
          <p:nvPr/>
        </p:nvSpPr>
        <p:spPr bwMode="auto">
          <a:xfrm>
            <a:off x="1619672" y="2708920"/>
            <a:ext cx="2505814" cy="615553"/>
          </a:xfrm>
          <a:prstGeom prst="rect">
            <a:avLst/>
          </a:prstGeom>
          <a:noFill/>
          <a:ln w="22225" algn="ctr">
            <a:noFill/>
            <a:miter lim="800000"/>
            <a:headEnd/>
            <a:tailEnd/>
          </a:ln>
          <a:effectLst/>
        </p:spPr>
        <p:txBody>
          <a:bodyPr wrap="none">
            <a:spAutoFit/>
          </a:bodyPr>
          <a:lstStyle/>
          <a:p>
            <a:pPr marL="571500" indent="-571500" algn="ctr" eaLnBrk="1" hangingPunct="1">
              <a:buFont typeface="Arial" panose="020B0604020202020204" pitchFamily="34" charset="0"/>
              <a:buChar char="•"/>
              <a:defRPr/>
            </a:pPr>
            <a:r>
              <a:rPr kumimoji="1" lang="zh-CN" altLang="en-US" sz="3400" b="1" dirty="0">
                <a:latin typeface="+mj-ea"/>
                <a:ea typeface="+mj-ea"/>
              </a:rPr>
              <a:t>食物有限</a:t>
            </a:r>
          </a:p>
        </p:txBody>
      </p:sp>
      <p:sp>
        <p:nvSpPr>
          <p:cNvPr id="16" name="Text Box 3">
            <a:extLst>
              <a:ext uri="{FF2B5EF4-FFF2-40B4-BE49-F238E27FC236}">
                <a16:creationId xmlns:a16="http://schemas.microsoft.com/office/drawing/2014/main" id="{08D52DDE-B78A-4BB6-AAC9-CB80AF98B69A}"/>
              </a:ext>
            </a:extLst>
          </p:cNvPr>
          <p:cNvSpPr txBox="1">
            <a:spLocks noChangeArrowheads="1"/>
          </p:cNvSpPr>
          <p:nvPr/>
        </p:nvSpPr>
        <p:spPr bwMode="auto">
          <a:xfrm>
            <a:off x="1619672" y="3393133"/>
            <a:ext cx="2505814" cy="615553"/>
          </a:xfrm>
          <a:prstGeom prst="rect">
            <a:avLst/>
          </a:prstGeom>
          <a:noFill/>
          <a:ln w="22225" algn="ctr">
            <a:noFill/>
            <a:miter lim="800000"/>
            <a:headEnd/>
            <a:tailEnd/>
          </a:ln>
          <a:effectLst/>
        </p:spPr>
        <p:txBody>
          <a:bodyPr wrap="none">
            <a:spAutoFit/>
          </a:bodyPr>
          <a:lstStyle/>
          <a:p>
            <a:pPr marL="571500" indent="-571500" algn="ctr" eaLnBrk="1" hangingPunct="1">
              <a:buFont typeface="Arial" panose="020B0604020202020204" pitchFamily="34" charset="0"/>
              <a:buChar char="•"/>
              <a:defRPr/>
            </a:pPr>
            <a:r>
              <a:rPr kumimoji="1" lang="zh-CN" altLang="en-US" sz="3400" b="1" dirty="0">
                <a:latin typeface="+mj-ea"/>
                <a:ea typeface="+mj-ea"/>
              </a:rPr>
              <a:t>空间有限</a:t>
            </a:r>
          </a:p>
        </p:txBody>
      </p:sp>
      <p:sp>
        <p:nvSpPr>
          <p:cNvPr id="17" name="Text Box 4">
            <a:extLst>
              <a:ext uri="{FF2B5EF4-FFF2-40B4-BE49-F238E27FC236}">
                <a16:creationId xmlns:a16="http://schemas.microsoft.com/office/drawing/2014/main" id="{82322268-F2D3-4571-9E86-E13668D1F455}"/>
              </a:ext>
            </a:extLst>
          </p:cNvPr>
          <p:cNvSpPr txBox="1">
            <a:spLocks noChangeArrowheads="1"/>
          </p:cNvSpPr>
          <p:nvPr/>
        </p:nvSpPr>
        <p:spPr bwMode="auto">
          <a:xfrm>
            <a:off x="1619672" y="4077345"/>
            <a:ext cx="2505814" cy="615553"/>
          </a:xfrm>
          <a:prstGeom prst="rect">
            <a:avLst/>
          </a:prstGeom>
          <a:noFill/>
          <a:ln w="22225" algn="ctr">
            <a:noFill/>
            <a:miter lim="800000"/>
            <a:headEnd/>
            <a:tailEnd/>
          </a:ln>
          <a:effectLst/>
        </p:spPr>
        <p:txBody>
          <a:bodyPr wrap="none">
            <a:spAutoFit/>
          </a:bodyPr>
          <a:lstStyle/>
          <a:p>
            <a:pPr marL="571500" indent="-571500" algn="ctr" eaLnBrk="1" hangingPunct="1">
              <a:buFont typeface="Arial" panose="020B0604020202020204" pitchFamily="34" charset="0"/>
              <a:buChar char="•"/>
              <a:defRPr/>
            </a:pPr>
            <a:r>
              <a:rPr kumimoji="1" lang="zh-CN" altLang="en-US" sz="3400" b="1" dirty="0">
                <a:latin typeface="+mj-ea"/>
                <a:ea typeface="+mj-ea"/>
              </a:rPr>
              <a:t>种内斗争</a:t>
            </a:r>
          </a:p>
        </p:txBody>
      </p:sp>
    </p:spTree>
    <p:extLst>
      <p:ext uri="{BB962C8B-B14F-4D97-AF65-F5344CB8AC3E}">
        <p14:creationId xmlns:p14="http://schemas.microsoft.com/office/powerpoint/2010/main" val="28352122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5180"/>
                                        </p:tgtEl>
                                        <p:attrNameLst>
                                          <p:attrName>style.visibility</p:attrName>
                                        </p:attrNameLst>
                                      </p:cBhvr>
                                      <p:to>
                                        <p:strVal val="visible"/>
                                      </p:to>
                                    </p:set>
                                    <p:animEffect transition="in" filter="blinds(horizontal)">
                                      <p:cBhvr>
                                        <p:cTn id="7" dur="500"/>
                                        <p:tgtEl>
                                          <p:spTgt spid="13518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a:extLst>
              <a:ext uri="{FF2B5EF4-FFF2-40B4-BE49-F238E27FC236}">
                <a16:creationId xmlns:a16="http://schemas.microsoft.com/office/drawing/2014/main" id="{3EF95A55-8960-41F0-927F-4F16D3372F34}"/>
              </a:ext>
            </a:extLst>
          </p:cNvPr>
          <p:cNvSpPr txBox="1">
            <a:spLocks noChangeArrowheads="1"/>
          </p:cNvSpPr>
          <p:nvPr/>
        </p:nvSpPr>
        <p:spPr bwMode="auto">
          <a:xfrm>
            <a:off x="1661750" y="2276872"/>
            <a:ext cx="1928733" cy="615553"/>
          </a:xfrm>
          <a:prstGeom prst="rect">
            <a:avLst/>
          </a:prstGeom>
          <a:noFill/>
          <a:ln w="22225" algn="ctr">
            <a:noFill/>
            <a:miter lim="800000"/>
            <a:headEnd/>
            <a:tailEnd/>
          </a:ln>
          <a:effectLst/>
        </p:spPr>
        <p:txBody>
          <a:bodyPr wrap="none">
            <a:spAutoFit/>
          </a:bodyPr>
          <a:lstStyle/>
          <a:p>
            <a:pPr algn="ctr" eaLnBrk="1" hangingPunct="1">
              <a:defRPr/>
            </a:pPr>
            <a:r>
              <a:rPr kumimoji="1" lang="zh-CN" altLang="en-US" sz="3400" b="1" dirty="0">
                <a:latin typeface="+mj-ea"/>
                <a:ea typeface="+mj-ea"/>
              </a:rPr>
              <a:t>食物有限</a:t>
            </a:r>
          </a:p>
        </p:txBody>
      </p:sp>
      <p:sp>
        <p:nvSpPr>
          <p:cNvPr id="136195" name="Text Box 3">
            <a:extLst>
              <a:ext uri="{FF2B5EF4-FFF2-40B4-BE49-F238E27FC236}">
                <a16:creationId xmlns:a16="http://schemas.microsoft.com/office/drawing/2014/main" id="{A577D401-A049-4A06-B08E-A5F5FECA6EC4}"/>
              </a:ext>
            </a:extLst>
          </p:cNvPr>
          <p:cNvSpPr txBox="1">
            <a:spLocks noChangeArrowheads="1"/>
          </p:cNvSpPr>
          <p:nvPr/>
        </p:nvSpPr>
        <p:spPr bwMode="auto">
          <a:xfrm>
            <a:off x="1661750" y="2961085"/>
            <a:ext cx="1928733" cy="615553"/>
          </a:xfrm>
          <a:prstGeom prst="rect">
            <a:avLst/>
          </a:prstGeom>
          <a:noFill/>
          <a:ln w="22225" algn="ctr">
            <a:noFill/>
            <a:miter lim="800000"/>
            <a:headEnd/>
            <a:tailEnd/>
          </a:ln>
          <a:effectLst/>
        </p:spPr>
        <p:txBody>
          <a:bodyPr wrap="none">
            <a:spAutoFit/>
          </a:bodyPr>
          <a:lstStyle/>
          <a:p>
            <a:pPr algn="ctr" eaLnBrk="1" hangingPunct="1">
              <a:defRPr/>
            </a:pPr>
            <a:r>
              <a:rPr kumimoji="1" lang="zh-CN" altLang="en-US" sz="3400" b="1" dirty="0">
                <a:latin typeface="+mj-ea"/>
                <a:ea typeface="+mj-ea"/>
              </a:rPr>
              <a:t>空间有限</a:t>
            </a:r>
          </a:p>
        </p:txBody>
      </p:sp>
      <p:sp>
        <p:nvSpPr>
          <p:cNvPr id="136196" name="Text Box 4">
            <a:extLst>
              <a:ext uri="{FF2B5EF4-FFF2-40B4-BE49-F238E27FC236}">
                <a16:creationId xmlns:a16="http://schemas.microsoft.com/office/drawing/2014/main" id="{1E7B89C4-CBC9-4453-81B8-8576CF6A486E}"/>
              </a:ext>
            </a:extLst>
          </p:cNvPr>
          <p:cNvSpPr txBox="1">
            <a:spLocks noChangeArrowheads="1"/>
          </p:cNvSpPr>
          <p:nvPr/>
        </p:nvSpPr>
        <p:spPr bwMode="auto">
          <a:xfrm>
            <a:off x="1661750" y="3645297"/>
            <a:ext cx="1928733" cy="615553"/>
          </a:xfrm>
          <a:prstGeom prst="rect">
            <a:avLst/>
          </a:prstGeom>
          <a:noFill/>
          <a:ln w="22225" algn="ctr">
            <a:noFill/>
            <a:miter lim="800000"/>
            <a:headEnd/>
            <a:tailEnd/>
          </a:ln>
          <a:effectLst/>
        </p:spPr>
        <p:txBody>
          <a:bodyPr wrap="none">
            <a:spAutoFit/>
          </a:bodyPr>
          <a:lstStyle/>
          <a:p>
            <a:pPr algn="ctr" eaLnBrk="1" hangingPunct="1">
              <a:defRPr/>
            </a:pPr>
            <a:r>
              <a:rPr kumimoji="1" lang="zh-CN" altLang="en-US" sz="3400" b="1" dirty="0">
                <a:latin typeface="+mj-ea"/>
                <a:ea typeface="+mj-ea"/>
              </a:rPr>
              <a:t>种内斗争</a:t>
            </a:r>
          </a:p>
        </p:txBody>
      </p:sp>
      <p:sp>
        <p:nvSpPr>
          <p:cNvPr id="136197" name="Text Box 5">
            <a:extLst>
              <a:ext uri="{FF2B5EF4-FFF2-40B4-BE49-F238E27FC236}">
                <a16:creationId xmlns:a16="http://schemas.microsoft.com/office/drawing/2014/main" id="{EFDE1941-BA0D-4F7C-A6BB-757879D4761A}"/>
              </a:ext>
            </a:extLst>
          </p:cNvPr>
          <p:cNvSpPr txBox="1">
            <a:spLocks noChangeArrowheads="1"/>
          </p:cNvSpPr>
          <p:nvPr/>
        </p:nvSpPr>
        <p:spPr bwMode="auto">
          <a:xfrm>
            <a:off x="4568611" y="2276872"/>
            <a:ext cx="1928733" cy="615553"/>
          </a:xfrm>
          <a:prstGeom prst="rect">
            <a:avLst/>
          </a:prstGeom>
          <a:noFill/>
          <a:ln w="22225" algn="ctr">
            <a:noFill/>
            <a:miter lim="800000"/>
            <a:headEnd/>
            <a:tailEnd/>
          </a:ln>
          <a:effectLst/>
        </p:spPr>
        <p:txBody>
          <a:bodyPr wrap="none">
            <a:spAutoFit/>
          </a:bodyPr>
          <a:lstStyle/>
          <a:p>
            <a:pPr algn="ctr" eaLnBrk="1" hangingPunct="1">
              <a:defRPr/>
            </a:pPr>
            <a:r>
              <a:rPr kumimoji="1" lang="zh-CN" altLang="en-US" sz="3400" b="1" dirty="0">
                <a:latin typeface="+mj-ea"/>
                <a:ea typeface="+mj-ea"/>
              </a:rPr>
              <a:t>种间竞争</a:t>
            </a:r>
          </a:p>
        </p:txBody>
      </p:sp>
      <p:sp>
        <p:nvSpPr>
          <p:cNvPr id="136198" name="Text Box 6">
            <a:extLst>
              <a:ext uri="{FF2B5EF4-FFF2-40B4-BE49-F238E27FC236}">
                <a16:creationId xmlns:a16="http://schemas.microsoft.com/office/drawing/2014/main" id="{B3107176-6FE6-485A-BCB6-79A12BA13EB8}"/>
              </a:ext>
            </a:extLst>
          </p:cNvPr>
          <p:cNvSpPr txBox="1">
            <a:spLocks noChangeArrowheads="1"/>
          </p:cNvSpPr>
          <p:nvPr/>
        </p:nvSpPr>
        <p:spPr bwMode="auto">
          <a:xfrm>
            <a:off x="4568611" y="2961084"/>
            <a:ext cx="1928733" cy="615553"/>
          </a:xfrm>
          <a:prstGeom prst="rect">
            <a:avLst/>
          </a:prstGeom>
          <a:noFill/>
          <a:ln w="22225" algn="ctr">
            <a:noFill/>
            <a:miter lim="800000"/>
            <a:headEnd/>
            <a:tailEnd/>
          </a:ln>
          <a:effectLst/>
        </p:spPr>
        <p:txBody>
          <a:bodyPr wrap="none">
            <a:spAutoFit/>
          </a:bodyPr>
          <a:lstStyle/>
          <a:p>
            <a:pPr algn="ctr" eaLnBrk="1" hangingPunct="1">
              <a:defRPr/>
            </a:pPr>
            <a:r>
              <a:rPr kumimoji="1" lang="zh-CN" altLang="en-US" sz="3400" b="1" dirty="0">
                <a:latin typeface="+mj-ea"/>
                <a:ea typeface="+mj-ea"/>
              </a:rPr>
              <a:t>天敌捕食</a:t>
            </a:r>
          </a:p>
        </p:txBody>
      </p:sp>
      <p:sp>
        <p:nvSpPr>
          <p:cNvPr id="32776" name="Text Box 9">
            <a:extLst>
              <a:ext uri="{FF2B5EF4-FFF2-40B4-BE49-F238E27FC236}">
                <a16:creationId xmlns:a16="http://schemas.microsoft.com/office/drawing/2014/main" id="{FA8C4B13-A428-4C12-BA67-6F8999B4EC7A}"/>
              </a:ext>
            </a:extLst>
          </p:cNvPr>
          <p:cNvSpPr txBox="1">
            <a:spLocks noChangeArrowheads="1"/>
          </p:cNvSpPr>
          <p:nvPr/>
        </p:nvSpPr>
        <p:spPr bwMode="auto">
          <a:xfrm>
            <a:off x="844464" y="1232295"/>
            <a:ext cx="77048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kumimoji="1" lang="zh-CN" altLang="en-US" sz="3200" b="1" dirty="0">
                <a:solidFill>
                  <a:srgbClr val="000099"/>
                </a:solidFill>
                <a:latin typeface="微软雅黑" panose="020B0503020204020204" pitchFamily="34" charset="-122"/>
                <a:ea typeface="微软雅黑" panose="020B0503020204020204" pitchFamily="34" charset="-122"/>
              </a:rPr>
              <a:t>自然界中：资源有限条件下的种群增长</a:t>
            </a:r>
          </a:p>
        </p:txBody>
      </p:sp>
      <p:sp>
        <p:nvSpPr>
          <p:cNvPr id="136203" name="Text Box 11">
            <a:extLst>
              <a:ext uri="{FF2B5EF4-FFF2-40B4-BE49-F238E27FC236}">
                <a16:creationId xmlns:a16="http://schemas.microsoft.com/office/drawing/2014/main" id="{14AE7192-3AAE-47B6-8BF5-4E4F791FEC29}"/>
              </a:ext>
            </a:extLst>
          </p:cNvPr>
          <p:cNvSpPr txBox="1">
            <a:spLocks noChangeArrowheads="1"/>
          </p:cNvSpPr>
          <p:nvPr/>
        </p:nvSpPr>
        <p:spPr bwMode="auto">
          <a:xfrm>
            <a:off x="323528" y="133559"/>
            <a:ext cx="74898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spcBef>
                <a:spcPct val="50000"/>
              </a:spcBef>
              <a:buClrTx/>
              <a:buSzTx/>
              <a:buFontTx/>
              <a:buNone/>
              <a:defRPr sz="4000" b="1">
                <a:solidFill>
                  <a:schemeClr val="bg2"/>
                </a:solidFill>
                <a:latin typeface="微软雅黑" panose="020B0503020204020204" pitchFamily="34" charset="-122"/>
                <a:ea typeface="微软雅黑" panose="020B0503020204020204" pitchFamily="34" charset="-122"/>
              </a:defRPr>
            </a:lvl1pPr>
            <a:lvl2pPr marL="742950" indent="-285750">
              <a:spcBef>
                <a:spcPts val="375"/>
              </a:spcBef>
              <a:buClr>
                <a:schemeClr val="accent2"/>
              </a:buClr>
              <a:buSzPct val="85000"/>
              <a:buFont typeface="Wingdings 2" panose="05020102010507070707" pitchFamily="82" charset="2"/>
              <a:buChar char=""/>
              <a:defRPr sz="2400">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latin typeface="Perpetua" panose="02020502060401020303" pitchFamily="18" charset="0"/>
              </a:defRPr>
            </a:lvl4pPr>
            <a:lvl5pPr marL="2057400" indent="-228600">
              <a:spcBef>
                <a:spcPts val="375"/>
              </a:spcBef>
              <a:buClr>
                <a:srgbClr val="A28E6A"/>
              </a:buClr>
              <a:buChar char="o"/>
              <a:defRPr sz="2000">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latin typeface="Perpetua" panose="02020502060401020303" pitchFamily="18" charset="0"/>
              </a:defRPr>
            </a:lvl9pPr>
          </a:lstStyle>
          <a:p>
            <a:r>
              <a:rPr lang="zh-CN" altLang="en-US" dirty="0"/>
              <a:t>三、种群增长的“</a:t>
            </a:r>
            <a:r>
              <a:rPr lang="en-US" altLang="zh-CN" dirty="0"/>
              <a:t>S”</a:t>
            </a:r>
            <a:r>
              <a:rPr lang="zh-CN" altLang="en-US" dirty="0"/>
              <a:t>型曲线</a:t>
            </a:r>
          </a:p>
        </p:txBody>
      </p:sp>
      <p:sp>
        <p:nvSpPr>
          <p:cNvPr id="78" name="Text Box 6">
            <a:extLst>
              <a:ext uri="{FF2B5EF4-FFF2-40B4-BE49-F238E27FC236}">
                <a16:creationId xmlns:a16="http://schemas.microsoft.com/office/drawing/2014/main" id="{BF24645B-30F6-44B9-9FB8-402BEE5D1193}"/>
              </a:ext>
            </a:extLst>
          </p:cNvPr>
          <p:cNvSpPr txBox="1">
            <a:spLocks noChangeArrowheads="1"/>
          </p:cNvSpPr>
          <p:nvPr/>
        </p:nvSpPr>
        <p:spPr bwMode="auto">
          <a:xfrm>
            <a:off x="4568608" y="3645296"/>
            <a:ext cx="1928734" cy="615553"/>
          </a:xfrm>
          <a:prstGeom prst="rect">
            <a:avLst/>
          </a:prstGeom>
          <a:noFill/>
          <a:ln w="22225" algn="ctr">
            <a:noFill/>
            <a:miter lim="800000"/>
            <a:headEnd/>
            <a:tailEnd/>
          </a:ln>
          <a:effectLst/>
        </p:spPr>
        <p:txBody>
          <a:bodyPr wrap="none">
            <a:spAutoFit/>
          </a:bodyPr>
          <a:lstStyle/>
          <a:p>
            <a:pPr algn="ctr" eaLnBrk="1" hangingPunct="1">
              <a:defRPr/>
            </a:pPr>
            <a:r>
              <a:rPr kumimoji="1" lang="zh-CN" altLang="en-US" sz="3400" b="1" dirty="0">
                <a:latin typeface="+mj-ea"/>
                <a:ea typeface="+mj-ea"/>
              </a:rPr>
              <a:t>气候因素</a:t>
            </a:r>
          </a:p>
        </p:txBody>
      </p:sp>
      <p:sp>
        <p:nvSpPr>
          <p:cNvPr id="79" name="Text Box 6">
            <a:extLst>
              <a:ext uri="{FF2B5EF4-FFF2-40B4-BE49-F238E27FC236}">
                <a16:creationId xmlns:a16="http://schemas.microsoft.com/office/drawing/2014/main" id="{F00B2458-2700-4080-9EF8-016CABE2B9E5}"/>
              </a:ext>
            </a:extLst>
          </p:cNvPr>
          <p:cNvSpPr txBox="1">
            <a:spLocks noChangeArrowheads="1"/>
          </p:cNvSpPr>
          <p:nvPr/>
        </p:nvSpPr>
        <p:spPr bwMode="auto">
          <a:xfrm>
            <a:off x="6728851" y="3659650"/>
            <a:ext cx="1056701" cy="615553"/>
          </a:xfrm>
          <a:prstGeom prst="rect">
            <a:avLst/>
          </a:prstGeom>
          <a:noFill/>
          <a:ln w="22225" algn="ctr">
            <a:noFill/>
            <a:miter lim="800000"/>
            <a:headEnd/>
            <a:tailEnd/>
          </a:ln>
          <a:effectLst/>
        </p:spPr>
        <p:txBody>
          <a:bodyPr wrap="none">
            <a:spAutoFit/>
          </a:bodyPr>
          <a:lstStyle/>
          <a:p>
            <a:pPr algn="ctr" eaLnBrk="1" hangingPunct="1">
              <a:defRPr/>
            </a:pPr>
            <a:r>
              <a:rPr kumimoji="1" lang="en-US" altLang="zh-CN" sz="3400" b="1" dirty="0">
                <a:latin typeface="+mj-ea"/>
                <a:ea typeface="+mj-ea"/>
              </a:rPr>
              <a:t>……</a:t>
            </a:r>
            <a:endParaRPr kumimoji="1" lang="zh-CN" altLang="en-US" sz="3400" b="1"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61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61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61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6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6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4" grpId="0"/>
      <p:bldP spid="136195" grpId="0"/>
      <p:bldP spid="136196" grpId="0"/>
      <p:bldP spid="136197" grpId="0"/>
      <p:bldP spid="136198" grpId="0"/>
      <p:bldP spid="32776" grpId="0"/>
      <p:bldP spid="78" grpId="0"/>
      <p:bldP spid="7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大草履虫">
            <a:extLst>
              <a:ext uri="{FF2B5EF4-FFF2-40B4-BE49-F238E27FC236}">
                <a16:creationId xmlns:a16="http://schemas.microsoft.com/office/drawing/2014/main" id="{C0E84CCD-829A-4792-B750-C909A0549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276475"/>
            <a:ext cx="4643438"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19" name="Text Box 3">
            <a:extLst>
              <a:ext uri="{FF2B5EF4-FFF2-40B4-BE49-F238E27FC236}">
                <a16:creationId xmlns:a16="http://schemas.microsoft.com/office/drawing/2014/main" id="{C8378DDF-7C49-4CB8-A943-276BC8A28168}"/>
              </a:ext>
            </a:extLst>
          </p:cNvPr>
          <p:cNvSpPr txBox="1">
            <a:spLocks noChangeArrowheads="1"/>
          </p:cNvSpPr>
          <p:nvPr/>
        </p:nvSpPr>
        <p:spPr bwMode="auto">
          <a:xfrm>
            <a:off x="428625" y="642938"/>
            <a:ext cx="83185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种群数量达到环境所允许的最大值</a:t>
            </a:r>
            <a:r>
              <a:rPr lang="zh-CN" altLang="en-US" sz="3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3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3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值）</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后，将停止增长并在</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值左右保持相对稳定。</a:t>
            </a:r>
            <a:r>
              <a:rPr kumimoji="1"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 </a:t>
            </a:r>
          </a:p>
        </p:txBody>
      </p:sp>
      <p:grpSp>
        <p:nvGrpSpPr>
          <p:cNvPr id="2" name="Group 4">
            <a:extLst>
              <a:ext uri="{FF2B5EF4-FFF2-40B4-BE49-F238E27FC236}">
                <a16:creationId xmlns:a16="http://schemas.microsoft.com/office/drawing/2014/main" id="{92228785-67BB-4F47-8709-1EFD88922995}"/>
              </a:ext>
            </a:extLst>
          </p:cNvPr>
          <p:cNvGrpSpPr>
            <a:grpSpLocks/>
          </p:cNvGrpSpPr>
          <p:nvPr/>
        </p:nvGrpSpPr>
        <p:grpSpPr bwMode="auto">
          <a:xfrm>
            <a:off x="4572000" y="2446700"/>
            <a:ext cx="4216428" cy="2946038"/>
            <a:chOff x="2562" y="2205"/>
            <a:chExt cx="2994" cy="2674"/>
          </a:xfrm>
          <a:solidFill>
            <a:schemeClr val="bg1"/>
          </a:solidFill>
        </p:grpSpPr>
        <p:sp>
          <p:nvSpPr>
            <p:cNvPr id="137221" name="AutoShape 5">
              <a:extLst>
                <a:ext uri="{FF2B5EF4-FFF2-40B4-BE49-F238E27FC236}">
                  <a16:creationId xmlns:a16="http://schemas.microsoft.com/office/drawing/2014/main" id="{2E8BF5F3-10A0-4804-B41D-3435C6707AEB}"/>
                </a:ext>
              </a:extLst>
            </p:cNvPr>
            <p:cNvSpPr>
              <a:spLocks noChangeArrowheads="1"/>
            </p:cNvSpPr>
            <p:nvPr/>
          </p:nvSpPr>
          <p:spPr bwMode="auto">
            <a:xfrm>
              <a:off x="2562" y="2205"/>
              <a:ext cx="2994" cy="2674"/>
            </a:xfrm>
            <a:prstGeom prst="foldedCorner">
              <a:avLst>
                <a:gd name="adj" fmla="val 12500"/>
              </a:avLst>
            </a:prstGeom>
            <a:grpFill/>
            <a:ln w="28575">
              <a:solidFill>
                <a:srgbClr val="00CCFF"/>
              </a:solidFill>
              <a:round/>
              <a:headEnd/>
              <a:tailEnd/>
            </a:ln>
            <a:effectLst/>
          </p:spPr>
          <p:txBody>
            <a:bodyPr wrap="none" anchor="ctr"/>
            <a:lstStyle/>
            <a:p>
              <a:pPr eaLnBrk="1" hangingPunct="1">
                <a:spcBef>
                  <a:spcPct val="50000"/>
                </a:spcBef>
                <a:defRPr/>
              </a:pPr>
              <a:endParaRPr kumimoji="1" lang="zh-CN" altLang="en-US" sz="3200" b="1">
                <a:solidFill>
                  <a:srgbClr val="000099"/>
                </a:solidFill>
                <a:latin typeface="Times New Roman" pitchFamily="18" charset="0"/>
              </a:endParaRPr>
            </a:p>
          </p:txBody>
        </p:sp>
        <p:sp>
          <p:nvSpPr>
            <p:cNvPr id="137222" name="Text Box 6">
              <a:extLst>
                <a:ext uri="{FF2B5EF4-FFF2-40B4-BE49-F238E27FC236}">
                  <a16:creationId xmlns:a16="http://schemas.microsoft.com/office/drawing/2014/main" id="{215D4A56-59AE-4115-B003-5DF524FC0A0E}"/>
                </a:ext>
              </a:extLst>
            </p:cNvPr>
            <p:cNvSpPr txBox="1">
              <a:spLocks noChangeArrowheads="1"/>
            </p:cNvSpPr>
            <p:nvPr/>
          </p:nvSpPr>
          <p:spPr bwMode="auto">
            <a:xfrm>
              <a:off x="2698" y="2276"/>
              <a:ext cx="2722" cy="2361"/>
            </a:xfrm>
            <a:prstGeom prst="rect">
              <a:avLst/>
            </a:prstGeom>
            <a:noFill/>
            <a:ln w="28575">
              <a:noFill/>
              <a:miter lim="800000"/>
              <a:headEnd/>
              <a:tailEnd/>
            </a:ln>
            <a:effectLst/>
          </p:spPr>
          <p:txBody>
            <a:bodyPr>
              <a:spAutoFit/>
            </a:bodyPr>
            <a:lstStyle/>
            <a:p>
              <a:pPr eaLnBrk="1" hangingPunct="1">
                <a:lnSpc>
                  <a:spcPct val="150000"/>
                </a:lnSpc>
                <a:spcBef>
                  <a:spcPct val="50000"/>
                </a:spcBef>
                <a:defRPr/>
              </a:pPr>
              <a:r>
                <a:rPr lang="en-US" altLang="zh-CN" sz="2800" b="1" dirty="0">
                  <a:solidFill>
                    <a:srgbClr val="C00000"/>
                  </a:solidFill>
                  <a:latin typeface="+mj-ea"/>
                  <a:ea typeface="+mj-ea"/>
                </a:rPr>
                <a:t>K</a:t>
              </a:r>
              <a:r>
                <a:rPr lang="zh-CN" altLang="en-US" sz="2800" b="1" dirty="0">
                  <a:solidFill>
                    <a:srgbClr val="C00000"/>
                  </a:solidFill>
                  <a:latin typeface="+mj-ea"/>
                  <a:ea typeface="+mj-ea"/>
                </a:rPr>
                <a:t>值：在环境条件不受破坏的情况下</a:t>
              </a:r>
              <a:r>
                <a:rPr lang="zh-CN" altLang="en-US" sz="2800" b="1" dirty="0">
                  <a:solidFill>
                    <a:srgbClr val="000000"/>
                  </a:solidFill>
                  <a:latin typeface="+mj-ea"/>
                  <a:ea typeface="+mj-ea"/>
                </a:rPr>
                <a:t>，一定空间中所能维持的</a:t>
              </a:r>
              <a:r>
                <a:rPr lang="zh-CN" altLang="en-US" sz="2800" b="1" dirty="0">
                  <a:solidFill>
                    <a:srgbClr val="C00000"/>
                  </a:solidFill>
                  <a:latin typeface="+mj-ea"/>
                  <a:ea typeface="+mj-ea"/>
                </a:rPr>
                <a:t>种群最大数量</a:t>
              </a:r>
              <a:r>
                <a:rPr lang="zh-CN" altLang="en-US" sz="2800" b="1" dirty="0">
                  <a:solidFill>
                    <a:srgbClr val="000000"/>
                  </a:solidFill>
                  <a:latin typeface="+mj-ea"/>
                  <a:ea typeface="+mj-ea"/>
                </a:rPr>
                <a:t>称为</a:t>
              </a:r>
              <a:r>
                <a:rPr lang="zh-CN" altLang="en-US" sz="2800" b="1" dirty="0">
                  <a:solidFill>
                    <a:srgbClr val="C00000"/>
                  </a:solidFill>
                  <a:latin typeface="+mj-ea"/>
                  <a:ea typeface="+mj-ea"/>
                </a:rPr>
                <a:t>环境容纳量</a:t>
              </a:r>
              <a:r>
                <a:rPr kumimoji="1" lang="zh-CN" altLang="en-US" sz="2800" b="1" dirty="0">
                  <a:solidFill>
                    <a:srgbClr val="FF0066"/>
                  </a:solidFill>
                  <a:latin typeface="+mj-ea"/>
                  <a:ea typeface="+mj-ea"/>
                </a:rPr>
                <a:t>。</a:t>
              </a:r>
            </a:p>
          </p:txBody>
        </p:sp>
      </p:grpSp>
      <p:sp>
        <p:nvSpPr>
          <p:cNvPr id="33797" name="Text Box 8">
            <a:extLst>
              <a:ext uri="{FF2B5EF4-FFF2-40B4-BE49-F238E27FC236}">
                <a16:creationId xmlns:a16="http://schemas.microsoft.com/office/drawing/2014/main" id="{0268943C-A851-4D06-B45E-644E19A2DD7D}"/>
              </a:ext>
            </a:extLst>
          </p:cNvPr>
          <p:cNvSpPr txBox="1">
            <a:spLocks noChangeArrowheads="1"/>
          </p:cNvSpPr>
          <p:nvPr/>
        </p:nvSpPr>
        <p:spPr bwMode="auto">
          <a:xfrm>
            <a:off x="4211638" y="4868863"/>
            <a:ext cx="4752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lang="zh-CN" altLang="en-US" sz="2800" b="1">
                <a:latin typeface="黑体" panose="02010609060101010101" pitchFamily="49" charset="-122"/>
                <a:ea typeface="黑体" panose="02010609060101010101" pitchFamily="49" charset="-122"/>
              </a:rPr>
              <a:t> </a:t>
            </a:r>
          </a:p>
        </p:txBody>
      </p:sp>
      <p:sp>
        <p:nvSpPr>
          <p:cNvPr id="8" name="Text Box 11">
            <a:extLst>
              <a:ext uri="{FF2B5EF4-FFF2-40B4-BE49-F238E27FC236}">
                <a16:creationId xmlns:a16="http://schemas.microsoft.com/office/drawing/2014/main" id="{48E7E1DC-48F2-480D-B26F-EDA643369276}"/>
              </a:ext>
            </a:extLst>
          </p:cNvPr>
          <p:cNvSpPr txBox="1">
            <a:spLocks noChangeArrowheads="1"/>
          </p:cNvSpPr>
          <p:nvPr/>
        </p:nvSpPr>
        <p:spPr bwMode="auto">
          <a:xfrm>
            <a:off x="700088" y="6195590"/>
            <a:ext cx="3744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lang="zh-CN" altLang="en-US" sz="2400" b="1">
                <a:latin typeface="微软雅黑" panose="020B0503020204020204" pitchFamily="34" charset="-122"/>
                <a:ea typeface="微软雅黑" panose="020B0503020204020204" pitchFamily="34" charset="-122"/>
              </a:rPr>
              <a:t>大草履虫种群的增长曲线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nodeType="after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580DD8E1-5615-4875-A23A-18C96C253BF0}"/>
              </a:ext>
            </a:extLst>
          </p:cNvPr>
          <p:cNvSpPr>
            <a:spLocks noChangeArrowheads="1"/>
          </p:cNvSpPr>
          <p:nvPr/>
        </p:nvSpPr>
        <p:spPr bwMode="auto">
          <a:xfrm>
            <a:off x="500063" y="428625"/>
            <a:ext cx="821531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lgn="ctr">
                <a:solidFill>
                  <a:srgbClr val="000000"/>
                </a:solidFill>
                <a:miter lim="800000"/>
                <a:headEnd/>
                <a:tailEnd/>
              </a14:hiddenLine>
            </a:ext>
          </a:extLst>
        </p:spPr>
        <p:txBody>
          <a:bodyPr anchor="ct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kumimoji="1" lang="zh-CN" altLang="en-US" sz="3200" b="1" dirty="0">
                <a:latin typeface="微软雅黑" panose="020B0503020204020204" pitchFamily="34" charset="-122"/>
                <a:ea typeface="微软雅黑" panose="020B0503020204020204" pitchFamily="34" charset="-122"/>
              </a:rPr>
              <a:t>为了保护鱼类资源不受破坏，并能持续地获得最大捕鱼量，应使被捕鱼群的种群数量保持在什么水平？为什么？ </a:t>
            </a:r>
          </a:p>
        </p:txBody>
      </p:sp>
      <p:pic>
        <p:nvPicPr>
          <p:cNvPr id="138243" name="Picture 3" descr="pic_7176">
            <a:extLst>
              <a:ext uri="{FF2B5EF4-FFF2-40B4-BE49-F238E27FC236}">
                <a16:creationId xmlns:a16="http://schemas.microsoft.com/office/drawing/2014/main" id="{D13DB168-E082-4856-8723-FCA1555E58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64500" y="2276475"/>
            <a:ext cx="3755100" cy="381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4" name="Rectangle 4">
            <a:extLst>
              <a:ext uri="{FF2B5EF4-FFF2-40B4-BE49-F238E27FC236}">
                <a16:creationId xmlns:a16="http://schemas.microsoft.com/office/drawing/2014/main" id="{B817FC7A-74C2-472F-A912-4C48C0870E67}"/>
              </a:ext>
            </a:extLst>
          </p:cNvPr>
          <p:cNvSpPr>
            <a:spLocks noChangeArrowheads="1"/>
          </p:cNvSpPr>
          <p:nvPr/>
        </p:nvSpPr>
        <p:spPr bwMode="auto">
          <a:xfrm>
            <a:off x="4724402" y="2348880"/>
            <a:ext cx="4068763" cy="2677656"/>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nchor="ctr">
            <a:spAutoFit/>
          </a:bodyPr>
          <a:lstStyle/>
          <a:p>
            <a:pPr marL="457200" indent="-457200" eaLnBrk="1" hangingPunct="1">
              <a:buFont typeface="Arial" panose="020B0604020202020204" pitchFamily="34" charset="0"/>
              <a:buChar char="•"/>
              <a:defRPr/>
            </a:pPr>
            <a:r>
              <a:rPr kumimoji="1" lang="zh-CN" altLang="en-US" sz="2800" dirty="0">
                <a:latin typeface="微软雅黑" panose="020B0503020204020204" pitchFamily="34" charset="-122"/>
                <a:ea typeface="微软雅黑" panose="020B0503020204020204" pitchFamily="34" charset="-122"/>
              </a:rPr>
              <a:t>根据种群增长的</a:t>
            </a:r>
            <a:r>
              <a:rPr kumimoji="1" lang="en-US" altLang="zh-CN" sz="2800" dirty="0">
                <a:latin typeface="微软雅黑" panose="020B0503020204020204" pitchFamily="34" charset="-122"/>
                <a:ea typeface="微软雅黑" panose="020B0503020204020204" pitchFamily="34" charset="-122"/>
              </a:rPr>
              <a:t>S</a:t>
            </a:r>
            <a:r>
              <a:rPr kumimoji="1" lang="zh-CN" altLang="en-US" sz="2800" dirty="0">
                <a:latin typeface="微软雅黑" panose="020B0503020204020204" pitchFamily="34" charset="-122"/>
                <a:ea typeface="微软雅黑" panose="020B0503020204020204" pitchFamily="34" charset="-122"/>
              </a:rPr>
              <a:t>型曲线，应使被捕鱼群的种群数量</a:t>
            </a:r>
            <a:r>
              <a:rPr kumimoji="1" lang="zh-CN" altLang="en-US" sz="2800" dirty="0">
                <a:solidFill>
                  <a:srgbClr val="CC3300"/>
                </a:solidFill>
                <a:latin typeface="微软雅黑" panose="020B0503020204020204" pitchFamily="34" charset="-122"/>
                <a:ea typeface="微软雅黑" panose="020B0503020204020204" pitchFamily="34" charset="-122"/>
              </a:rPr>
              <a:t>保持在</a:t>
            </a:r>
            <a:r>
              <a:rPr kumimoji="1" lang="en-US" altLang="zh-CN" sz="2800" dirty="0">
                <a:solidFill>
                  <a:srgbClr val="CC3300"/>
                </a:solidFill>
                <a:latin typeface="微软雅黑" panose="020B0503020204020204" pitchFamily="34" charset="-122"/>
                <a:ea typeface="微软雅黑" panose="020B0503020204020204" pitchFamily="34" charset="-122"/>
              </a:rPr>
              <a:t>K/2</a:t>
            </a:r>
            <a:r>
              <a:rPr kumimoji="1" lang="zh-CN" altLang="en-US" sz="2800" dirty="0">
                <a:solidFill>
                  <a:srgbClr val="CC3300"/>
                </a:solidFill>
                <a:latin typeface="微软雅黑" panose="020B0503020204020204" pitchFamily="34" charset="-122"/>
                <a:ea typeface="微软雅黑" panose="020B0503020204020204" pitchFamily="34" charset="-122"/>
              </a:rPr>
              <a:t>水平</a:t>
            </a:r>
            <a:r>
              <a:rPr kumimoji="1" lang="zh-CN" altLang="en-US" sz="2800" dirty="0">
                <a:latin typeface="微软雅黑" panose="020B0503020204020204" pitchFamily="34" charset="-122"/>
                <a:ea typeface="微软雅黑" panose="020B0503020204020204" pitchFamily="34" charset="-122"/>
              </a:rPr>
              <a:t>。</a:t>
            </a:r>
            <a:endParaRPr kumimoji="1" lang="en-US" altLang="zh-CN" sz="2800" dirty="0">
              <a:latin typeface="微软雅黑" panose="020B0503020204020204" pitchFamily="34" charset="-122"/>
              <a:ea typeface="微软雅黑" panose="020B0503020204020204" pitchFamily="34" charset="-122"/>
            </a:endParaRPr>
          </a:p>
          <a:p>
            <a:pPr marL="457200" indent="-457200" eaLnBrk="1" hangingPunct="1">
              <a:buFont typeface="Arial" panose="020B0604020202020204" pitchFamily="34" charset="0"/>
              <a:buChar char="•"/>
              <a:defRPr/>
            </a:pPr>
            <a:r>
              <a:rPr kumimoji="1" lang="zh-CN" altLang="en-US" sz="2800" dirty="0">
                <a:latin typeface="微软雅黑" panose="020B0503020204020204" pitchFamily="34" charset="-122"/>
                <a:ea typeface="微软雅黑" panose="020B0503020204020204" pitchFamily="34" charset="-122"/>
              </a:rPr>
              <a:t>因为在这个水平上</a:t>
            </a:r>
            <a:r>
              <a:rPr kumimoji="1" lang="zh-CN" altLang="en-US" sz="2800" dirty="0">
                <a:solidFill>
                  <a:srgbClr val="CC3300"/>
                </a:solidFill>
                <a:latin typeface="微软雅黑" panose="020B0503020204020204" pitchFamily="34" charset="-122"/>
                <a:ea typeface="微软雅黑" panose="020B0503020204020204" pitchFamily="34" charset="-122"/>
              </a:rPr>
              <a:t>种群增长量最大</a:t>
            </a:r>
            <a:r>
              <a:rPr kumimoji="1" lang="zh-CN" altLang="en-US" sz="2800" dirty="0">
                <a:latin typeface="微软雅黑" panose="020B0503020204020204" pitchFamily="34" charset="-122"/>
                <a:ea typeface="微软雅黑" panose="020B0503020204020204" pitchFamily="34" charset="-122"/>
              </a:rPr>
              <a:t> 。</a:t>
            </a:r>
          </a:p>
        </p:txBody>
      </p:sp>
      <p:sp>
        <p:nvSpPr>
          <p:cNvPr id="2" name="文本框 1">
            <a:extLst>
              <a:ext uri="{FF2B5EF4-FFF2-40B4-BE49-F238E27FC236}">
                <a16:creationId xmlns:a16="http://schemas.microsoft.com/office/drawing/2014/main" id="{91216D9C-68DE-4042-BE36-ED3B978799DA}"/>
              </a:ext>
            </a:extLst>
          </p:cNvPr>
          <p:cNvSpPr txBox="1"/>
          <p:nvPr/>
        </p:nvSpPr>
        <p:spPr>
          <a:xfrm>
            <a:off x="4419600" y="5402954"/>
            <a:ext cx="4788178" cy="954107"/>
          </a:xfrm>
          <a:prstGeom prst="rect">
            <a:avLst/>
          </a:prstGeom>
          <a:noFill/>
        </p:spPr>
        <p:txBody>
          <a:bodyPr wrap="square">
            <a:spAutoFit/>
          </a:bodyPr>
          <a:lstStyle/>
          <a:p>
            <a:pPr marL="285750" indent="-285750">
              <a:buFont typeface="Wingdings" panose="05000000000000000000" pitchFamily="2" charset="2"/>
              <a:buChar char="Ø"/>
              <a:defRPr/>
            </a:pPr>
            <a:r>
              <a:rPr lang="zh-CN" altLang="en-US" sz="2800" b="1" dirty="0">
                <a:solidFill>
                  <a:srgbClr val="000099"/>
                </a:solidFill>
                <a:latin typeface="微软雅黑" panose="020B0503020204020204" pitchFamily="34" charset="-122"/>
                <a:ea typeface="微软雅黑" panose="020B0503020204020204" pitchFamily="34" charset="-122"/>
              </a:rPr>
              <a:t>引申阅读：</a:t>
            </a:r>
            <a:endParaRPr lang="en-US" altLang="zh-CN" sz="2800" b="1" dirty="0">
              <a:solidFill>
                <a:srgbClr val="000099"/>
              </a:solidFill>
              <a:latin typeface="微软雅黑" panose="020B0503020204020204" pitchFamily="34" charset="-122"/>
              <a:ea typeface="微软雅黑" panose="020B0503020204020204" pitchFamily="34" charset="-122"/>
            </a:endParaRPr>
          </a:p>
          <a:p>
            <a:pPr>
              <a:defRPr/>
            </a:pPr>
            <a:r>
              <a:rPr lang="en-US" altLang="zh-CN" sz="2800" b="1" dirty="0">
                <a:solidFill>
                  <a:srgbClr val="000099"/>
                </a:solidFill>
                <a:latin typeface="微软雅黑" panose="020B0503020204020204" pitchFamily="34" charset="-122"/>
                <a:ea typeface="微软雅黑" panose="020B0503020204020204" pitchFamily="34" charset="-122"/>
              </a:rPr>
              <a:t>   </a:t>
            </a:r>
            <a:r>
              <a:rPr lang="zh-CN" altLang="en-US" sz="2800" b="1" dirty="0">
                <a:solidFill>
                  <a:srgbClr val="000099"/>
                </a:solidFill>
                <a:latin typeface="微软雅黑" panose="020B0503020204020204" pitchFamily="34" charset="-122"/>
                <a:ea typeface="微软雅黑" panose="020B0503020204020204" pitchFamily="34" charset="-122"/>
              </a:rPr>
              <a:t>抓大放小的捕鱼方式对吗？</a:t>
            </a:r>
          </a:p>
        </p:txBody>
      </p:sp>
      <p:cxnSp>
        <p:nvCxnSpPr>
          <p:cNvPr id="4" name="直接连接符 3">
            <a:extLst>
              <a:ext uri="{FF2B5EF4-FFF2-40B4-BE49-F238E27FC236}">
                <a16:creationId xmlns:a16="http://schemas.microsoft.com/office/drawing/2014/main" id="{6693436E-E38F-43E6-A1B4-DD109CCE151B}"/>
              </a:ext>
            </a:extLst>
          </p:cNvPr>
          <p:cNvCxnSpPr/>
          <p:nvPr/>
        </p:nvCxnSpPr>
        <p:spPr bwMode="auto">
          <a:xfrm>
            <a:off x="899592" y="4207937"/>
            <a:ext cx="3096344" cy="0"/>
          </a:xfrm>
          <a:prstGeom prst="line">
            <a:avLst/>
          </a:prstGeom>
          <a:ln w="28575">
            <a:solidFill>
              <a:srgbClr val="C00000"/>
            </a:solidFill>
            <a:prstDash val="sysDash"/>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0C8DEF5D-5D65-4868-9978-362F0E18F601}"/>
              </a:ext>
            </a:extLst>
          </p:cNvPr>
          <p:cNvSpPr txBox="1"/>
          <p:nvPr/>
        </p:nvSpPr>
        <p:spPr>
          <a:xfrm>
            <a:off x="337292" y="4023271"/>
            <a:ext cx="629816" cy="369332"/>
          </a:xfrm>
          <a:prstGeom prst="rect">
            <a:avLst/>
          </a:prstGeom>
          <a:noFill/>
        </p:spPr>
        <p:txBody>
          <a:bodyPr wrap="square">
            <a:spAutoFit/>
          </a:bodyPr>
          <a:lstStyle/>
          <a:p>
            <a:r>
              <a:rPr kumimoji="1" lang="en-US" altLang="zh-CN" sz="1800" b="1" dirty="0">
                <a:solidFill>
                  <a:srgbClr val="CC3300"/>
                </a:solidFill>
                <a:latin typeface="+mj-ea"/>
                <a:ea typeface="+mj-ea"/>
              </a:rPr>
              <a:t>K/2</a:t>
            </a:r>
            <a:endParaRPr lang="zh-CN" altLang="en-US" b="1"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38244"/>
                                        </p:tgtEl>
                                        <p:attrNameLst>
                                          <p:attrName>style.visibility</p:attrName>
                                        </p:attrNameLst>
                                      </p:cBhvr>
                                      <p:to>
                                        <p:strVal val="visible"/>
                                      </p:to>
                                    </p:set>
                                    <p:anim calcmode="lin" valueType="num">
                                      <p:cBhvr>
                                        <p:cTn id="7" dur="1000" fill="hold"/>
                                        <p:tgtEl>
                                          <p:spTgt spid="138244"/>
                                        </p:tgtEl>
                                        <p:attrNameLst>
                                          <p:attrName>ppt_w</p:attrName>
                                        </p:attrNameLst>
                                      </p:cBhvr>
                                      <p:tavLst>
                                        <p:tav tm="0">
                                          <p:val>
                                            <p:strVal val="#ppt_w*0.70"/>
                                          </p:val>
                                        </p:tav>
                                        <p:tav tm="100000">
                                          <p:val>
                                            <p:strVal val="#ppt_w"/>
                                          </p:val>
                                        </p:tav>
                                      </p:tavLst>
                                    </p:anim>
                                    <p:anim calcmode="lin" valueType="num">
                                      <p:cBhvr>
                                        <p:cTn id="8" dur="1000" fill="hold"/>
                                        <p:tgtEl>
                                          <p:spTgt spid="138244"/>
                                        </p:tgtEl>
                                        <p:attrNameLst>
                                          <p:attrName>ppt_h</p:attrName>
                                        </p:attrNameLst>
                                      </p:cBhvr>
                                      <p:tavLst>
                                        <p:tav tm="0">
                                          <p:val>
                                            <p:strVal val="#ppt_h"/>
                                          </p:val>
                                        </p:tav>
                                        <p:tav tm="100000">
                                          <p:val>
                                            <p:strVal val="#ppt_h"/>
                                          </p:val>
                                        </p:tav>
                                      </p:tavLst>
                                    </p:anim>
                                    <p:animEffect transition="in" filter="fade">
                                      <p:cBhvr>
                                        <p:cTn id="9" dur="1000"/>
                                        <p:tgtEl>
                                          <p:spTgt spid="138244"/>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4" grpId="0" animBg="1"/>
      <p:bldP spid="2" grpId="0"/>
      <p:bldP spid="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26309FF5-600E-47CA-9D7D-AD62D27CFB0D}"/>
              </a:ext>
            </a:extLst>
          </p:cNvPr>
          <p:cNvSpPr>
            <a:spLocks noChangeArrowheads="1"/>
          </p:cNvSpPr>
          <p:nvPr/>
        </p:nvSpPr>
        <p:spPr bwMode="auto">
          <a:xfrm>
            <a:off x="3635375" y="1268413"/>
            <a:ext cx="5270500" cy="1190625"/>
          </a:xfrm>
          <a:prstGeom prst="rect">
            <a:avLst/>
          </a:prstGeom>
          <a:noFill/>
          <a:ln w="9525">
            <a:noFill/>
            <a:miter lim="800000"/>
            <a:headEnd/>
            <a:tailEnd/>
          </a:ln>
          <a:effectLst/>
        </p:spPr>
        <p:txBody>
          <a:bodyPr>
            <a:spAutoFit/>
          </a:bodyPr>
          <a:lstStyle/>
          <a:p>
            <a:pPr eaLnBrk="1" hangingPunct="1">
              <a:defRPr/>
            </a:pPr>
            <a:r>
              <a:rPr lang="zh-CN" altLang="en-US" sz="3600" b="1" dirty="0">
                <a:latin typeface="+mj-ea"/>
                <a:ea typeface="+mj-ea"/>
              </a:rPr>
              <a:t>家鼠的繁殖力很强，种群数量每天可增加</a:t>
            </a:r>
            <a:r>
              <a:rPr lang="en-US" altLang="zh-CN" sz="3600" b="1" dirty="0">
                <a:latin typeface="+mj-ea"/>
                <a:ea typeface="+mj-ea"/>
              </a:rPr>
              <a:t>1.47%</a:t>
            </a:r>
            <a:r>
              <a:rPr lang="zh-CN" altLang="en-US" sz="3600" b="1" dirty="0">
                <a:latin typeface="+mj-ea"/>
                <a:ea typeface="+mj-ea"/>
              </a:rPr>
              <a:t>。 </a:t>
            </a:r>
          </a:p>
        </p:txBody>
      </p:sp>
      <p:sp>
        <p:nvSpPr>
          <p:cNvPr id="139267" name="Rectangle 3">
            <a:extLst>
              <a:ext uri="{FF2B5EF4-FFF2-40B4-BE49-F238E27FC236}">
                <a16:creationId xmlns:a16="http://schemas.microsoft.com/office/drawing/2014/main" id="{C0B82912-04FF-42FE-8605-937AD9B71816}"/>
              </a:ext>
            </a:extLst>
          </p:cNvPr>
          <p:cNvSpPr>
            <a:spLocks noChangeArrowheads="1"/>
          </p:cNvSpPr>
          <p:nvPr/>
        </p:nvSpPr>
        <p:spPr bwMode="auto">
          <a:xfrm>
            <a:off x="468313" y="2924175"/>
            <a:ext cx="8229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marL="514350" indent="-514350" eaLnBrk="1" hangingPunct="1">
              <a:spcBef>
                <a:spcPct val="0"/>
              </a:spcBef>
              <a:buClrTx/>
              <a:buSzTx/>
              <a:buFont typeface="+mj-lt"/>
              <a:buAutoNum type="arabicPeriod"/>
            </a:pPr>
            <a:r>
              <a:rPr lang="zh-CN" altLang="en-US" sz="2800" b="1" dirty="0">
                <a:latin typeface="黑体" panose="02010609060101010101" pitchFamily="49" charset="-122"/>
                <a:ea typeface="黑体" panose="02010609060101010101" pitchFamily="49" charset="-122"/>
              </a:rPr>
              <a:t>理论上，在某一区域，</a:t>
            </a:r>
            <a:r>
              <a:rPr lang="en-US" altLang="zh-CN" sz="2800" b="1" dirty="0">
                <a:latin typeface="黑体" panose="02010609060101010101" pitchFamily="49" charset="-122"/>
                <a:ea typeface="黑体" panose="02010609060101010101" pitchFamily="49" charset="-122"/>
              </a:rPr>
              <a:t>10</a:t>
            </a:r>
            <a:r>
              <a:rPr lang="zh-CN" altLang="en-US" sz="2800" b="1" dirty="0">
                <a:latin typeface="黑体" panose="02010609060101010101" pitchFamily="49" charset="-122"/>
                <a:ea typeface="黑体" panose="02010609060101010101" pitchFamily="49" charset="-122"/>
              </a:rPr>
              <a:t>只家鼠在</a:t>
            </a:r>
            <a:r>
              <a:rPr lang="en-US" altLang="zh-CN" sz="2800" b="1" dirty="0">
                <a:latin typeface="黑体" panose="02010609060101010101" pitchFamily="49" charset="-122"/>
                <a:ea typeface="黑体" panose="02010609060101010101" pitchFamily="49" charset="-122"/>
              </a:rPr>
              <a:t>100</a:t>
            </a:r>
            <a:r>
              <a:rPr lang="zh-CN" altLang="en-US" sz="2800" b="1" dirty="0">
                <a:latin typeface="黑体" panose="02010609060101010101" pitchFamily="49" charset="-122"/>
                <a:ea typeface="黑体" panose="02010609060101010101" pitchFamily="49" charset="-122"/>
              </a:rPr>
              <a:t>天后的数量将会达到多少？ </a:t>
            </a:r>
          </a:p>
        </p:txBody>
      </p:sp>
      <p:sp>
        <p:nvSpPr>
          <p:cNvPr id="139268" name="Rectangle 4">
            <a:extLst>
              <a:ext uri="{FF2B5EF4-FFF2-40B4-BE49-F238E27FC236}">
                <a16:creationId xmlns:a16="http://schemas.microsoft.com/office/drawing/2014/main" id="{A45BE440-C1E2-4270-B949-9BE65E2D6FB5}"/>
              </a:ext>
            </a:extLst>
          </p:cNvPr>
          <p:cNvSpPr>
            <a:spLocks noChangeArrowheads="1"/>
          </p:cNvSpPr>
          <p:nvPr/>
        </p:nvSpPr>
        <p:spPr bwMode="auto">
          <a:xfrm>
            <a:off x="457200" y="4608630"/>
            <a:ext cx="8229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marL="514350" indent="-514350" eaLnBrk="1" hangingPunct="1">
              <a:spcBef>
                <a:spcPct val="0"/>
              </a:spcBef>
              <a:buClrTx/>
              <a:buSzTx/>
              <a:buFont typeface="+mj-lt"/>
              <a:buAutoNum type="arabicPeriod" startAt="2"/>
            </a:pPr>
            <a:r>
              <a:rPr lang="zh-CN" altLang="en-US" sz="2800" b="1" dirty="0">
                <a:latin typeface="黑体" panose="02010609060101010101" pitchFamily="49" charset="-122"/>
                <a:ea typeface="黑体" panose="02010609060101010101" pitchFamily="49" charset="-122"/>
              </a:rPr>
              <a:t>你考虑应当采取什么措施来控制家鼠的数量才是最有效的？原理是什么？</a:t>
            </a:r>
          </a:p>
        </p:txBody>
      </p:sp>
      <p:pic>
        <p:nvPicPr>
          <p:cNvPr id="139269" name="Picture 5" descr="老鼠9">
            <a:extLst>
              <a:ext uri="{FF2B5EF4-FFF2-40B4-BE49-F238E27FC236}">
                <a16:creationId xmlns:a16="http://schemas.microsoft.com/office/drawing/2014/main" id="{7928A9A1-963D-465E-880A-DB8170674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60350"/>
            <a:ext cx="2971800" cy="2590800"/>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139270" name="Text Box 6">
            <a:extLst>
              <a:ext uri="{FF2B5EF4-FFF2-40B4-BE49-F238E27FC236}">
                <a16:creationId xmlns:a16="http://schemas.microsoft.com/office/drawing/2014/main" id="{C3F2B920-B0EB-41C4-A239-0F18B787F329}"/>
              </a:ext>
            </a:extLst>
          </p:cNvPr>
          <p:cNvSpPr txBox="1">
            <a:spLocks noChangeArrowheads="1"/>
          </p:cNvSpPr>
          <p:nvPr/>
        </p:nvSpPr>
        <p:spPr bwMode="auto">
          <a:xfrm>
            <a:off x="1187624" y="3961337"/>
            <a:ext cx="4267200" cy="584775"/>
          </a:xfrm>
          <a:prstGeom prst="rect">
            <a:avLst/>
          </a:prstGeom>
          <a:solidFill>
            <a:srgbClr val="DAEEFE"/>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kumimoji="1" lang="en-US" altLang="zh-CN" sz="3200" b="1" dirty="0">
                <a:latin typeface="Times New Roman" panose="02020603050405020304" pitchFamily="18" charset="0"/>
              </a:rPr>
              <a:t>10×</a:t>
            </a:r>
            <a:r>
              <a:rPr kumimoji="1" lang="zh-CN" altLang="en-US" sz="3200" b="1" dirty="0">
                <a:latin typeface="Times New Roman" panose="02020603050405020304" pitchFamily="18" charset="0"/>
              </a:rPr>
              <a:t>（</a:t>
            </a:r>
            <a:r>
              <a:rPr kumimoji="1" lang="en-US" altLang="zh-CN" sz="3200" b="1" dirty="0">
                <a:latin typeface="Times New Roman" panose="02020603050405020304" pitchFamily="18" charset="0"/>
              </a:rPr>
              <a:t>1+1.47%</a:t>
            </a:r>
            <a:r>
              <a:rPr kumimoji="1" lang="zh-CN" altLang="en-US" sz="3200" b="1" dirty="0">
                <a:latin typeface="Times New Roman" panose="02020603050405020304" pitchFamily="18" charset="0"/>
              </a:rPr>
              <a:t>）</a:t>
            </a:r>
            <a:r>
              <a:rPr kumimoji="1" lang="en-US" altLang="zh-CN" sz="3200" b="1" baseline="30000" dirty="0">
                <a:latin typeface="Times New Roman" panose="02020603050405020304" pitchFamily="18" charset="0"/>
              </a:rPr>
              <a:t>100</a:t>
            </a:r>
          </a:p>
        </p:txBody>
      </p:sp>
      <p:sp>
        <p:nvSpPr>
          <p:cNvPr id="139271" name="Rectangle 7">
            <a:extLst>
              <a:ext uri="{FF2B5EF4-FFF2-40B4-BE49-F238E27FC236}">
                <a16:creationId xmlns:a16="http://schemas.microsoft.com/office/drawing/2014/main" id="{4F074369-7D5C-4C2B-B8B6-8B7C0D40EF68}"/>
              </a:ext>
            </a:extLst>
          </p:cNvPr>
          <p:cNvSpPr>
            <a:spLocks noChangeArrowheads="1"/>
          </p:cNvSpPr>
          <p:nvPr/>
        </p:nvSpPr>
        <p:spPr bwMode="auto">
          <a:xfrm>
            <a:off x="1115616" y="5644066"/>
            <a:ext cx="5570756" cy="954107"/>
          </a:xfrm>
          <a:prstGeom prst="rect">
            <a:avLst/>
          </a:prstGeom>
          <a:solidFill>
            <a:srgbClr val="DAEEFE"/>
          </a:solidFill>
          <a:ln w="22225" algn="ctr">
            <a:noFill/>
            <a:miter lim="800000"/>
            <a:headEnd/>
            <a:tailEnd/>
          </a:ln>
          <a:effectLst/>
        </p:spPr>
        <p:txBody>
          <a:bodyPr wrap="none" anchor="ctr">
            <a:spAutoFit/>
          </a:bodyPr>
          <a:lstStyle/>
          <a:p>
            <a:pPr eaLnBrk="1" hangingPunct="1">
              <a:defRPr/>
            </a:pPr>
            <a:r>
              <a:rPr kumimoji="1" lang="zh-CN" altLang="en-US" sz="2800" b="1" dirty="0">
                <a:latin typeface="+mj-ea"/>
                <a:ea typeface="+mj-ea"/>
              </a:rPr>
              <a:t>降低环境容纳量</a:t>
            </a:r>
            <a:endParaRPr kumimoji="1" lang="en-US" altLang="zh-CN" sz="2800" b="1" dirty="0">
              <a:latin typeface="+mj-ea"/>
              <a:ea typeface="+mj-ea"/>
            </a:endParaRPr>
          </a:p>
          <a:p>
            <a:pPr eaLnBrk="1" hangingPunct="1">
              <a:defRPr/>
            </a:pPr>
            <a:r>
              <a:rPr kumimoji="1" lang="zh-CN" altLang="en-US" sz="2800" b="1" dirty="0">
                <a:latin typeface="+mj-ea"/>
                <a:ea typeface="+mj-ea"/>
              </a:rPr>
              <a:t>同一种群的</a:t>
            </a:r>
            <a:r>
              <a:rPr kumimoji="1" lang="en-US" altLang="zh-CN" sz="2800" b="1" dirty="0">
                <a:latin typeface="+mj-ea"/>
                <a:ea typeface="+mj-ea"/>
              </a:rPr>
              <a:t>K</a:t>
            </a:r>
            <a:r>
              <a:rPr kumimoji="1" lang="zh-CN" altLang="en-US" sz="2800" b="1" dirty="0">
                <a:latin typeface="+mj-ea"/>
                <a:ea typeface="+mj-ea"/>
              </a:rPr>
              <a:t>值会受到环境的影响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9267"/>
                                        </p:tgtEl>
                                        <p:attrNameLst>
                                          <p:attrName>style.visibility</p:attrName>
                                        </p:attrNameLst>
                                      </p:cBhvr>
                                      <p:to>
                                        <p:strVal val="visible"/>
                                      </p:to>
                                    </p:set>
                                    <p:animEffect transition="in" filter="blinds(horizontal)">
                                      <p:cBhvr>
                                        <p:cTn id="7" dur="500"/>
                                        <p:tgtEl>
                                          <p:spTgt spid="1392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139270"/>
                                        </p:tgtEl>
                                        <p:attrNameLst>
                                          <p:attrName>style.visibility</p:attrName>
                                        </p:attrNameLst>
                                      </p:cBhvr>
                                      <p:to>
                                        <p:strVal val="visible"/>
                                      </p:to>
                                    </p:set>
                                    <p:animEffect transition="in" filter="barn(outHorizontal)">
                                      <p:cBhvr>
                                        <p:cTn id="12" dur="500"/>
                                        <p:tgtEl>
                                          <p:spTgt spid="1392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39268"/>
                                        </p:tgtEl>
                                        <p:attrNameLst>
                                          <p:attrName>style.visibility</p:attrName>
                                        </p:attrNameLst>
                                      </p:cBhvr>
                                      <p:to>
                                        <p:strVal val="visible"/>
                                      </p:to>
                                    </p:set>
                                    <p:animEffect transition="in" filter="box(out)">
                                      <p:cBhvr>
                                        <p:cTn id="17" dur="500"/>
                                        <p:tgtEl>
                                          <p:spTgt spid="13926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9271"/>
                                        </p:tgtEl>
                                        <p:attrNameLst>
                                          <p:attrName>style.visibility</p:attrName>
                                        </p:attrNameLst>
                                      </p:cBhvr>
                                      <p:to>
                                        <p:strVal val="visible"/>
                                      </p:to>
                                    </p:set>
                                    <p:animEffect transition="in" filter="wipe(down)">
                                      <p:cBhvr>
                                        <p:cTn id="22" dur="500"/>
                                        <p:tgtEl>
                                          <p:spTgt spid="139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p:bldP spid="139268" grpId="0"/>
      <p:bldP spid="139270" grpId="0" animBg="1" autoUpdateAnimBg="0"/>
      <p:bldP spid="139271"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Text Box 4">
            <a:extLst>
              <a:ext uri="{FF2B5EF4-FFF2-40B4-BE49-F238E27FC236}">
                <a16:creationId xmlns:a16="http://schemas.microsoft.com/office/drawing/2014/main" id="{BF4AD5A5-D3B5-4E8A-A273-DD9F1DA3417A}"/>
              </a:ext>
            </a:extLst>
          </p:cNvPr>
          <p:cNvSpPr txBox="1">
            <a:spLocks noChangeArrowheads="1"/>
          </p:cNvSpPr>
          <p:nvPr/>
        </p:nvSpPr>
        <p:spPr bwMode="auto">
          <a:xfrm>
            <a:off x="881323" y="1459598"/>
            <a:ext cx="8247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kumimoji="1" lang="zh-CN" altLang="en-US" sz="3600" b="1" dirty="0">
                <a:latin typeface="微软雅黑" panose="020B0503020204020204" pitchFamily="34" charset="-122"/>
                <a:ea typeface="微软雅黑" panose="020B0503020204020204" pitchFamily="34" charset="-122"/>
              </a:rPr>
              <a:t>怎样做才是保护大熊猫的根本措施？ </a:t>
            </a:r>
          </a:p>
        </p:txBody>
      </p:sp>
      <p:pic>
        <p:nvPicPr>
          <p:cNvPr id="140293" name="Picture 5" descr="1_hoz4J3dnexnY">
            <a:extLst>
              <a:ext uri="{FF2B5EF4-FFF2-40B4-BE49-F238E27FC236}">
                <a16:creationId xmlns:a16="http://schemas.microsoft.com/office/drawing/2014/main" id="{F760F49B-2C20-43B8-8618-E4D86875B0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7" y="2564904"/>
            <a:ext cx="4090739" cy="3068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4" name="Text Box 6">
            <a:extLst>
              <a:ext uri="{FF2B5EF4-FFF2-40B4-BE49-F238E27FC236}">
                <a16:creationId xmlns:a16="http://schemas.microsoft.com/office/drawing/2014/main" id="{10522E14-ED92-481A-8A6A-B5CFBC593A44}"/>
              </a:ext>
            </a:extLst>
          </p:cNvPr>
          <p:cNvSpPr txBox="1">
            <a:spLocks noChangeArrowheads="1"/>
          </p:cNvSpPr>
          <p:nvPr/>
        </p:nvSpPr>
        <p:spPr bwMode="auto">
          <a:xfrm>
            <a:off x="570597" y="2852936"/>
            <a:ext cx="3857388" cy="2221314"/>
          </a:xfrm>
          <a:prstGeom prst="rect">
            <a:avLst/>
          </a:prstGeom>
          <a:solidFill>
            <a:srgbClr val="DAEEFE"/>
          </a:solidFill>
          <a:ln>
            <a:noFill/>
          </a:ln>
          <a:extLst>
            <a:ext uri="{91240B29-F687-4F45-9708-019B960494DF}">
              <a14:hiddenLine xmlns:a14="http://schemas.microsoft.com/office/drawing/2010/main" w="22225" algn="ctr">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just" eaLnBrk="1" hangingPunct="1">
              <a:lnSpc>
                <a:spcPct val="150000"/>
              </a:lnSpc>
              <a:spcBef>
                <a:spcPct val="0"/>
              </a:spcBef>
              <a:buClrTx/>
              <a:buSzTx/>
              <a:buFontTx/>
              <a:buNone/>
            </a:pPr>
            <a:r>
              <a:rPr kumimoji="1" lang="zh-CN" altLang="en-US" sz="3200" b="1" dirty="0">
                <a:latin typeface="微软雅黑" panose="020B0503020204020204" pitchFamily="34" charset="-122"/>
                <a:ea typeface="微软雅黑" panose="020B0503020204020204" pitchFamily="34" charset="-122"/>
              </a:rPr>
              <a:t>建立自然保护区，改善大熊猫的栖息环境，提高环境容纳量。</a:t>
            </a:r>
          </a:p>
        </p:txBody>
      </p:sp>
      <p:sp>
        <p:nvSpPr>
          <p:cNvPr id="2" name="文本框 1">
            <a:extLst>
              <a:ext uri="{FF2B5EF4-FFF2-40B4-BE49-F238E27FC236}">
                <a16:creationId xmlns:a16="http://schemas.microsoft.com/office/drawing/2014/main" id="{DC8C2908-F88A-48BC-968F-F5DBC07AAB98}"/>
              </a:ext>
            </a:extLst>
          </p:cNvPr>
          <p:cNvSpPr txBox="1"/>
          <p:nvPr/>
        </p:nvSpPr>
        <p:spPr>
          <a:xfrm>
            <a:off x="475645" y="428765"/>
            <a:ext cx="4464496" cy="707886"/>
          </a:xfrm>
          <a:prstGeom prst="rect">
            <a:avLst/>
          </a:prstGeom>
          <a:noFill/>
        </p:spPr>
        <p:txBody>
          <a:bodyPr wrap="square" rtlCol="0">
            <a:spAutoFit/>
          </a:bodyPr>
          <a:lstStyle/>
          <a:p>
            <a:pPr marL="571500" indent="-571500">
              <a:buFont typeface="Wingdings" panose="05000000000000000000" pitchFamily="2" charset="2"/>
              <a:buChar char="Ø"/>
            </a:pPr>
            <a:r>
              <a:rPr lang="zh-CN" altLang="en-US" sz="4000" b="1" dirty="0">
                <a:latin typeface="微软雅黑" panose="020B0503020204020204" pitchFamily="34" charset="-122"/>
                <a:ea typeface="微软雅黑" panose="020B0503020204020204" pitchFamily="34" charset="-122"/>
              </a:rPr>
              <a:t>思考讨论：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0292"/>
                                        </p:tgtEl>
                                        <p:attrNameLst>
                                          <p:attrName>style.visibility</p:attrName>
                                        </p:attrNameLst>
                                      </p:cBhvr>
                                      <p:to>
                                        <p:strVal val="visible"/>
                                      </p:to>
                                    </p:set>
                                  </p:childTnLst>
                                </p:cTn>
                              </p:par>
                            </p:childTnLst>
                          </p:cTn>
                        </p:par>
                        <p:par>
                          <p:cTn id="7" fill="hold" nodeType="afterGroup">
                            <p:stCondLst>
                              <p:cond delay="500"/>
                            </p:stCondLst>
                            <p:childTnLst>
                              <p:par>
                                <p:cTn id="8" presetID="55" presetClass="entr" presetSubtype="0" fill="hold" nodeType="afterEffect">
                                  <p:stCondLst>
                                    <p:cond delay="0"/>
                                  </p:stCondLst>
                                  <p:childTnLst>
                                    <p:set>
                                      <p:cBhvr>
                                        <p:cTn id="9" dur="1" fill="hold">
                                          <p:stCondLst>
                                            <p:cond delay="0"/>
                                          </p:stCondLst>
                                        </p:cTn>
                                        <p:tgtEl>
                                          <p:spTgt spid="140293"/>
                                        </p:tgtEl>
                                        <p:attrNameLst>
                                          <p:attrName>style.visibility</p:attrName>
                                        </p:attrNameLst>
                                      </p:cBhvr>
                                      <p:to>
                                        <p:strVal val="visible"/>
                                      </p:to>
                                    </p:set>
                                    <p:anim calcmode="lin" valueType="num">
                                      <p:cBhvr>
                                        <p:cTn id="10" dur="1000" fill="hold"/>
                                        <p:tgtEl>
                                          <p:spTgt spid="140293"/>
                                        </p:tgtEl>
                                        <p:attrNameLst>
                                          <p:attrName>ppt_w</p:attrName>
                                        </p:attrNameLst>
                                      </p:cBhvr>
                                      <p:tavLst>
                                        <p:tav tm="0">
                                          <p:val>
                                            <p:strVal val="#ppt_w*0.70"/>
                                          </p:val>
                                        </p:tav>
                                        <p:tav tm="100000">
                                          <p:val>
                                            <p:strVal val="#ppt_w"/>
                                          </p:val>
                                        </p:tav>
                                      </p:tavLst>
                                    </p:anim>
                                    <p:anim calcmode="lin" valueType="num">
                                      <p:cBhvr>
                                        <p:cTn id="11" dur="1000" fill="hold"/>
                                        <p:tgtEl>
                                          <p:spTgt spid="140293"/>
                                        </p:tgtEl>
                                        <p:attrNameLst>
                                          <p:attrName>ppt_h</p:attrName>
                                        </p:attrNameLst>
                                      </p:cBhvr>
                                      <p:tavLst>
                                        <p:tav tm="0">
                                          <p:val>
                                            <p:strVal val="#ppt_h"/>
                                          </p:val>
                                        </p:tav>
                                        <p:tav tm="100000">
                                          <p:val>
                                            <p:strVal val="#ppt_h"/>
                                          </p:val>
                                        </p:tav>
                                      </p:tavLst>
                                    </p:anim>
                                    <p:animEffect transition="in" filter="fade">
                                      <p:cBhvr>
                                        <p:cTn id="12" dur="1000"/>
                                        <p:tgtEl>
                                          <p:spTgt spid="1402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7" presetClass="entr" presetSubtype="0" fill="hold" grpId="0" nodeType="clickEffect">
                                  <p:stCondLst>
                                    <p:cond delay="0"/>
                                  </p:stCondLst>
                                  <p:iterate type="lt">
                                    <p:tmPct val="50000"/>
                                  </p:iterate>
                                  <p:childTnLst>
                                    <p:set>
                                      <p:cBhvr>
                                        <p:cTn id="16" dur="1" fill="hold">
                                          <p:stCondLst>
                                            <p:cond delay="0"/>
                                          </p:stCondLst>
                                        </p:cTn>
                                        <p:tgtEl>
                                          <p:spTgt spid="140294"/>
                                        </p:tgtEl>
                                        <p:attrNameLst>
                                          <p:attrName>style.visibility</p:attrName>
                                        </p:attrNameLst>
                                      </p:cBhvr>
                                      <p:to>
                                        <p:strVal val="visible"/>
                                      </p:to>
                                    </p:set>
                                    <p:anim calcmode="discrete" valueType="clr">
                                      <p:cBhvr override="childStyle">
                                        <p:cTn id="17" dur="80"/>
                                        <p:tgtEl>
                                          <p:spTgt spid="140294"/>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140294"/>
                                        </p:tgtEl>
                                        <p:attrNameLst>
                                          <p:attrName>fillcolor</p:attrName>
                                        </p:attrNameLst>
                                      </p:cBhvr>
                                      <p:tavLst>
                                        <p:tav tm="0">
                                          <p:val>
                                            <p:clrVal>
                                              <a:schemeClr val="accent2"/>
                                            </p:clrVal>
                                          </p:val>
                                        </p:tav>
                                        <p:tav tm="50000">
                                          <p:val>
                                            <p:clrVal>
                                              <a:schemeClr val="hlink"/>
                                            </p:clrVal>
                                          </p:val>
                                        </p:tav>
                                      </p:tavLst>
                                    </p:anim>
                                    <p:set>
                                      <p:cBhvr>
                                        <p:cTn id="19" dur="80"/>
                                        <p:tgtEl>
                                          <p:spTgt spid="14029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2" grpId="0" autoUpdateAnimBg="0"/>
      <p:bldP spid="14029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4" name="Rectangle 4">
            <a:extLst>
              <a:ext uri="{FF2B5EF4-FFF2-40B4-BE49-F238E27FC236}">
                <a16:creationId xmlns:a16="http://schemas.microsoft.com/office/drawing/2014/main" id="{CB6B18A5-1086-443A-AA98-4F081E5E8330}"/>
              </a:ext>
            </a:extLst>
          </p:cNvPr>
          <p:cNvSpPr>
            <a:spLocks noChangeArrowheads="1"/>
          </p:cNvSpPr>
          <p:nvPr/>
        </p:nvSpPr>
        <p:spPr bwMode="auto">
          <a:xfrm>
            <a:off x="1000100" y="2143116"/>
            <a:ext cx="7272337" cy="579437"/>
          </a:xfrm>
          <a:prstGeom prst="rect">
            <a:avLst/>
          </a:prstGeom>
          <a:solidFill>
            <a:srgbClr val="CCFFFF"/>
          </a:solidFill>
          <a:ln w="28575">
            <a:noFill/>
            <a:miter lim="800000"/>
            <a:headEnd/>
            <a:tailEnd/>
          </a:ln>
          <a:scene3d>
            <a:camera prst="orthographicFront"/>
            <a:lightRig rig="threePt" dir="t"/>
          </a:scene3d>
          <a:sp3d>
            <a:bevelT/>
          </a:sp3d>
        </p:spPr>
        <p:txBody>
          <a:bodyPr>
            <a:spAutoFit/>
          </a:bodyPr>
          <a:lstStyle/>
          <a:p>
            <a:pPr eaLnBrk="1" hangingPunct="1">
              <a:spcBef>
                <a:spcPct val="50000"/>
              </a:spcBef>
              <a:defRPr/>
            </a:pPr>
            <a:r>
              <a:rPr lang="zh-CN" altLang="en-US" sz="3200" b="1" dirty="0">
                <a:latin typeface="微软雅黑" panose="020B0503020204020204" pitchFamily="34" charset="-122"/>
                <a:ea typeface="微软雅黑" panose="020B0503020204020204" pitchFamily="34" charset="-122"/>
              </a:rPr>
              <a:t>大多数种群的数量总是在波动之中的</a:t>
            </a:r>
          </a:p>
        </p:txBody>
      </p:sp>
      <p:sp>
        <p:nvSpPr>
          <p:cNvPr id="26627" name="Rectangle 6">
            <a:extLst>
              <a:ext uri="{FF2B5EF4-FFF2-40B4-BE49-F238E27FC236}">
                <a16:creationId xmlns:a16="http://schemas.microsoft.com/office/drawing/2014/main" id="{0AD0D61F-3390-4532-86B6-DFFB158077C4}"/>
              </a:ext>
            </a:extLst>
          </p:cNvPr>
          <p:cNvSpPr>
            <a:spLocks noChangeArrowheads="1"/>
          </p:cNvSpPr>
          <p:nvPr/>
        </p:nvSpPr>
        <p:spPr bwMode="auto">
          <a:xfrm>
            <a:off x="323528" y="198420"/>
            <a:ext cx="705643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spcBef>
                <a:spcPct val="50000"/>
              </a:spcBef>
            </a:pPr>
            <a:r>
              <a:rPr lang="zh-CN" altLang="en-US" sz="4000" b="1" dirty="0">
                <a:solidFill>
                  <a:schemeClr val="bg2"/>
                </a:solidFill>
                <a:latin typeface="微软雅黑" panose="020B0503020204020204" pitchFamily="34" charset="-122"/>
                <a:ea typeface="微软雅黑" panose="020B0503020204020204" pitchFamily="34" charset="-122"/>
              </a:rPr>
              <a:t>四、种群数量的波动和下降</a:t>
            </a:r>
          </a:p>
        </p:txBody>
      </p:sp>
      <p:pic>
        <p:nvPicPr>
          <p:cNvPr id="128008" name="Picture 8" descr="pic_287773">
            <a:hlinkClick r:id="" action="ppaction://hlinkshowjump?jump=nextslide"/>
            <a:extLst>
              <a:ext uri="{FF2B5EF4-FFF2-40B4-BE49-F238E27FC236}">
                <a16:creationId xmlns:a16="http://schemas.microsoft.com/office/drawing/2014/main" id="{2C6B61EB-1617-46E8-9032-CF75423EF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3000375"/>
            <a:ext cx="7634288"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9" name="Text Box 9">
            <a:extLst>
              <a:ext uri="{FF2B5EF4-FFF2-40B4-BE49-F238E27FC236}">
                <a16:creationId xmlns:a16="http://schemas.microsoft.com/office/drawing/2014/main" id="{B715BEC0-A9EA-46D9-99BF-C5CF857F1FEA}"/>
              </a:ext>
            </a:extLst>
          </p:cNvPr>
          <p:cNvSpPr txBox="1">
            <a:spLocks noChangeArrowheads="1"/>
          </p:cNvSpPr>
          <p:nvPr/>
        </p:nvSpPr>
        <p:spPr bwMode="auto">
          <a:xfrm>
            <a:off x="3016250" y="5232400"/>
            <a:ext cx="3527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50000"/>
              </a:spcBef>
              <a:buClrTx/>
              <a:buSzTx/>
              <a:buFontTx/>
              <a:buNone/>
            </a:pPr>
            <a:r>
              <a:rPr lang="zh-CN" altLang="en-US" sz="2000" b="1">
                <a:solidFill>
                  <a:srgbClr val="000000"/>
                </a:solidFill>
                <a:latin typeface="微软雅黑" panose="020B0503020204020204" pitchFamily="34" charset="-122"/>
                <a:ea typeface="微软雅黑" panose="020B0503020204020204" pitchFamily="34" charset="-122"/>
              </a:rPr>
              <a:t>东亚飞蝗种群数量的波动</a:t>
            </a:r>
          </a:p>
        </p:txBody>
      </p:sp>
      <p:sp>
        <p:nvSpPr>
          <p:cNvPr id="128010" name="Rectangle 10">
            <a:extLst>
              <a:ext uri="{FF2B5EF4-FFF2-40B4-BE49-F238E27FC236}">
                <a16:creationId xmlns:a16="http://schemas.microsoft.com/office/drawing/2014/main" id="{1EFF3B42-3488-4127-8B23-F62A392D10BD}"/>
              </a:ext>
            </a:extLst>
          </p:cNvPr>
          <p:cNvSpPr>
            <a:spLocks noChangeArrowheads="1"/>
          </p:cNvSpPr>
          <p:nvPr/>
        </p:nvSpPr>
        <p:spPr bwMode="auto">
          <a:xfrm>
            <a:off x="500034" y="5786454"/>
            <a:ext cx="8208962" cy="579438"/>
          </a:xfrm>
          <a:prstGeom prst="rect">
            <a:avLst/>
          </a:prstGeom>
          <a:solidFill>
            <a:srgbClr val="CCFFFF"/>
          </a:solidFill>
          <a:ln w="28575" algn="ctr">
            <a:noFill/>
            <a:miter lim="800000"/>
            <a:headEnd/>
            <a:tailEnd/>
          </a:ln>
          <a:scene3d>
            <a:camera prst="orthographicFront"/>
            <a:lightRig rig="threePt" dir="t"/>
          </a:scene3d>
          <a:sp3d>
            <a:bevelT/>
          </a:sp3d>
        </p:spPr>
        <p:txBody>
          <a:bodyPr>
            <a:spAutoFit/>
          </a:bodyPr>
          <a:lstStyle/>
          <a:p>
            <a:pPr eaLnBrk="1" hangingPunct="1">
              <a:spcBef>
                <a:spcPct val="50000"/>
              </a:spcBef>
              <a:defRPr/>
            </a:pPr>
            <a:r>
              <a:rPr lang="zh-CN" altLang="en-US" sz="3200" b="1" dirty="0">
                <a:latin typeface="微软雅黑" panose="020B0503020204020204" pitchFamily="34" charset="-122"/>
                <a:ea typeface="微软雅黑" panose="020B0503020204020204" pitchFamily="34" charset="-122"/>
              </a:rPr>
              <a:t>在不利条件之下，还会急剧下降，甚至灭亡</a:t>
            </a:r>
          </a:p>
        </p:txBody>
      </p:sp>
      <p:sp>
        <p:nvSpPr>
          <p:cNvPr id="7" name="圆角矩形 6">
            <a:extLst>
              <a:ext uri="{FF2B5EF4-FFF2-40B4-BE49-F238E27FC236}">
                <a16:creationId xmlns:a16="http://schemas.microsoft.com/office/drawing/2014/main" id="{5A7F7334-A04C-4DC0-B51B-128EF531D9C9}"/>
              </a:ext>
            </a:extLst>
          </p:cNvPr>
          <p:cNvSpPr/>
          <p:nvPr/>
        </p:nvSpPr>
        <p:spPr>
          <a:xfrm>
            <a:off x="702000" y="1228725"/>
            <a:ext cx="7740000" cy="714380"/>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lgn="ctr" eaLnBrk="1" hangingPunct="1">
              <a:defRPr/>
            </a:pPr>
            <a:r>
              <a:rPr lang="zh-CN" altLang="en-US" sz="3200" b="1" dirty="0">
                <a:ln w="18415" cmpd="sng">
                  <a:noFill/>
                  <a:prstDash val="solid"/>
                </a:ln>
                <a:solidFill>
                  <a:schemeClr val="bg2"/>
                </a:solidFill>
                <a:latin typeface="微软雅黑" panose="020B0503020204020204" pitchFamily="34" charset="-122"/>
                <a:ea typeface="微软雅黑" panose="020B0503020204020204" pitchFamily="34" charset="-122"/>
              </a:rPr>
              <a:t>自然界中多数生物种群都已达到稳定期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8004"/>
                                        </p:tgtEl>
                                        <p:attrNameLst>
                                          <p:attrName>style.visibility</p:attrName>
                                        </p:attrNameLst>
                                      </p:cBhvr>
                                      <p:to>
                                        <p:strVal val="visible"/>
                                      </p:to>
                                    </p:set>
                                    <p:anim calcmode="lin" valueType="num">
                                      <p:cBhvr additive="base">
                                        <p:cTn id="7" dur="500" fill="hold"/>
                                        <p:tgtEl>
                                          <p:spTgt spid="128004"/>
                                        </p:tgtEl>
                                        <p:attrNameLst>
                                          <p:attrName>ppt_x</p:attrName>
                                        </p:attrNameLst>
                                      </p:cBhvr>
                                      <p:tavLst>
                                        <p:tav tm="0">
                                          <p:val>
                                            <p:strVal val="#ppt_x"/>
                                          </p:val>
                                        </p:tav>
                                        <p:tav tm="100000">
                                          <p:val>
                                            <p:strVal val="#ppt_x"/>
                                          </p:val>
                                        </p:tav>
                                      </p:tavLst>
                                    </p:anim>
                                    <p:anim calcmode="lin" valueType="num">
                                      <p:cBhvr additive="base">
                                        <p:cTn id="8" dur="500" fill="hold"/>
                                        <p:tgtEl>
                                          <p:spTgt spid="12800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8008"/>
                                        </p:tgtEl>
                                        <p:attrNameLst>
                                          <p:attrName>style.visibility</p:attrName>
                                        </p:attrNameLst>
                                      </p:cBhvr>
                                      <p:to>
                                        <p:strVal val="visible"/>
                                      </p:to>
                                    </p:set>
                                    <p:anim calcmode="lin" valueType="num">
                                      <p:cBhvr additive="base">
                                        <p:cTn id="13" dur="500" fill="hold"/>
                                        <p:tgtEl>
                                          <p:spTgt spid="128008"/>
                                        </p:tgtEl>
                                        <p:attrNameLst>
                                          <p:attrName>ppt_x</p:attrName>
                                        </p:attrNameLst>
                                      </p:cBhvr>
                                      <p:tavLst>
                                        <p:tav tm="0">
                                          <p:val>
                                            <p:strVal val="#ppt_x"/>
                                          </p:val>
                                        </p:tav>
                                        <p:tav tm="100000">
                                          <p:val>
                                            <p:strVal val="#ppt_x"/>
                                          </p:val>
                                        </p:tav>
                                      </p:tavLst>
                                    </p:anim>
                                    <p:anim calcmode="lin" valueType="num">
                                      <p:cBhvr additive="base">
                                        <p:cTn id="14" dur="500" fill="hold"/>
                                        <p:tgtEl>
                                          <p:spTgt spid="12800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8009"/>
                                        </p:tgtEl>
                                        <p:attrNameLst>
                                          <p:attrName>style.visibility</p:attrName>
                                        </p:attrNameLst>
                                      </p:cBhvr>
                                      <p:to>
                                        <p:strVal val="visible"/>
                                      </p:to>
                                    </p:set>
                                    <p:anim calcmode="lin" valueType="num">
                                      <p:cBhvr additive="base">
                                        <p:cTn id="17" dur="500" fill="hold"/>
                                        <p:tgtEl>
                                          <p:spTgt spid="128009"/>
                                        </p:tgtEl>
                                        <p:attrNameLst>
                                          <p:attrName>ppt_x</p:attrName>
                                        </p:attrNameLst>
                                      </p:cBhvr>
                                      <p:tavLst>
                                        <p:tav tm="0">
                                          <p:val>
                                            <p:strVal val="#ppt_x"/>
                                          </p:val>
                                        </p:tav>
                                        <p:tav tm="100000">
                                          <p:val>
                                            <p:strVal val="#ppt_x"/>
                                          </p:val>
                                        </p:tav>
                                      </p:tavLst>
                                    </p:anim>
                                    <p:anim calcmode="lin" valueType="num">
                                      <p:cBhvr additive="base">
                                        <p:cTn id="18" dur="500" fill="hold"/>
                                        <p:tgtEl>
                                          <p:spTgt spid="128009"/>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80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DB99D98-1FA2-4A88-863D-1F1CEA66E279}"/>
              </a:ext>
            </a:extLst>
          </p:cNvPr>
          <p:cNvSpPr>
            <a:spLocks noGrp="1"/>
          </p:cNvSpPr>
          <p:nvPr>
            <p:ph type="ctrTitle"/>
          </p:nvPr>
        </p:nvSpPr>
        <p:spPr>
          <a:xfrm>
            <a:off x="107504" y="401906"/>
            <a:ext cx="8709025" cy="784830"/>
          </a:xfrm>
        </p:spPr>
        <p:txBody>
          <a:bodyPr/>
          <a:lstStyle/>
          <a:p>
            <a:r>
              <a:rPr lang="zh-CN" altLang="en-US" dirty="0"/>
              <a:t>第六章 种群和群落</a:t>
            </a:r>
          </a:p>
        </p:txBody>
      </p:sp>
      <p:sp>
        <p:nvSpPr>
          <p:cNvPr id="5" name="副标题 2">
            <a:extLst>
              <a:ext uri="{FF2B5EF4-FFF2-40B4-BE49-F238E27FC236}">
                <a16:creationId xmlns:a16="http://schemas.microsoft.com/office/drawing/2014/main" id="{8F662A55-F79F-4EC5-95D1-7D09957B688D}"/>
              </a:ext>
            </a:extLst>
          </p:cNvPr>
          <p:cNvSpPr>
            <a:spLocks noGrp="1"/>
          </p:cNvSpPr>
          <p:nvPr>
            <p:ph type="subTitle" idx="1"/>
          </p:nvPr>
        </p:nvSpPr>
        <p:spPr>
          <a:xfrm>
            <a:off x="143000" y="1859340"/>
            <a:ext cx="9001000" cy="1569660"/>
          </a:xfrm>
        </p:spPr>
        <p:txBody>
          <a:bodyPr/>
          <a:lstStyle/>
          <a:p>
            <a:r>
              <a:rPr lang="zh-CN" altLang="en-US" sz="4800" dirty="0"/>
              <a:t>第三节 </a:t>
            </a:r>
            <a:r>
              <a:rPr lang="zh-CN" altLang="en-US" sz="4800" b="1" dirty="0">
                <a:latin typeface="+mj-ea"/>
                <a:ea typeface="+mj-ea"/>
              </a:rPr>
              <a:t>影响种群数量变化的因素</a:t>
            </a:r>
            <a:endParaRPr lang="zh-CN" altLang="en-US" sz="4800" dirty="0"/>
          </a:p>
        </p:txBody>
      </p:sp>
    </p:spTree>
    <p:extLst>
      <p:ext uri="{BB962C8B-B14F-4D97-AF65-F5344CB8AC3E}">
        <p14:creationId xmlns:p14="http://schemas.microsoft.com/office/powerpoint/2010/main" val="27678538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5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heme/theme1.xml><?xml version="1.0" encoding="utf-8"?>
<a:theme xmlns:a="http://schemas.openxmlformats.org/drawingml/2006/main" name="200755142622939">
  <a:themeElements>
    <a:clrScheme name="200755142622939 3">
      <a:dk1>
        <a:srgbClr val="000000"/>
      </a:dk1>
      <a:lt1>
        <a:srgbClr val="FFFFFF"/>
      </a:lt1>
      <a:dk2>
        <a:srgbClr val="0D466D"/>
      </a:dk2>
      <a:lt2>
        <a:srgbClr val="B2B2B2"/>
      </a:lt2>
      <a:accent1>
        <a:srgbClr val="5BAE4A"/>
      </a:accent1>
      <a:accent2>
        <a:srgbClr val="CDB331"/>
      </a:accent2>
      <a:accent3>
        <a:srgbClr val="FFFFFF"/>
      </a:accent3>
      <a:accent4>
        <a:srgbClr val="000000"/>
      </a:accent4>
      <a:accent5>
        <a:srgbClr val="B5D3B1"/>
      </a:accent5>
      <a:accent6>
        <a:srgbClr val="BAA22B"/>
      </a:accent6>
      <a:hlink>
        <a:srgbClr val="268CD2"/>
      </a:hlink>
      <a:folHlink>
        <a:srgbClr val="D38259"/>
      </a:folHlink>
    </a:clrScheme>
    <a:fontScheme name="200755142622939">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755142622939 1">
        <a:dk1>
          <a:srgbClr val="000000"/>
        </a:dk1>
        <a:lt1>
          <a:srgbClr val="FFFFFF"/>
        </a:lt1>
        <a:dk2>
          <a:srgbClr val="0C42CA"/>
        </a:dk2>
        <a:lt2>
          <a:srgbClr val="B2B2B2"/>
        </a:lt2>
        <a:accent1>
          <a:srgbClr val="3C77EC"/>
        </a:accent1>
        <a:accent2>
          <a:srgbClr val="09B9E3"/>
        </a:accent2>
        <a:accent3>
          <a:srgbClr val="FFFFFF"/>
        </a:accent3>
        <a:accent4>
          <a:srgbClr val="000000"/>
        </a:accent4>
        <a:accent5>
          <a:srgbClr val="AFBDF4"/>
        </a:accent5>
        <a:accent6>
          <a:srgbClr val="07A7CE"/>
        </a:accent6>
        <a:hlink>
          <a:srgbClr val="69B58F"/>
        </a:hlink>
        <a:folHlink>
          <a:srgbClr val="878FA5"/>
        </a:folHlink>
      </a:clrScheme>
      <a:clrMap bg1="lt1" tx1="dk1" bg2="lt2" tx2="dk2" accent1="accent1" accent2="accent2" accent3="accent3" accent4="accent4" accent5="accent5" accent6="accent6" hlink="hlink" folHlink="folHlink"/>
    </a:extraClrScheme>
    <a:extraClrScheme>
      <a:clrScheme name="200755142622939 2">
        <a:dk1>
          <a:srgbClr val="000000"/>
        </a:dk1>
        <a:lt1>
          <a:srgbClr val="FEF9E2"/>
        </a:lt1>
        <a:dk2>
          <a:srgbClr val="853F0F"/>
        </a:dk2>
        <a:lt2>
          <a:srgbClr val="808080"/>
        </a:lt2>
        <a:accent1>
          <a:srgbClr val="CC9636"/>
        </a:accent1>
        <a:accent2>
          <a:srgbClr val="DF713F"/>
        </a:accent2>
        <a:accent3>
          <a:srgbClr val="FEFBEE"/>
        </a:accent3>
        <a:accent4>
          <a:srgbClr val="000000"/>
        </a:accent4>
        <a:accent5>
          <a:srgbClr val="E2C9AE"/>
        </a:accent5>
        <a:accent6>
          <a:srgbClr val="CA6638"/>
        </a:accent6>
        <a:hlink>
          <a:srgbClr val="9B9D53"/>
        </a:hlink>
        <a:folHlink>
          <a:srgbClr val="6D9DB5"/>
        </a:folHlink>
      </a:clrScheme>
      <a:clrMap bg1="lt1" tx1="dk1" bg2="lt2" tx2="dk2" accent1="accent1" accent2="accent2" accent3="accent3" accent4="accent4" accent5="accent5" accent6="accent6" hlink="hlink" folHlink="folHlink"/>
    </a:extraClrScheme>
    <a:extraClrScheme>
      <a:clrScheme name="200755142622939 3">
        <a:dk1>
          <a:srgbClr val="000000"/>
        </a:dk1>
        <a:lt1>
          <a:srgbClr val="FFFFFF"/>
        </a:lt1>
        <a:dk2>
          <a:srgbClr val="0D466D"/>
        </a:dk2>
        <a:lt2>
          <a:srgbClr val="B2B2B2"/>
        </a:lt2>
        <a:accent1>
          <a:srgbClr val="5BAE4A"/>
        </a:accent1>
        <a:accent2>
          <a:srgbClr val="CDB331"/>
        </a:accent2>
        <a:accent3>
          <a:srgbClr val="FFFFFF"/>
        </a:accent3>
        <a:accent4>
          <a:srgbClr val="000000"/>
        </a:accent4>
        <a:accent5>
          <a:srgbClr val="B5D3B1"/>
        </a:accent5>
        <a:accent6>
          <a:srgbClr val="BAA22B"/>
        </a:accent6>
        <a:hlink>
          <a:srgbClr val="268CD2"/>
        </a:hlink>
        <a:folHlink>
          <a:srgbClr val="D3825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6eActiveLectureQuestions">
  <a:themeElements>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fontScheme name="C6eActiveLectureQuestions">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349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2075" tIns="46038" rIns="92075" bIns="46038"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900" b="0" i="0" u="none" strike="noStrike" cap="none" normalizeH="0" baseline="0" smtClean="0">
            <a:ln>
              <a:noFill/>
            </a:ln>
            <a:solidFill>
              <a:schemeClr val="tx1"/>
            </a:solidFill>
            <a:effectLst/>
            <a:latin typeface="Arial" panose="020B0604020202020204" pitchFamily="34" charset="0"/>
            <a:sym typeface="Symbol" panose="05050102010706020507" pitchFamily="18" charset="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349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2075" tIns="46038" rIns="92075" bIns="46038"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900" b="0" i="0" u="none" strike="noStrike" cap="none" normalizeH="0" baseline="0" smtClean="0">
            <a:ln>
              <a:noFill/>
            </a:ln>
            <a:solidFill>
              <a:schemeClr val="tx1"/>
            </a:solidFill>
            <a:effectLst/>
            <a:latin typeface="Arial" panose="020B0604020202020204" pitchFamily="34" charset="0"/>
            <a:sym typeface="Symbol" panose="05050102010706020507" pitchFamily="18" charset="2"/>
          </a:defRPr>
        </a:defPPr>
      </a:lstStyle>
    </a:lnDef>
  </a:objectDefaults>
  <a:extraClrSchemeLst>
    <a:extraClrScheme>
      <a:clrScheme name="C6eActiveLectureQuestion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6eActiveLectureQuestion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6eActiveLectureQuestion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6eActiveLectureQuestion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6eActiveLectureQuestion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6eActiveLectureQuestions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6eActiveLectureQuestion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6eActiveLectureQuestion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6eActiveLectureQuestion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6eActiveLectureQuestion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6eActiveLectureQuestion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6eActiveLectureQuestions 13">
        <a:dk1>
          <a:srgbClr val="000000"/>
        </a:dk1>
        <a:lt1>
          <a:srgbClr val="FFFFFF"/>
        </a:lt1>
        <a:dk2>
          <a:srgbClr val="005472"/>
        </a:dk2>
        <a:lt2>
          <a:srgbClr val="00000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6eActiveLectureQuestions">
  <a:themeElements>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fontScheme name="C6eActiveLectureQuestions">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349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2075" tIns="46038" rIns="92075" bIns="46038"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900" b="0" i="0" u="none" strike="noStrike" cap="none" normalizeH="0" baseline="0" smtClean="0">
            <a:ln>
              <a:noFill/>
            </a:ln>
            <a:solidFill>
              <a:schemeClr val="tx1"/>
            </a:solidFill>
            <a:effectLst/>
            <a:latin typeface="Arial" panose="020B0604020202020204" pitchFamily="34" charset="0"/>
            <a:sym typeface="Symbol" panose="05050102010706020507" pitchFamily="18" charset="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349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2075" tIns="46038" rIns="92075" bIns="46038"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900" b="0" i="0" u="none" strike="noStrike" cap="none" normalizeH="0" baseline="0" smtClean="0">
            <a:ln>
              <a:noFill/>
            </a:ln>
            <a:solidFill>
              <a:schemeClr val="tx1"/>
            </a:solidFill>
            <a:effectLst/>
            <a:latin typeface="Arial" panose="020B0604020202020204" pitchFamily="34" charset="0"/>
            <a:sym typeface="Symbol" panose="05050102010706020507" pitchFamily="18" charset="2"/>
          </a:defRPr>
        </a:defPPr>
      </a:lstStyle>
    </a:lnDef>
  </a:objectDefaults>
  <a:extraClrSchemeLst>
    <a:extraClrScheme>
      <a:clrScheme name="C6eActiveLectureQuestion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6eActiveLectureQuestion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6eActiveLectureQuestion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6eActiveLectureQuestion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6eActiveLectureQuestion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6eActiveLectureQuestions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6eActiveLectureQuestion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6eActiveLectureQuestion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6eActiveLectureQuestion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6eActiveLectureQuestion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6eActiveLectureQuestion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6eActiveLectureQuestions 13">
        <a:dk1>
          <a:srgbClr val="000000"/>
        </a:dk1>
        <a:lt1>
          <a:srgbClr val="FFFFFF"/>
        </a:lt1>
        <a:dk2>
          <a:srgbClr val="005472"/>
        </a:dk2>
        <a:lt2>
          <a:srgbClr val="00000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200755142622939</Template>
  <TotalTime>5555</TotalTime>
  <Words>9063</Words>
  <Application>Microsoft Office PowerPoint</Application>
  <PresentationFormat>全屏显示(4:3)</PresentationFormat>
  <Paragraphs>961</Paragraphs>
  <Slides>131</Slides>
  <Notes>46</Notes>
  <HiddenSlides>0</HiddenSlides>
  <MMClips>0</MMClips>
  <ScaleCrop>false</ScaleCrop>
  <HeadingPairs>
    <vt:vector size="8" baseType="variant">
      <vt:variant>
        <vt:lpstr>已用的字体</vt:lpstr>
      </vt:variant>
      <vt:variant>
        <vt:i4>21</vt:i4>
      </vt:variant>
      <vt:variant>
        <vt:lpstr>主题</vt:lpstr>
      </vt:variant>
      <vt:variant>
        <vt:i4>3</vt:i4>
      </vt:variant>
      <vt:variant>
        <vt:lpstr>嵌入 OLE 服务器</vt:lpstr>
      </vt:variant>
      <vt:variant>
        <vt:i4>2</vt:i4>
      </vt:variant>
      <vt:variant>
        <vt:lpstr>幻灯片标题</vt:lpstr>
      </vt:variant>
      <vt:variant>
        <vt:i4>131</vt:i4>
      </vt:variant>
    </vt:vector>
  </HeadingPairs>
  <TitlesOfParts>
    <vt:vector size="157" baseType="lpstr">
      <vt:lpstr>Arial Unicode MS</vt:lpstr>
      <vt:lpstr>Calligraph421 BT</vt:lpstr>
      <vt:lpstr>Helvetica Neue</vt:lpstr>
      <vt:lpstr>zuoyeFont_mathFont</vt:lpstr>
      <vt:lpstr>方正细等线简体</vt:lpstr>
      <vt:lpstr>黑体</vt:lpstr>
      <vt:lpstr>楷体_GB2312</vt:lpstr>
      <vt:lpstr>宋体</vt:lpstr>
      <vt:lpstr>Microsoft Yahei</vt:lpstr>
      <vt:lpstr>Microsoft Yahei</vt:lpstr>
      <vt:lpstr>幼圆</vt:lpstr>
      <vt:lpstr>Arial</vt:lpstr>
      <vt:lpstr>Arial</vt:lpstr>
      <vt:lpstr>Arial Black</vt:lpstr>
      <vt:lpstr>Arial Narrow</vt:lpstr>
      <vt:lpstr>Calibri</vt:lpstr>
      <vt:lpstr>Century Gothic</vt:lpstr>
      <vt:lpstr>Times New Roman</vt:lpstr>
      <vt:lpstr>Verdana</vt:lpstr>
      <vt:lpstr>Wingdings</vt:lpstr>
      <vt:lpstr>Wingdings 2</vt:lpstr>
      <vt:lpstr>200755142622939</vt:lpstr>
      <vt:lpstr>C6eActiveLectureQuestions</vt:lpstr>
      <vt:lpstr>1_C6eActiveLectureQuestions</vt:lpstr>
      <vt:lpstr>BMP 图像</vt:lpstr>
      <vt:lpstr>位图图像</vt:lpstr>
      <vt:lpstr>第六章 种群及其动态</vt:lpstr>
      <vt:lpstr>第六章 种群及其动态</vt:lpstr>
      <vt:lpstr>一、种群的概念</vt:lpstr>
      <vt:lpstr>PowerPoint 演示文稿</vt:lpstr>
      <vt:lpstr>物种概念强调生殖隔离</vt:lpstr>
      <vt:lpstr>物种形成</vt:lpstr>
      <vt:lpstr>生殖隔离</vt:lpstr>
      <vt:lpstr>合子前障碍</vt:lpstr>
      <vt:lpstr>合子前障碍：合子无法形成</vt:lpstr>
      <vt:lpstr>PowerPoint 演示文稿</vt:lpstr>
      <vt:lpstr>PowerPoint 演示文稿</vt:lpstr>
      <vt:lpstr>PowerPoint 演示文稿</vt:lpstr>
      <vt:lpstr>植物的拟态造成机械隔离</vt:lpstr>
      <vt:lpstr>PowerPoint 演示文稿</vt:lpstr>
      <vt:lpstr>PowerPoint 演示文稿</vt:lpstr>
      <vt:lpstr>合子后障碍</vt:lpstr>
      <vt:lpstr>合子后障碍</vt:lpstr>
      <vt:lpstr>PowerPoint 演示文稿</vt:lpstr>
      <vt:lpstr>PowerPoint 演示文稿</vt:lpstr>
      <vt:lpstr>PowerPoint 演示文稿</vt:lpstr>
      <vt:lpstr>PowerPoint 演示文稿</vt:lpstr>
      <vt:lpstr>PowerPoint 演示文稿</vt:lpstr>
      <vt:lpstr>PowerPoint 演示文稿</vt:lpstr>
      <vt:lpstr>二、种群的数量特征</vt:lpstr>
      <vt:lpstr>PowerPoint 演示文稿</vt:lpstr>
      <vt:lpstr>PowerPoint 演示文稿</vt:lpstr>
      <vt:lpstr>PowerPoint 演示文稿</vt:lpstr>
      <vt:lpstr>影响种群密度的因素主要有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第六章 种群和群落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第六章 种群和群落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生物入侵的危害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丁岩</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丁岩</dc:creator>
  <cp:lastModifiedBy>iamyanhan@126.com</cp:lastModifiedBy>
  <cp:revision>296</cp:revision>
  <dcterms:created xsi:type="dcterms:W3CDTF">2009-09-27T08:39:09Z</dcterms:created>
  <dcterms:modified xsi:type="dcterms:W3CDTF">2022-11-17T01:37:50Z</dcterms:modified>
</cp:coreProperties>
</file>